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theme/themeOverride17.xml" ContentType="application/vnd.openxmlformats-officedocument.themeOverr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21.xml" ContentType="application/vnd.openxmlformats-officedocument.presentationml.notesSlide+xml"/>
  <Override PartName="/ppt/theme/themeOverride19.xml" ContentType="application/vnd.openxmlformats-officedocument.themeOverride+xml"/>
  <Override PartName="/ppt/notesSlides/notesSlide22.xml" ContentType="application/vnd.openxmlformats-officedocument.presentationml.notesSlide+xml"/>
  <Override PartName="/ppt/theme/themeOverride20.xml" ContentType="application/vnd.openxmlformats-officedocument.themeOverride+xml"/>
  <Override PartName="/ppt/notesSlides/notesSlide23.xml" ContentType="application/vnd.openxmlformats-officedocument.presentationml.notesSlide+xml"/>
  <Override PartName="/ppt/theme/themeOverride21.xml" ContentType="application/vnd.openxmlformats-officedocument.themeOverride+xml"/>
  <Override PartName="/ppt/notesSlides/notesSlide24.xml" ContentType="application/vnd.openxmlformats-officedocument.presentationml.notesSlide+xml"/>
  <Override PartName="/ppt/theme/themeOverride22.xml" ContentType="application/vnd.openxmlformats-officedocument.themeOverride+xml"/>
  <Override PartName="/ppt/notesSlides/notesSlide25.xml" ContentType="application/vnd.openxmlformats-officedocument.presentationml.notesSlide+xml"/>
  <Override PartName="/ppt/theme/themeOverride23.xml" ContentType="application/vnd.openxmlformats-officedocument.themeOverride+xml"/>
  <Override PartName="/ppt/notesSlides/notesSlide26.xml" ContentType="application/vnd.openxmlformats-officedocument.presentationml.notesSlide+xml"/>
  <Override PartName="/ppt/theme/themeOverride24.xml" ContentType="application/vnd.openxmlformats-officedocument.themeOverride+xml"/>
  <Override PartName="/ppt/notesSlides/notesSlide27.xml" ContentType="application/vnd.openxmlformats-officedocument.presentationml.notesSlide+xml"/>
  <Override PartName="/ppt/theme/themeOverride25.xml" ContentType="application/vnd.openxmlformats-officedocument.themeOverr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34"/>
  </p:notesMasterIdLst>
  <p:sldIdLst>
    <p:sldId id="504" r:id="rId6"/>
    <p:sldId id="494" r:id="rId7"/>
    <p:sldId id="515" r:id="rId8"/>
    <p:sldId id="531" r:id="rId9"/>
    <p:sldId id="507" r:id="rId10"/>
    <p:sldId id="530" r:id="rId11"/>
    <p:sldId id="522" r:id="rId12"/>
    <p:sldId id="484" r:id="rId13"/>
    <p:sldId id="521" r:id="rId14"/>
    <p:sldId id="525" r:id="rId15"/>
    <p:sldId id="526" r:id="rId16"/>
    <p:sldId id="527" r:id="rId17"/>
    <p:sldId id="528" r:id="rId18"/>
    <p:sldId id="529" r:id="rId19"/>
    <p:sldId id="524" r:id="rId20"/>
    <p:sldId id="508" r:id="rId21"/>
    <p:sldId id="509" r:id="rId22"/>
    <p:sldId id="510" r:id="rId23"/>
    <p:sldId id="511" r:id="rId24"/>
    <p:sldId id="512" r:id="rId25"/>
    <p:sldId id="514" r:id="rId26"/>
    <p:sldId id="513" r:id="rId27"/>
    <p:sldId id="506" r:id="rId28"/>
    <p:sldId id="516" r:id="rId29"/>
    <p:sldId id="517" r:id="rId30"/>
    <p:sldId id="519" r:id="rId31"/>
    <p:sldId id="523" r:id="rId32"/>
    <p:sldId id="520" r:id="rId33"/>
  </p:sldIdLst>
  <p:sldSz cx="10693400" cy="7556500"/>
  <p:notesSz cx="6858000" cy="9144000"/>
  <p:embeddedFontLst>
    <p:embeddedFont>
      <p:font typeface="Abadi" panose="020B0604020104020204" pitchFamily="34" charset="0"/>
      <p:regular r:id="rId35"/>
    </p:embeddedFont>
    <p:embeddedFont>
      <p:font typeface="Arial Black" panose="020B0A04020102020204" pitchFamily="34" charset="0"/>
      <p:regular r:id="rId36"/>
      <p:bold r:id="rId37"/>
      <p:italic r:id="rId38"/>
    </p:embeddedFont>
    <p:embeddedFont>
      <p:font typeface="Arial MT Light" panose="020B0302030403020204" pitchFamily="34" charset="0"/>
      <p:regular r:id="rId39"/>
      <p:italic r:id="rId40"/>
    </p:embeddedFont>
    <p:embeddedFont>
      <p:font typeface="Arial MT Medium" panose="020B0703030403020204" pitchFamily="34" charset="0"/>
      <p:regular r:id="rId41"/>
      <p:italic r:id="rId42"/>
    </p:embeddedFont>
    <p:embeddedFont>
      <p:font typeface="Franklin Gothic Book" panose="020B0503020102020204" pitchFamily="34" charset="0"/>
      <p:regular r:id="rId43"/>
      <p:italic r:id="rId44"/>
    </p:embeddedFont>
    <p:embeddedFont>
      <p:font typeface="Franklin Gothic Demi" panose="020B0703020102020204" pitchFamily="34" charset="0"/>
      <p:regular r:id="rId45"/>
      <p:italic r:id="rId46"/>
    </p:embeddedFont>
    <p:embeddedFont>
      <p:font typeface="Gilroy ExtraBold" panose="00000900000000000000" pitchFamily="50" charset="0"/>
      <p:bold r:id="rId47"/>
    </p:embeddedFont>
    <p:embeddedFont>
      <p:font typeface="Myriad Pro" panose="020B0503030403020204" pitchFamily="2" charset="0"/>
      <p:regular r:id="rId48"/>
      <p:bold r:id="rId49"/>
      <p:italic r:id="rId50"/>
      <p:boldItalic r:id="rId51"/>
    </p:embeddedFont>
    <p:embeddedFont>
      <p:font typeface="Myriad Pro Black" panose="020B0903030403020204" pitchFamily="34" charset="0"/>
      <p:bold r:id="rId52"/>
      <p:boldItalic r:id="rId53"/>
    </p:embeddedFont>
    <p:embeddedFont>
      <p:font typeface="Wingdings 2" panose="05020102010507070707" pitchFamily="18"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AE69-2044-77E8-4DE3-ADF39AE26113}" name="TOTRADE Team" initials="TT" userId="S::team@totrade.co::b05d867e-e5d0-4d94-8a56-17dcf7da626f" providerId="AD"/>
  <p188:author id="{99A260C1-E479-2E24-A16E-5B06FE2E121B}" name="Thone Siharath" initials="TS" userId="S::ps@365.totrade.co::3af686d6-b1f0-4f2a-b210-c611a32a9c5b" providerId="AD"/>
  <p188:author id="{7F4327FE-33BE-5615-762C-DA61BE1D9D03}" name="Thone" initials="T" userId="S::ceo@hydroloop.org::3af686d6-b1f0-4f2a-b210-c611a32a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1F2E9C-6DC6-428C-907C-85D221C4343D}" v="200" dt="2025-09-21T13:52:39.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6458" autoAdjust="0"/>
  </p:normalViewPr>
  <p:slideViewPr>
    <p:cSldViewPr>
      <p:cViewPr varScale="1">
        <p:scale>
          <a:sx n="66" d="100"/>
          <a:sy n="66" d="100"/>
        </p:scale>
        <p:origin x="1834" y="6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ne Siharath" userId="41daa6c8-f00d-4210-8653-d175ab2a0b95" providerId="ADAL" clId="{3E983F0A-1568-443E-8540-A4B44F62E6EA}"/>
    <pc:docChg chg="undo custSel addSld modSld sldOrd">
      <pc:chgData name="Thone Siharath" userId="41daa6c8-f00d-4210-8653-d175ab2a0b95" providerId="ADAL" clId="{3E983F0A-1568-443E-8540-A4B44F62E6EA}" dt="2025-09-21T13:52:39.876" v="364" actId="20577"/>
      <pc:docMkLst>
        <pc:docMk/>
      </pc:docMkLst>
      <pc:sldChg chg="addSp delSp modSp mod modAnim modNotesTx">
        <pc:chgData name="Thone Siharath" userId="41daa6c8-f00d-4210-8653-d175ab2a0b95" providerId="ADAL" clId="{3E983F0A-1568-443E-8540-A4B44F62E6EA}" dt="2025-09-21T13:52:39.876" v="364" actId="20577"/>
        <pc:sldMkLst>
          <pc:docMk/>
          <pc:sldMk cId="1934978398" sldId="507"/>
        </pc:sldMkLst>
        <pc:spChg chg="mod">
          <ac:chgData name="Thone Siharath" userId="41daa6c8-f00d-4210-8653-d175ab2a0b95" providerId="ADAL" clId="{3E983F0A-1568-443E-8540-A4B44F62E6EA}" dt="2025-09-21T03:32:37.022" v="292" actId="20577"/>
          <ac:spMkLst>
            <pc:docMk/>
            <pc:sldMk cId="1934978398" sldId="507"/>
            <ac:spMk id="3" creationId="{F8561D98-497E-ED3A-19E3-BB8A60323E4D}"/>
          </ac:spMkLst>
        </pc:spChg>
        <pc:spChg chg="mod">
          <ac:chgData name="Thone Siharath" userId="41daa6c8-f00d-4210-8653-d175ab2a0b95" providerId="ADAL" clId="{3E983F0A-1568-443E-8540-A4B44F62E6EA}" dt="2025-09-21T13:52:39.876" v="364" actId="20577"/>
          <ac:spMkLst>
            <pc:docMk/>
            <pc:sldMk cId="1934978398" sldId="507"/>
            <ac:spMk id="7" creationId="{2D190363-E879-4128-9B93-B53344D5AB3B}"/>
          </ac:spMkLst>
        </pc:spChg>
        <pc:spChg chg="mod">
          <ac:chgData name="Thone Siharath" userId="41daa6c8-f00d-4210-8653-d175ab2a0b95" providerId="ADAL" clId="{3E983F0A-1568-443E-8540-A4B44F62E6EA}" dt="2025-09-19T03:51:33.359" v="91" actId="20577"/>
          <ac:spMkLst>
            <pc:docMk/>
            <pc:sldMk cId="1934978398" sldId="507"/>
            <ac:spMk id="38" creationId="{3EDA538E-C2CB-69C2-8FA4-29BA4602968C}"/>
          </ac:spMkLst>
        </pc:spChg>
        <pc:picChg chg="mod">
          <ac:chgData name="Thone Siharath" userId="41daa6c8-f00d-4210-8653-d175ab2a0b95" providerId="ADAL" clId="{3E983F0A-1568-443E-8540-A4B44F62E6EA}" dt="2025-09-21T13:21:39.476" v="301" actId="14100"/>
          <ac:picMkLst>
            <pc:docMk/>
            <pc:sldMk cId="1934978398" sldId="507"/>
            <ac:picMk id="6" creationId="{64388DF3-AA78-1B41-6FFC-037099CAF3A6}"/>
          </ac:picMkLst>
        </pc:picChg>
      </pc:sldChg>
      <pc:sldChg chg="modSp mod modAnim">
        <pc:chgData name="Thone Siharath" userId="41daa6c8-f00d-4210-8653-d175ab2a0b95" providerId="ADAL" clId="{3E983F0A-1568-443E-8540-A4B44F62E6EA}" dt="2025-09-20T14:25:54.828" v="207"/>
        <pc:sldMkLst>
          <pc:docMk/>
          <pc:sldMk cId="671664122" sldId="522"/>
        </pc:sldMkLst>
        <pc:picChg chg="mod">
          <ac:chgData name="Thone Siharath" userId="41daa6c8-f00d-4210-8653-d175ab2a0b95" providerId="ADAL" clId="{3E983F0A-1568-443E-8540-A4B44F62E6EA}" dt="2025-09-20T14:25:39.066" v="199" actId="14100"/>
          <ac:picMkLst>
            <pc:docMk/>
            <pc:sldMk cId="671664122" sldId="522"/>
            <ac:picMk id="4" creationId="{E7068B95-209A-2165-B0EC-132E93470BFC}"/>
          </ac:picMkLst>
        </pc:picChg>
      </pc:sldChg>
      <pc:sldChg chg="addSp modSp mod">
        <pc:chgData name="Thone Siharath" userId="41daa6c8-f00d-4210-8653-d175ab2a0b95" providerId="ADAL" clId="{3E983F0A-1568-443E-8540-A4B44F62E6EA}" dt="2025-09-20T14:28:07.394" v="216" actId="1038"/>
        <pc:sldMkLst>
          <pc:docMk/>
          <pc:sldMk cId="939900240" sldId="525"/>
        </pc:sldMkLst>
        <pc:graphicFrameChg chg="add mod modGraphic">
          <ac:chgData name="Thone Siharath" userId="41daa6c8-f00d-4210-8653-d175ab2a0b95" providerId="ADAL" clId="{3E983F0A-1568-443E-8540-A4B44F62E6EA}" dt="2025-09-20T14:28:07.394" v="216" actId="1038"/>
          <ac:graphicFrameMkLst>
            <pc:docMk/>
            <pc:sldMk cId="939900240" sldId="525"/>
            <ac:graphicFrameMk id="8" creationId="{2963F637-A84E-F3C1-F63A-025A3D9E730E}"/>
          </ac:graphicFrameMkLst>
        </pc:graphicFrameChg>
      </pc:sldChg>
      <pc:sldChg chg="addSp modSp">
        <pc:chgData name="Thone Siharath" userId="41daa6c8-f00d-4210-8653-d175ab2a0b95" providerId="ADAL" clId="{3E983F0A-1568-443E-8540-A4B44F62E6EA}" dt="2025-09-20T14:28:18.122" v="217"/>
        <pc:sldMkLst>
          <pc:docMk/>
          <pc:sldMk cId="3020491808" sldId="526"/>
        </pc:sldMkLst>
        <pc:graphicFrameChg chg="add mod">
          <ac:chgData name="Thone Siharath" userId="41daa6c8-f00d-4210-8653-d175ab2a0b95" providerId="ADAL" clId="{3E983F0A-1568-443E-8540-A4B44F62E6EA}" dt="2025-09-20T14:28:18.122" v="217"/>
          <ac:graphicFrameMkLst>
            <pc:docMk/>
            <pc:sldMk cId="3020491808" sldId="526"/>
            <ac:graphicFrameMk id="7" creationId="{28B530A2-12ED-128D-3215-B794285DBD9B}"/>
          </ac:graphicFrameMkLst>
        </pc:graphicFrameChg>
      </pc:sldChg>
      <pc:sldChg chg="addSp modSp modNotesTx">
        <pc:chgData name="Thone Siharath" userId="41daa6c8-f00d-4210-8653-d175ab2a0b95" providerId="ADAL" clId="{3E983F0A-1568-443E-8540-A4B44F62E6EA}" dt="2025-09-20T14:28:20.334" v="218"/>
        <pc:sldMkLst>
          <pc:docMk/>
          <pc:sldMk cId="3984327633" sldId="527"/>
        </pc:sldMkLst>
        <pc:graphicFrameChg chg="add mod">
          <ac:chgData name="Thone Siharath" userId="41daa6c8-f00d-4210-8653-d175ab2a0b95" providerId="ADAL" clId="{3E983F0A-1568-443E-8540-A4B44F62E6EA}" dt="2025-09-20T14:28:20.334" v="218"/>
          <ac:graphicFrameMkLst>
            <pc:docMk/>
            <pc:sldMk cId="3984327633" sldId="527"/>
            <ac:graphicFrameMk id="7" creationId="{79E10972-BAD5-733B-9F8B-12A837E581CB}"/>
          </ac:graphicFrameMkLst>
        </pc:graphicFrameChg>
      </pc:sldChg>
      <pc:sldChg chg="addSp modSp modNotesTx">
        <pc:chgData name="Thone Siharath" userId="41daa6c8-f00d-4210-8653-d175ab2a0b95" providerId="ADAL" clId="{3E983F0A-1568-443E-8540-A4B44F62E6EA}" dt="2025-09-20T14:28:23.460" v="219"/>
        <pc:sldMkLst>
          <pc:docMk/>
          <pc:sldMk cId="1387430202" sldId="528"/>
        </pc:sldMkLst>
        <pc:graphicFrameChg chg="add mod">
          <ac:chgData name="Thone Siharath" userId="41daa6c8-f00d-4210-8653-d175ab2a0b95" providerId="ADAL" clId="{3E983F0A-1568-443E-8540-A4B44F62E6EA}" dt="2025-09-20T14:28:23.460" v="219"/>
          <ac:graphicFrameMkLst>
            <pc:docMk/>
            <pc:sldMk cId="1387430202" sldId="528"/>
            <ac:graphicFrameMk id="7" creationId="{EED19274-5AFD-5782-87DC-FACB54BF45B1}"/>
          </ac:graphicFrameMkLst>
        </pc:graphicFrameChg>
      </pc:sldChg>
      <pc:sldChg chg="addSp modSp modNotesTx">
        <pc:chgData name="Thone Siharath" userId="41daa6c8-f00d-4210-8653-d175ab2a0b95" providerId="ADAL" clId="{3E983F0A-1568-443E-8540-A4B44F62E6EA}" dt="2025-09-20T14:28:25.743" v="220"/>
        <pc:sldMkLst>
          <pc:docMk/>
          <pc:sldMk cId="350287293" sldId="529"/>
        </pc:sldMkLst>
        <pc:graphicFrameChg chg="add mod">
          <ac:chgData name="Thone Siharath" userId="41daa6c8-f00d-4210-8653-d175ab2a0b95" providerId="ADAL" clId="{3E983F0A-1568-443E-8540-A4B44F62E6EA}" dt="2025-09-20T14:28:25.743" v="220"/>
          <ac:graphicFrameMkLst>
            <pc:docMk/>
            <pc:sldMk cId="350287293" sldId="529"/>
            <ac:graphicFrameMk id="7" creationId="{53495105-F605-8B2A-6A13-4E753C943293}"/>
          </ac:graphicFrameMkLst>
        </pc:graphicFrameChg>
      </pc:sldChg>
      <pc:sldChg chg="add">
        <pc:chgData name="Thone Siharath" userId="41daa6c8-f00d-4210-8653-d175ab2a0b95" providerId="ADAL" clId="{3E983F0A-1568-443E-8540-A4B44F62E6EA}" dt="2025-09-19T03:48:45.053" v="8" actId="2890"/>
        <pc:sldMkLst>
          <pc:docMk/>
          <pc:sldMk cId="3686593691" sldId="530"/>
        </pc:sldMkLst>
      </pc:sldChg>
      <pc:sldChg chg="modSp add ord modAnim modNotesTx">
        <pc:chgData name="Thone Siharath" userId="41daa6c8-f00d-4210-8653-d175ab2a0b95" providerId="ADAL" clId="{3E983F0A-1568-443E-8540-A4B44F62E6EA}" dt="2025-09-21T13:52:09.546" v="344"/>
        <pc:sldMkLst>
          <pc:docMk/>
          <pc:sldMk cId="425483087" sldId="531"/>
        </pc:sldMkLst>
        <pc:spChg chg="mod">
          <ac:chgData name="Thone Siharath" userId="41daa6c8-f00d-4210-8653-d175ab2a0b95" providerId="ADAL" clId="{3E983F0A-1568-443E-8540-A4B44F62E6EA}" dt="2025-09-21T13:52:09.546" v="344"/>
          <ac:spMkLst>
            <pc:docMk/>
            <pc:sldMk cId="425483087" sldId="531"/>
            <ac:spMk id="7" creationId="{C9123F9D-45FE-24CB-93CE-1FE6E4B84C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030F3-4ACD-4344-952B-5826D0CBBB22}" type="datetimeFigureOut">
              <a:rPr lang="en-US" smtClean="0"/>
              <a:t>9/21/2025</a:t>
            </a:fld>
            <a:endParaRPr lang="en-US"/>
          </a:p>
        </p:txBody>
      </p:sp>
      <p:sp>
        <p:nvSpPr>
          <p:cNvPr id="4" name="Slide Image Placeholder 3"/>
          <p:cNvSpPr>
            <a:spLocks noGrp="1" noRot="1" noChangeAspect="1"/>
          </p:cNvSpPr>
          <p:nvPr>
            <p:ph type="sldImg" idx="2"/>
          </p:nvPr>
        </p:nvSpPr>
        <p:spPr>
          <a:xfrm>
            <a:off x="1244600" y="1143000"/>
            <a:ext cx="4368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32072-4639-41A0-AD0E-CEE433FCF399}" type="slidenum">
              <a:rPr lang="en-US" smtClean="0"/>
              <a:t>‹#›</a:t>
            </a:fld>
            <a:endParaRPr lang="en-US"/>
          </a:p>
        </p:txBody>
      </p:sp>
    </p:spTree>
    <p:extLst>
      <p:ext uri="{BB962C8B-B14F-4D97-AF65-F5344CB8AC3E}">
        <p14:creationId xmlns:p14="http://schemas.microsoft.com/office/powerpoint/2010/main" val="497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otrade.co/biz"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totrade.co/bp" TargetMode="External"/><Relationship Id="rId5" Type="http://schemas.openxmlformats.org/officeDocument/2006/relationships/hyperlink" Target="https://totrade.co/cr" TargetMode="External"/><Relationship Id="rId4" Type="http://schemas.openxmlformats.org/officeDocument/2006/relationships/hyperlink" Target="https://totrade.co/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otrade.co/biz"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totrade.co/bp" TargetMode="External"/><Relationship Id="rId5" Type="http://schemas.openxmlformats.org/officeDocument/2006/relationships/hyperlink" Target="https://totrade.co/cr" TargetMode="External"/><Relationship Id="rId4" Type="http://schemas.openxmlformats.org/officeDocument/2006/relationships/hyperlink" Target="https://totrade.co/pdf"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totrade.co/cr" TargetMode="External"/><Relationship Id="rId3" Type="http://schemas.openxmlformats.org/officeDocument/2006/relationships/hyperlink" Target="https://totrade.co/g" TargetMode="External"/><Relationship Id="rId7" Type="http://schemas.openxmlformats.org/officeDocument/2006/relationships/hyperlink" Target="https://totrade.co/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totrade.co/biz" TargetMode="External"/><Relationship Id="rId5" Type="http://schemas.openxmlformats.org/officeDocument/2006/relationships/hyperlink" Target="https://totrade.co/h" TargetMode="External"/><Relationship Id="rId4" Type="http://schemas.openxmlformats.org/officeDocument/2006/relationships/hyperlink" Target="https://totrade.co/e" TargetMode="External"/><Relationship Id="rId9" Type="http://schemas.openxmlformats.org/officeDocument/2006/relationships/hyperlink" Target="https://totrade.co/b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otrade.co/fr?fbclid=IwZXh0bgNhZW0CMTAAYnJpZBExNTF5TkNSRVFhMktRdGdaRwEec6B2osz2K9dvGHV9S_6zNA--MJt847VsZhwd0Px-sl6ZINUuOPWgQjyFRqU_aem_ctm-rHOT22dAUL7RQc5iF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vt.tiktok.com/ZSBPFd8er?fbclid=IwZXh0bgNhZW0CMTAAYnJpZBExNTF5TkNSRVFhMktRdGdaRwEe8YBASfsEmCMMVfNzIbcSUCg5JBwALB-5g5MncauUxl6miawLbFpwj5iqSOY_aem_s7utXENQ68n8qcbGR6zeyw"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facebook.com/l.php?u=http%3A%2F%2Ftotrade.co%2Fhs%3Ffbclid%3DIwZXh0bgNhZW0CMTAAYnJpZBExWG1qaEc3N2k2bVpyZ0tvdgEeAIbILvZjHUq6mTUIEKOCyCm0WRaptVNEVfsipApOL6HyAa4xgNSdHF8VfYk_aem_Vutf7ykTEvpTR8PHRCLHvg&amp;h=AT2PuMpg0geFyCRCSt3yqRmxFFzEhGZaej8aud_INN6G04AB2tH_Ia38Buu_rvE_RfyuAG2yb-Z6um5jIN6XNLIhzoWjqC47-6xG6xjApkmjfFFXUpvVx0lS3VjqEaU_bOhcLGT3YwkmwCNW&amp;__tn__=-UK-R&amp;c%5b0%5d=AT3dvb7mH6pNdgfjQq4J6FwZWByAQyLCgHRGyA9kO_zJCR0L7RqIa--qkH63xV5nNVrqL99pNaAx4SB9pxKdgNm8wNZUoEEYQjgA-QIx1oUn0iif0hbSVwCnmpBpDEtZSqt2p7BDiW3TEbnMjwREfrRnzqVqcDXJAjMGEHXypJmPpL7PXT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totrade.co/p" TargetMode="External"/><Relationship Id="rId13" Type="http://schemas.openxmlformats.org/officeDocument/2006/relationships/hyperlink" Target="https://totrade.co/pdf" TargetMode="External"/><Relationship Id="rId3" Type="http://schemas.openxmlformats.org/officeDocument/2006/relationships/hyperlink" Target="https://totrade.co/g" TargetMode="External"/><Relationship Id="rId7" Type="http://schemas.openxmlformats.org/officeDocument/2006/relationships/hyperlink" Target="https://totrade.co/h" TargetMode="External"/><Relationship Id="rId12" Type="http://schemas.openxmlformats.org/officeDocument/2006/relationships/hyperlink" Target="https://totrade.co/biz"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totrade.co/sm" TargetMode="External"/><Relationship Id="rId11" Type="http://schemas.openxmlformats.org/officeDocument/2006/relationships/hyperlink" Target="https://totrade.co/ca" TargetMode="External"/><Relationship Id="rId5" Type="http://schemas.openxmlformats.org/officeDocument/2006/relationships/hyperlink" Target="https://totrade.co/gn" TargetMode="External"/><Relationship Id="rId10" Type="http://schemas.openxmlformats.org/officeDocument/2006/relationships/hyperlink" Target="https://totrade.co/m" TargetMode="External"/><Relationship Id="rId4" Type="http://schemas.openxmlformats.org/officeDocument/2006/relationships/hyperlink" Target="https://totrade.co/e" TargetMode="External"/><Relationship Id="rId9" Type="http://schemas.openxmlformats.org/officeDocument/2006/relationships/hyperlink" Target="https://totrade.co/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l.facebook.com/l.php?u=http%3A%2F%2Ftotrade.co%2Fgcr2%3Ffbclid%3DIwZXh0bgNhZW0CMTAAYnJpZBExT2ZvVTdONkpMSFlMWFR2QwEernFlqHv4d-tF5x-Vy2gnbdsinRs1EtpJAKfAtsY44sC_kkpJZZWq-OHIUNY_aem_DryVrE8TOEedQS-YQtkOQg&amp;h=AT3OTgmRDJCa3Mp5NWko9X-ydG2ySjLKz99kXBF7el1JVT9koAXMjgVfbG2vOhJY5TUx0HNXWwI3G1oa-rsfMG4Hzh72dJ7R5uTB21PB9SSEt8q0dqAvx7zVI3sk7RNHqDA38hwVmlKqVkdw&amp;__tn__=-UK-R&amp;c%5b0%5d=AT3JKVXNKKQ4agvDq--eC_1f5BhlJeVhYbWfFtK447zNZIXoBy3ntk1vHF6mRbYS_0i0u_gO-LBxkpWt-HIIYFq0eDfc8qsVJpJonRbMnYAOUWfbNFuEijWOCSkSzHtKy4odizaYui_yUhhY4A1Bw53NNRiVA-qM144TEabzlNUNtRlwbqY" TargetMode="External"/><Relationship Id="rId3" Type="http://schemas.openxmlformats.org/officeDocument/2006/relationships/hyperlink" Target="https://l.facebook.com/l.php?u=http%3A%2F%2Ftotrade.co%2Fln1%3Ffbclid%3DIwZXh0bgNhZW0CMTAAYnJpZBExT2ZvVTdONkpMSFlMWFR2QwEeCN5QrwfPs1-RCKbjwlxv4RRhhLEfLnmVPf5cr0OMtJuKKimcwNPxfb4qYtk_aem_NK5LLSbkRQXm0LZ6Wa3qFw&amp;h=AT26PvojWWfHq5_m4S46aRNBk3XNX933H52MPPcxpfy4LuCyeRBgyiymENBa_jXyAswqU6oDOwYi7tvVV-mXpA1Re2yIMFieGSq7mKAvWLRhtw0yp-1X6_qJAxph1RsyP21aC_hqYzoXPBdR&amp;__tn__=-UK-R&amp;c%5b0%5d=AT3JKVXNKKQ4agvDq--eC_1f5BhlJeVhYbWfFtK447zNZIXoBy3ntk1vHF6mRbYS_0i0u_gO-LBxkpWt-HIIYFq0eDfc8qsVJpJonRbMnYAOUWfbNFuEijWOCSkSzHtKy4odizaYui_yUhhY4A1Bw53NNRiVA-qM144TEabzlNUNtRlwbqY" TargetMode="External"/><Relationship Id="rId7" Type="http://schemas.openxmlformats.org/officeDocument/2006/relationships/hyperlink" Target="http://totrade.co/gcr1?fbclid=IwZXh0bgNhZW0CMTAAYnJpZBExT2ZvVTdONkpMSFlMWFR2QwEeb1N4C4hqSeM0lg1bwBvkVl0SK0TGj3B8AfNolMW-P6fdINyKwQgnjPQQRSc_aem_PQNnywgoV7622zPwAJ7QwQ"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totrade.co/ln2?fbclid=IwZXh0bgNhZW0CMTAAYnJpZBExT2ZvVTdONkpMSFlMWFR2QwEeCmhIyOsK-mq7L5rz0wBDsqdxkaaIRUW_Nr0vPdyUAF6OQbdRgxnyK0cSd5c_aem_ocLPZ5xqiDKchKPtFLhmWA" TargetMode="External"/><Relationship Id="rId11" Type="http://schemas.openxmlformats.org/officeDocument/2006/relationships/hyperlink" Target="https://l.facebook.com/l.php?u=http%3A%2F%2Ftotrade.co%2Fln3%3Ffbclid%3DIwZXh0bgNhZW0CMTAAYnJpZBExT2ZvVTdONkpMSFlMWFR2QwEe5K8OGkqBTfSBIYbJDJ6iay77UOtRG2qANo8odY4msLBaDk8tDsAegRfai_I_aem_WXZTtqh0WzYTHZKOSFIjTw&amp;h=AT22fJ4eHKUpZS_PcrLWfIpwRQYVPM_1fuA7F2nO32HdlaXw2pbbWeLKNFMEVfAM3pxLJgYpepJWhCNs8fde7XS8ZSCjpKnyT4wgM0ls2n8NE7cERva0lkv2XOQnFIpIyx8o5zXxnWsr_5qs&amp;__tn__=-UK-R&amp;c%5b0%5d=AT3JKVXNKKQ4agvDq--eC_1f5BhlJeVhYbWfFtK447zNZIXoBy3ntk1vHF6mRbYS_0i0u_gO-LBxkpWt-HIIYFq0eDfc8qsVJpJonRbMnYAOUWfbNFuEijWOCSkSzHtKy4odizaYui_yUhhY4A1Bw53NNRiVA-qM144TEabzlNUNtRlwbqY" TargetMode="External"/><Relationship Id="rId5" Type="http://schemas.openxmlformats.org/officeDocument/2006/relationships/hyperlink" Target="https://l.facebook.com/l.php?u=http%3A%2F%2Ftotrade.co%2Fbiz%3Ffbclid%3DIwZXh0bgNhZW0CMTAAYnJpZBExT2ZvVTdONkpMSFlMWFR2QwEeCN5QrwfPs1-RCKbjwlxv4RRhhLEfLnmVPf5cr0OMtJuKKimcwNPxfb4qYtk_aem_NK5LLSbkRQXm0LZ6Wa3qFw&amp;h=AT1F4Vm5ITiQy5eHKkIpWAcpiPlienVoe11i1fLX7Ys-sa6LkJD-0kpW2we6nbgwQIHMe1WCEppwvMrnKzhuRwe9hUX47lThhpD0eKWJtGpXJ99QMlwtzJkJ5TJP9qqoAnDfhuANxm3LT_U4&amp;__tn__=-UK-R&amp;c%5b0%5d=AT3JKVXNKKQ4agvDq--eC_1f5BhlJeVhYbWfFtK447zNZIXoBy3ntk1vHF6mRbYS_0i0u_gO-LBxkpWt-HIIYFq0eDfc8qsVJpJonRbMnYAOUWfbNFuEijWOCSkSzHtKy4odizaYui_yUhhY4A1Bw53NNRiVA-qM144TEabzlNUNtRlwbqY" TargetMode="External"/><Relationship Id="rId10" Type="http://schemas.openxmlformats.org/officeDocument/2006/relationships/hyperlink" Target="https://l.facebook.com/l.php?u=http%3A%2F%2Ftotrade.co%2Fgcr4%3Ffbclid%3DIwZXh0bgNhZW0CMTAAYnJpZBExT2ZvVTdONkpMSFlMWFR2QwEeCN5QrwfPs1-RCKbjwlxv4RRhhLEfLnmVPf5cr0OMtJuKKimcwNPxfb4qYtk_aem_NK5LLSbkRQXm0LZ6Wa3qFw&amp;h=AT1121nwzh6ZCGbeJr_V3Hn9tW4FBgkzxWbR6HCkV9OlOwSSGGbiwB0LT3yjHwTXagHUXRSc0c9v8hNmDw6Wa2HafD5_x83jMlIq2FKEefGmmod6E3v4ie3H3qS1garlVKbJE1cZwcPE4Jbl&amp;__tn__=-UK-R&amp;c%5b0%5d=AT3JKVXNKKQ4agvDq--eC_1f5BhlJeVhYbWfFtK447zNZIXoBy3ntk1vHF6mRbYS_0i0u_gO-LBxkpWt-HIIYFq0eDfc8qsVJpJonRbMnYAOUWfbNFuEijWOCSkSzHtKy4odizaYui_yUhhY4A1Bw53NNRiVA-qM144TEabzlNUNtRlwbqY" TargetMode="External"/><Relationship Id="rId4" Type="http://schemas.openxmlformats.org/officeDocument/2006/relationships/hyperlink" Target="https://www.facebook.com/hashtag/ugdmn_business_plan?__eep__=6&amp;__cft__%5b0%5d=AZVYBnEOG_pJOtw6OZ_uaT9BUCjVHQtwlEeqxjdDpocFPTrxfNDI5qYu8hKHGpAKHDo6g0Cl-lgG6bLuOh6IgbxmzHCcrbQFUQkRXcjgnNobNzitRFk64VuKeo_K5HxdDsdPEyTwXNFf2VS5tPaZdob551FuY4NPJeXZ939IuKv0HA&amp;__tn__=*NK-R" TargetMode="External"/><Relationship Id="rId9" Type="http://schemas.openxmlformats.org/officeDocument/2006/relationships/hyperlink" Target="http://totrade.co/gcr3?fbclid=IwZXh0bgNhZW0CMTAAYnJpZBExT2ZvVTdONkpMSFlMWFR2QwEeJSSUt1rYX1BArITRpkV0jeoEa80c_lNN7ruRksRhskp4TOWTNLCgn64T10o_aem_5dg6VE7wARUojarjoW-VMQ" TargetMode="External"/></Relationships>
</file>

<file path=ppt/notesSlides/_rels/notesSlide2.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5.xml"/><Relationship Id="rId7" Type="http://schemas.openxmlformats.org/officeDocument/2006/relationships/slide" Target="../slides/slide19.xm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slide" Target="../slides/slide18.xml"/><Relationship Id="rId5" Type="http://schemas.openxmlformats.org/officeDocument/2006/relationships/slide" Target="../slides/slide16.xml"/><Relationship Id="rId4" Type="http://schemas.openxmlformats.org/officeDocument/2006/relationships/slide" Target="../slides/slide8.xml"/><Relationship Id="rId9"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otrade.co/f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vt.tiktok.com/ZSBPFd8er" TargetMode="External"/><Relationship Id="rId4" Type="http://schemas.openxmlformats.org/officeDocument/2006/relationships/hyperlink" Target="https://totrade.co/f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totrade.co/m" TargetMode="External"/><Relationship Id="rId13" Type="http://schemas.openxmlformats.org/officeDocument/2006/relationships/hyperlink" Target="https://totrade.co/bp" TargetMode="External"/><Relationship Id="rId3" Type="http://schemas.openxmlformats.org/officeDocument/2006/relationships/hyperlink" Target="https://totrade.co/g" TargetMode="External"/><Relationship Id="rId7" Type="http://schemas.openxmlformats.org/officeDocument/2006/relationships/hyperlink" Target="https://totrade.co/p" TargetMode="External"/><Relationship Id="rId12" Type="http://schemas.openxmlformats.org/officeDocument/2006/relationships/hyperlink" Target="https://totrade.co/cr"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totrade.co/s" TargetMode="External"/><Relationship Id="rId11" Type="http://schemas.openxmlformats.org/officeDocument/2006/relationships/hyperlink" Target="https://totrade.co/pdf" TargetMode="External"/><Relationship Id="rId5" Type="http://schemas.openxmlformats.org/officeDocument/2006/relationships/hyperlink" Target="https://totrade.co/h" TargetMode="External"/><Relationship Id="rId10" Type="http://schemas.openxmlformats.org/officeDocument/2006/relationships/hyperlink" Target="https://totrade.co/biz" TargetMode="External"/><Relationship Id="rId4" Type="http://schemas.openxmlformats.org/officeDocument/2006/relationships/hyperlink" Target="https://totrade.co/e" TargetMode="External"/><Relationship Id="rId9" Type="http://schemas.openxmlformats.org/officeDocument/2006/relationships/hyperlink" Target="https://totrade.co/c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otrade.co/rom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totrade.co/e" TargetMode="External"/><Relationship Id="rId5" Type="http://schemas.openxmlformats.org/officeDocument/2006/relationships/hyperlink" Target="https://youtube.com/jP8nz0cVbzQ&amp;t=181s" TargetMode="External"/><Relationship Id="rId4" Type="http://schemas.openxmlformats.org/officeDocument/2006/relationships/hyperlink" Target="https://youtu.be/K_8xd0LCeRQ?t=19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otrade.co/g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otrade.co/gcr4" TargetMode="External"/><Relationship Id="rId4" Type="http://schemas.openxmlformats.org/officeDocument/2006/relationships/hyperlink" Target="https://totrade.co/sm"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totrade.co/m?fbclid=IwZXh0bgNhZW0CMTAAYnJpZBExY1VXZllBVzNLRnp4eFJYbgEeu1Ja9M8kjFKcWcmaXq3Yt-a6RlASyX6d9bOAksd37Cf6i7rpNkOHI3Ds_s8_aem_W11_4eE1aHh5NxGeFD6FGg" TargetMode="External"/><Relationship Id="rId13" Type="http://schemas.openxmlformats.org/officeDocument/2006/relationships/hyperlink" Target="https://www.facebook.com/hashtag/ugdmn?__eep__=6&amp;__cft__%5b0%5d=AZWd40QffDXW91zIUdXJpyIaf7_VE1856jejcwU6LJar0fDF5NWQ71lsF3JyalEgGlhM-Dv53K9fZO-FMB3QIqGCU5JznQh7KHq9kzlJyfBtv2qOyjWfaCx0pvOYinsMwsouw4LFV7y6rAa9qlUc0UhUpzFzUmeRavvEOgvuB4gEVg&amp;__tn__=*NK-R" TargetMode="External"/><Relationship Id="rId3" Type="http://schemas.openxmlformats.org/officeDocument/2006/relationships/hyperlink" Target="http://totrade.co/g?fbclid=IwZXh0bgNhZW0CMTAAYnJpZBExY1VXZllBVzNLRnp4eFJYbgEeVSKVuZcejs31rBF03ChEg9kzzMnKt0Ce4DIslkZLW3O369KqLU4qzWrdUHs_aem_DlQ2mzW1v6OFf_K_vWiR5w" TargetMode="External"/><Relationship Id="rId7" Type="http://schemas.openxmlformats.org/officeDocument/2006/relationships/hyperlink" Target="http://totrade.co/s?fbclid=IwZXh0bgNhZW0CMTAAYnJpZBExY1VXZllBVzNLRnp4eFJYbgEe-o3Sr1htQhrANjkOHH3nABEufxbQypQArQuqlXXoqcHRNEGPi0p7oalQabE_aem_eWjLjsKUOp7ijtP5Xpcq0g" TargetMode="External"/><Relationship Id="rId12" Type="http://schemas.openxmlformats.org/officeDocument/2006/relationships/hyperlink" Target="http://totrade.co/cr?fbclid=IwZXh0bgNhZW0CMTAAYnJpZBExY1VXZllBVzNLRnp4eFJYbgEewXBPu00NnWKUVuVQotbznP8tnVESsT8hv4nvMvwueb7ae_QG5TYqo9WFVXE_aem_qlB-djvNMfrwF0VUQcTtnQ" TargetMode="External"/><Relationship Id="rId17" Type="http://schemas.openxmlformats.org/officeDocument/2006/relationships/hyperlink" Target="https://www.facebook.com/hashtag/sunenergy?__eep__=6&amp;__cft__%5b0%5d=AZWd40QffDXW91zIUdXJpyIaf7_VE1856jejcwU6LJar0fDF5NWQ71lsF3JyalEgGlhM-Dv53K9fZO-FMB3QIqGCU5JznQh7KHq9kzlJyfBtv2qOyjWfaCx0pvOYinsMwsouw4LFV7y6rAa9qlUc0UhUpzFzUmeRavvEOgvuB4gEVg&amp;__tn__=*NK-R" TargetMode="External"/><Relationship Id="rId2" Type="http://schemas.openxmlformats.org/officeDocument/2006/relationships/slide" Target="../slides/slide8.xml"/><Relationship Id="rId16" Type="http://schemas.openxmlformats.org/officeDocument/2006/relationships/hyperlink" Target="https://www.facebook.com/hashtag/gcr?__eep__=6&amp;__cft__%5b0%5d=AZWd40QffDXW91zIUdXJpyIaf7_VE1856jejcwU6LJar0fDF5NWQ71lsF3JyalEgGlhM-Dv53K9fZO-FMB3QIqGCU5JznQh7KHq9kzlJyfBtv2qOyjWfaCx0pvOYinsMwsouw4LFV7y6rAa9qlUc0UhUpzFzUmeRavvEOgvuB4gEVg&amp;__tn__=*NK-R" TargetMode="External"/><Relationship Id="rId1" Type="http://schemas.openxmlformats.org/officeDocument/2006/relationships/notesMaster" Target="../notesMasters/notesMaster1.xml"/><Relationship Id="rId6" Type="http://schemas.openxmlformats.org/officeDocument/2006/relationships/hyperlink" Target="http://totrade.co/p?fbclid=IwZXh0bgNhZW0CMTAAYnJpZBExY1VXZllBVzNLRnp4eFJYbgEeVSKVuZcejs31rBF03ChEg9kzzMnKt0Ce4DIslkZLW3O369KqLU4qzWrdUHs_aem_DlQ2mzW1v6OFf_K_vWiR5w" TargetMode="External"/><Relationship Id="rId11" Type="http://schemas.openxmlformats.org/officeDocument/2006/relationships/hyperlink" Target="http://totrade.co/pdf?fbclid=IwZXh0bgNhZW0CMTAAYnJpZBExY1VXZllBVzNLRnp4eFJYbgEem2VqBOSmfnmLQP8Ya_to1VjbxmykZNd-DZIJ6Rvh3Gx8I3TmVM-4l0F4qZ8_aem_q7oOs7GadBJH9FFKP6Lqqg" TargetMode="External"/><Relationship Id="rId5" Type="http://schemas.openxmlformats.org/officeDocument/2006/relationships/hyperlink" Target="https://l.facebook.com/l.php?u=http%3A%2F%2Ftotrade.co%2Fh%3Ffbclid%3DIwZXh0bgNhZW0CMTAAYnJpZBExY1VXZllBVzNLRnp4eFJYbgEevFrkwB4nxYI5KKPmVersPEKP4XoOTq21uXeaAPMbHCayPoqcSIgacnN0Vf4_aem_esKHG9sidytjs5lnwPJOCA&amp;h=AT1vpwRbstlf2IoYoymJhkxTTg_E37ff_WilPXb5TjhFqnAWHCjKgmg1zZktc8RnL11ePtEqujH9NKDtFuHYxP_zygJzogb8F0jIgKGr1VotdHEE8V1TOhJ4VNh9XeubH7MOmvatoR7c-mp-&amp;__tn__=-UK-R&amp;c%5b0%5d=AT0Baw9OJCLz7Xa_MOInhvyWpTOeSiShGSgpFyn_ppn6ppIzBY4phyyzNztoGFwLyEVARZCE9wqGUAbu2O-E0_O-TEp7DXBShXVoDW0nDYgkFTA0B91FfY9-dFAFcb5AQznwO5Ia63anqQmI0S7WTJEZ3uty7G3ZgoGu8NjksRqYlqPHxcE" TargetMode="External"/><Relationship Id="rId15" Type="http://schemas.openxmlformats.org/officeDocument/2006/relationships/hyperlink" Target="https://www.facebook.com/hashtag/cataclysm?__eep__=6&amp;__cft__%5b0%5d=AZWd40QffDXW91zIUdXJpyIaf7_VE1856jejcwU6LJar0fDF5NWQ71lsF3JyalEgGlhM-Dv53K9fZO-FMB3QIqGCU5JznQh7KHq9kzlJyfBtv2qOyjWfaCx0pvOYinsMwsouw4LFV7y6rAa9qlUc0UhUpzFzUmeRavvEOgvuB4gEVg&amp;__tn__=*NK-R" TargetMode="External"/><Relationship Id="rId10" Type="http://schemas.openxmlformats.org/officeDocument/2006/relationships/hyperlink" Target="http://totrade.co/biz?fbclid=IwZXh0bgNhZW0CMTAAYnJpZBExY1VXZllBVzNLRnp4eFJYbgEeVSKVuZcejs31rBF03ChEg9kzzMnKt0Ce4DIslkZLW3O369KqLU4qzWrdUHs_aem_DlQ2mzW1v6OFf_K_vWiR5w" TargetMode="External"/><Relationship Id="rId4" Type="http://schemas.openxmlformats.org/officeDocument/2006/relationships/hyperlink" Target="http://totrade.co/e?fbclid=IwZXh0bgNhZW0CMTAAYnJpZBExY1VXZllBVzNLRnp4eFJYbgEe_tvr6Sn9FMSfAccnp3P4YtkQQeSH77fOdYdfFVN3w2MZx4v-w7f4joflvTE_aem_l6xLeW2js7ppAZegzlc5Gg" TargetMode="External"/><Relationship Id="rId9" Type="http://schemas.openxmlformats.org/officeDocument/2006/relationships/hyperlink" Target="http://totrade.co/ca?fbclid=IwZXh0bgNhZW0CMTAAYnJpZBExY1VXZllBVzNLRnp4eFJYbgEelHGYbXs8wyMAM9Z3wdNsLD_yNLN0VR6afq27kyV3KQAnfbaTOUNrQuowm34_aem_Xsd_QHe78D5EU0FNmowg3A" TargetMode="External"/><Relationship Id="rId14" Type="http://schemas.openxmlformats.org/officeDocument/2006/relationships/hyperlink" Target="https://www.facebook.com/hashtag/climaterealism?__eep__=6&amp;__cft__%5b0%5d=AZWd40QffDXW91zIUdXJpyIaf7_VE1856jejcwU6LJar0fDF5NWQ71lsF3JyalEgGlhM-Dv53K9fZO-FMB3QIqGCU5JznQh7KHq9kzlJyfBtv2qOyjWfaCx0pvOYinsMwsouw4LFV7y6rAa9qlUc0UhUpzFzUmeRavvEOgvuB4gEVg&amp;__tn__=*NK-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facebook.com/l.php?u=http%3A%2F%2Ftotrade.co%2Fhs%3Ffbclid%3DIwZXh0bgNhZW0CMTAAYnJpZBExWG1qaEc3N2k2bVpyZ0tvdgEeAIbILvZjHUq6mTUIEKOCyCm0WRaptVNEVfsipApOL6HyAa4xgNSdHF8VfYk_aem_Vutf7ykTEvpTR8PHRCLHvg&amp;h=AT2PuMpg0geFyCRCSt3yqRmxFFzEhGZaej8aud_INN6G04AB2tH_Ia38Buu_rvE_RfyuAG2yb-Z6um5jIN6XNLIhzoWjqC47-6xG6xjApkmjfFFXUpvVx0lS3VjqEaU_bOhcLGT3YwkmwCNW&amp;__tn__=-UK-R&amp;c%5b0%5d=AT3dvb7mH6pNdgfjQq4J6FwZWByAQyLCgHRGyA9kO_zJCR0L7RqIa--qkH63xV5nNVrqL99pNaAx4SB9pxKdgNm8wNZUoEEYQjgA-QIx1oUn0iif0hbSVwCnmpBpDEtZSqt2p7BDiW3TEbnMjwREfrRnzqVqcDXJAjMGEHXypJmPpL7PX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800" b="1" i="0" dirty="0">
                <a:solidFill>
                  <a:srgbClr val="111111"/>
                </a:solidFill>
                <a:effectLst/>
                <a:highlight>
                  <a:srgbClr val="F3F3F3"/>
                </a:highlight>
                <a:latin typeface="Abadi" panose="020B0604020104020204" pitchFamily="34" charset="0"/>
              </a:rPr>
              <a:t>UGDMN WORKING PAPER</a:t>
            </a:r>
            <a:endParaRPr lang="en-GB" sz="2800" b="0" i="0" dirty="0">
              <a:solidFill>
                <a:srgbClr val="111111"/>
              </a:solidFill>
              <a:effectLst/>
              <a:highlight>
                <a:srgbClr val="F3F3F3"/>
              </a:highlight>
              <a:latin typeface="Abadi" panose="020B0604020104020204" pitchFamily="34" charset="0"/>
            </a:endParaRPr>
          </a:p>
          <a:p>
            <a:r>
              <a:rPr lang="en-US" sz="2800" b="1" kern="0" noProof="0" dirty="0">
                <a:solidFill>
                  <a:srgbClr val="003366"/>
                </a:solidFill>
                <a:highlight>
                  <a:srgbClr val="F3F3F3"/>
                </a:highlight>
                <a:latin typeface="Arial Black" panose="020B0A04020102020204" pitchFamily="34" charset="0"/>
                <a:ea typeface="Times New Roman" panose="02020603050405020304" pitchFamily="18" charset="0"/>
              </a:rPr>
              <a:t>#UGDMN means </a:t>
            </a:r>
            <a:r>
              <a:rPr lang="en-US" sz="2800" spc="400" noProof="0" dirty="0">
                <a:solidFill>
                  <a:srgbClr val="003366"/>
                </a:solidFill>
                <a:highlight>
                  <a:srgbClr val="F3F3F3"/>
                </a:highlight>
                <a:latin typeface="Gilroy ExtraBold" panose="00000900000000000000" pitchFamily="50" charset="0"/>
              </a:rPr>
              <a:t>U</a:t>
            </a:r>
            <a:r>
              <a:rPr lang="en-US" sz="2800" spc="400" noProof="0" dirty="0">
                <a:solidFill>
                  <a:srgbClr val="003366"/>
                </a:solidFill>
                <a:highlight>
                  <a:srgbClr val="F3F3F3"/>
                </a:highlight>
                <a:latin typeface="Myriad Pro" panose="020B0503030403020204" pitchFamily="2" charset="0"/>
              </a:rPr>
              <a:t>ltimate </a:t>
            </a:r>
            <a:r>
              <a:rPr lang="en-US" sz="2800" spc="400" noProof="0" dirty="0">
                <a:solidFill>
                  <a:srgbClr val="003366"/>
                </a:solidFill>
                <a:highlight>
                  <a:srgbClr val="F3F3F3"/>
                </a:highlight>
                <a:latin typeface="Gilroy ExtraBold" panose="00000900000000000000" pitchFamily="50" charset="0"/>
              </a:rPr>
              <a:t>G</a:t>
            </a:r>
            <a:r>
              <a:rPr lang="en-US" sz="2800" spc="400" noProof="0" dirty="0">
                <a:solidFill>
                  <a:srgbClr val="003366"/>
                </a:solidFill>
                <a:highlight>
                  <a:srgbClr val="F3F3F3"/>
                </a:highlight>
                <a:latin typeface="Myriad Pro" panose="020B0503030403020204" pitchFamily="2" charset="0"/>
              </a:rPr>
              <a:t>lobal </a:t>
            </a:r>
            <a:r>
              <a:rPr lang="en-US" sz="2800" spc="400" noProof="0" dirty="0">
                <a:solidFill>
                  <a:srgbClr val="003366"/>
                </a:solidFill>
                <a:highlight>
                  <a:srgbClr val="F3F3F3"/>
                </a:highlight>
                <a:latin typeface="Gilroy ExtraBold" panose="00000900000000000000" pitchFamily="50" charset="0"/>
              </a:rPr>
              <a:t>D</a:t>
            </a:r>
            <a:r>
              <a:rPr lang="en-US" sz="2800" spc="400" noProof="0" dirty="0">
                <a:solidFill>
                  <a:srgbClr val="003366"/>
                </a:solidFill>
                <a:highlight>
                  <a:srgbClr val="F3F3F3"/>
                </a:highlight>
                <a:latin typeface="Myriad Pro" panose="020B0503030403020204" pitchFamily="2" charset="0"/>
              </a:rPr>
              <a:t>isaster </a:t>
            </a:r>
            <a:r>
              <a:rPr lang="en-US" sz="2800" spc="400" noProof="0" dirty="0">
                <a:solidFill>
                  <a:srgbClr val="003366"/>
                </a:solidFill>
                <a:highlight>
                  <a:srgbClr val="F3F3F3"/>
                </a:highlight>
                <a:latin typeface="Gilroy ExtraBold" panose="00000900000000000000" pitchFamily="50" charset="0"/>
              </a:rPr>
              <a:t>M</a:t>
            </a:r>
            <a:r>
              <a:rPr lang="en-US" sz="2800" spc="400" noProof="0" dirty="0">
                <a:solidFill>
                  <a:srgbClr val="003366"/>
                </a:solidFill>
                <a:highlight>
                  <a:srgbClr val="F3F3F3"/>
                </a:highlight>
                <a:latin typeface="Myriad Pro" panose="020B0503030403020204" pitchFamily="2" charset="0"/>
              </a:rPr>
              <a:t>itigation </a:t>
            </a:r>
            <a:r>
              <a:rPr lang="en-US" sz="2800" spc="400" noProof="0" dirty="0">
                <a:solidFill>
                  <a:srgbClr val="003366"/>
                </a:solidFill>
                <a:highlight>
                  <a:srgbClr val="F3F3F3"/>
                </a:highlight>
                <a:latin typeface="Gilroy ExtraBold" panose="00000900000000000000" pitchFamily="50" charset="0"/>
              </a:rPr>
              <a:t>N</a:t>
            </a:r>
            <a:r>
              <a:rPr lang="en-US" sz="2800" spc="400" noProof="0" dirty="0">
                <a:solidFill>
                  <a:srgbClr val="003366"/>
                </a:solidFill>
                <a:highlight>
                  <a:srgbClr val="F3F3F3"/>
                </a:highlight>
                <a:latin typeface="Myriad Pro" panose="020B0503030403020204" pitchFamily="2" charset="0"/>
              </a:rPr>
              <a:t>exus</a:t>
            </a:r>
          </a:p>
          <a:p>
            <a:pPr>
              <a:lnSpc>
                <a:spcPts val="2400"/>
              </a:lnSpc>
              <a:tabLst>
                <a:tab pos="4114800" algn="l"/>
              </a:tabLst>
            </a:pPr>
            <a:r>
              <a:rPr lang="en-US" sz="2800" spc="400" noProof="0" dirty="0">
                <a:solidFill>
                  <a:srgbClr val="003366"/>
                </a:solidFill>
                <a:highlight>
                  <a:srgbClr val="F3F3F3"/>
                </a:highlight>
                <a:latin typeface="Myriad Pro" panose="020B0503030403020204" pitchFamily="2" charset="0"/>
              </a:rPr>
              <a:t>It is </a:t>
            </a: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an </a:t>
            </a:r>
            <a:r>
              <a:rPr lang="en-US" sz="2800" b="1"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advanced </a:t>
            </a:r>
            <a:r>
              <a:rPr lang="en-GB" sz="2800" b="1"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Feasibility Study</a:t>
            </a:r>
            <a:r>
              <a:rPr lang="en-GB" sz="2800"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 and </a:t>
            </a:r>
            <a:r>
              <a:rPr lang="en-GB" sz="2800" b="1"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Business Plan</a:t>
            </a:r>
            <a:r>
              <a:rPr lang="en-GB" sz="2800"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 Earth Climate and Geological Risks</a:t>
            </a:r>
          </a:p>
          <a:p>
            <a:pPr>
              <a:lnSpc>
                <a:spcPts val="2400"/>
              </a:lnSpc>
              <a:tabLst>
                <a:tab pos="4114800" algn="l"/>
              </a:tabLst>
            </a:pPr>
            <a:r>
              <a:rPr lang="en-GB" sz="2800"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from Galactic Cosmic Rays (GCRs) and The Sun</a:t>
            </a: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Instead of </a:t>
            </a:r>
            <a:r>
              <a:rPr lang="en-US" sz="28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Outdated Climate Hansenism which will be explained later at first.</a:t>
            </a: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by Phouthone Siharath</a:t>
            </a: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800" noProof="0" dirty="0">
                <a:solidFill>
                  <a:schemeClr val="bg1"/>
                </a:solidFill>
                <a:highlight>
                  <a:srgbClr val="F3F3F3"/>
                </a:highlight>
              </a:rPr>
              <a:t>team@totrade.co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2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1DA2-F7E9-2A8E-28AD-8834EF62F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EB6E5-80CB-A543-AFBB-FA5FC93A0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06847-B9A0-DD0A-8B9B-9B32017A028B}"/>
              </a:ext>
            </a:extLst>
          </p:cNvPr>
          <p:cNvSpPr>
            <a:spLocks noGrp="1"/>
          </p:cNvSpPr>
          <p:nvPr>
            <p:ph type="body" idx="1"/>
          </p:nvPr>
        </p:nvSpPr>
        <p:spPr/>
        <p:txBody>
          <a:bodyPr/>
          <a:lstStyle/>
          <a:p>
            <a:pPr>
              <a:lnSpc>
                <a:spcPts val="1300"/>
              </a:lnSpc>
            </a:pPr>
            <a:r>
              <a:rPr lang="en-GB" dirty="0">
                <a:effectLst/>
              </a:rPr>
              <a:t>This graph combines evidence from multiple natural archives as previous slides but between 2.6 Mya to 11,700 </a:t>
            </a:r>
            <a:r>
              <a:rPr lang="en-GB" dirty="0" err="1">
                <a:effectLst/>
              </a:rPr>
              <a:t>ya</a:t>
            </a:r>
            <a:br>
              <a:rPr lang="en-GB" dirty="0"/>
            </a:br>
            <a:r>
              <a:rPr lang="en-GB" dirty="0">
                <a:effectLst/>
              </a:rPr>
              <a:t>Earth’s climate change from 2.6 million years ago to the Holocene, integrating natural archives and cataclysmic events.</a:t>
            </a:r>
            <a:br>
              <a:rPr lang="en-GB" dirty="0"/>
            </a:br>
            <a:br>
              <a:rPr lang="en-GB" dirty="0"/>
            </a:br>
            <a:r>
              <a:rPr lang="en-GB" dirty="0">
                <a:effectLst/>
              </a:rPr>
              <a:t>Natural archives show gradual shifts:</a:t>
            </a:r>
            <a:br>
              <a:rPr lang="en-GB" dirty="0"/>
            </a:br>
            <a:r>
              <a:rPr lang="en-GB" dirty="0">
                <a:effectLst/>
              </a:rPr>
              <a:t>Tree rings, ice cores, lake and sea sediments, speleothems, coral reefs, pollen, charcoal, and rock layers confirm glacial–interglacial cycles. These cycles were driven by orbital changes (Milankovitch cycles), solar activity, and abrupt Galactic Cosmic Rays flux (GCRs). Temperature fluctuated ±5°C globally.</a:t>
            </a:r>
            <a:br>
              <a:rPr lang="en-GB" dirty="0"/>
            </a:br>
            <a:br>
              <a:rPr lang="en-GB" dirty="0"/>
            </a:br>
            <a:r>
              <a:rPr lang="en-GB" dirty="0">
                <a:effectLst/>
              </a:rPr>
              <a:t>Cataclysmic events caused abrupt shifts:</a:t>
            </a:r>
            <a:br>
              <a:rPr lang="en-GB" dirty="0"/>
            </a:br>
            <a:r>
              <a:rPr lang="en-GB" dirty="0">
                <a:effectLst/>
              </a:rPr>
              <a:t>The lithosphere rotated over the mantle in 6–12 hours. This repositioned poles to the Torrid Zone. Oceans and atmosphere continued rotating eastward at 1,037 mph. Supersonic winds and floods buried continents. Ice caps melted. New ones formed. Entire civilizations vanished. Fossil records show sudden extinctions. Mammoths froze instantly. Sedimentary layers show rapid deposition. Tiahuanaco was buried and later uplifted 12,500 feet.</a:t>
            </a:r>
            <a:br>
              <a:rPr lang="en-GB" dirty="0"/>
            </a:br>
            <a:br>
              <a:rPr lang="en-GB" dirty="0"/>
            </a:br>
            <a:r>
              <a:rPr lang="en-GB" dirty="0">
                <a:effectLst/>
              </a:rPr>
              <a:t>Key transitions:</a:t>
            </a:r>
            <a:br>
              <a:rPr lang="en-GB" dirty="0"/>
            </a:br>
            <a:r>
              <a:rPr lang="en-GB" dirty="0">
                <a:effectLst/>
              </a:rPr>
              <a:t>• 2.6 million years ago: Start of Pleistocene. Ice sheets expanded.</a:t>
            </a:r>
            <a:br>
              <a:rPr lang="en-GB" dirty="0"/>
            </a:br>
            <a:r>
              <a:rPr lang="en-GB" dirty="0">
                <a:effectLst/>
              </a:rPr>
              <a:t>• 29,000 years ago: End of Wisconsin glaciation.</a:t>
            </a:r>
            <a:br>
              <a:rPr lang="en-GB" dirty="0"/>
            </a:br>
            <a:r>
              <a:rPr lang="en-GB" dirty="0">
                <a:effectLst/>
              </a:rPr>
              <a:t>• 18,500 years ago: Hudson Bay polar shift.</a:t>
            </a:r>
            <a:br>
              <a:rPr lang="en-GB" dirty="0"/>
            </a:br>
            <a:r>
              <a:rPr lang="en-GB" dirty="0">
                <a:effectLst/>
              </a:rPr>
              <a:t>• 11,500 years ago: Laurentian ice cap collapse. Global flood. Start of Holocene.</a:t>
            </a:r>
            <a:br>
              <a:rPr lang="en-GB" dirty="0"/>
            </a:br>
            <a:r>
              <a:rPr lang="en-GB" dirty="0">
                <a:effectLst/>
              </a:rPr>
              <a:t>• 7,000 years ago: Noah’s flood. Arctic Ocean moved to North Pole.</a:t>
            </a:r>
            <a:br>
              <a:rPr lang="en-GB" dirty="0"/>
            </a:br>
            <a:r>
              <a:rPr lang="en-GB" dirty="0">
                <a:effectLst/>
              </a:rPr>
              <a:t>• Today: Arctic era continues. Next shift expected ~2036.</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PDF: </a:t>
            </a:r>
            <a:r>
              <a:rPr lang="en-GB" dirty="0">
                <a:effectLst/>
                <a:hlinkClick r:id="rId3"/>
              </a:rPr>
              <a:t>totrade.co/biz</a:t>
            </a:r>
            <a:r>
              <a:rPr lang="en-GB" dirty="0">
                <a:effectLst/>
              </a:rPr>
              <a:t> | </a:t>
            </a:r>
            <a:r>
              <a:rPr lang="en-GB" dirty="0">
                <a:effectLst/>
                <a:hlinkClick r:id="rId4"/>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5"/>
              </a:rPr>
              <a:t>totrade.co/</a:t>
            </a:r>
            <a:r>
              <a:rPr lang="en-GB" dirty="0" err="1">
                <a:effectLst/>
                <a:hlinkClick r:id="rId5"/>
              </a:rPr>
              <a:t>cr</a:t>
            </a:r>
            <a:r>
              <a:rPr lang="en-GB" dirty="0">
                <a:effectLst/>
              </a:rPr>
              <a:t> </a:t>
            </a:r>
            <a:br>
              <a:rPr lang="en-GB" dirty="0"/>
            </a:br>
            <a:r>
              <a:rPr lang="en-GB" dirty="0">
                <a:effectLst/>
              </a:rPr>
              <a:t>• Business Plan: </a:t>
            </a:r>
            <a:r>
              <a:rPr lang="en-GB" dirty="0">
                <a:effectLst/>
                <a:hlinkClick r:id="rId6"/>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5DD4D86-D795-4FD6-CAAE-8C25E8D6DA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04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C138-EA09-F8CF-8D60-F8A56C1C7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5FF74-686C-D839-0941-424ED23C9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A5031-6DF0-4FF3-DF95-7EF0E6B11026}"/>
              </a:ext>
            </a:extLst>
          </p:cNvPr>
          <p:cNvSpPr>
            <a:spLocks noGrp="1"/>
          </p:cNvSpPr>
          <p:nvPr>
            <p:ph type="body" idx="1"/>
          </p:nvPr>
        </p:nvSpPr>
        <p:spPr/>
        <p:txBody>
          <a:bodyPr/>
          <a:lstStyle/>
          <a:p>
            <a:pPr>
              <a:lnSpc>
                <a:spcPts val="1300"/>
              </a:lnSpc>
            </a:pPr>
            <a:r>
              <a:rPr lang="en-GB" dirty="0">
                <a:effectLst/>
              </a:rPr>
              <a:t>This graph shows climate shifts from 11.7kya to 4.2kya, with abrupt and gradual phases confirmed by natural archives and cataclysmic evidence.</a:t>
            </a:r>
            <a:br>
              <a:rPr lang="en-GB" dirty="0"/>
            </a:br>
            <a:r>
              <a:rPr lang="en-GB" dirty="0">
                <a:effectLst/>
              </a:rPr>
              <a:t>Younger Dryas Cooling</a:t>
            </a:r>
            <a:br>
              <a:rPr lang="en-GB" dirty="0"/>
            </a:br>
            <a:r>
              <a:rPr lang="en-GB" dirty="0">
                <a:effectLst/>
              </a:rPr>
              <a:t>• Sudden return to glacial conditions around 12,900 years ago</a:t>
            </a:r>
            <a:br>
              <a:rPr lang="en-GB" dirty="0"/>
            </a:br>
            <a:r>
              <a:rPr lang="en-GB" dirty="0">
                <a:effectLst/>
              </a:rPr>
              <a:t>• Caused by freshwater influx disrupting ocean currents</a:t>
            </a:r>
            <a:br>
              <a:rPr lang="en-GB" dirty="0"/>
            </a:br>
            <a:r>
              <a:rPr lang="en-GB" dirty="0">
                <a:effectLst/>
              </a:rPr>
              <a:t>• Ended ~11,700 years ago with rapid warming</a:t>
            </a:r>
            <a:br>
              <a:rPr lang="en-GB" dirty="0"/>
            </a:br>
            <a:r>
              <a:rPr lang="en-GB" dirty="0">
                <a:effectLst/>
              </a:rPr>
              <a:t>11,500 </a:t>
            </a:r>
            <a:r>
              <a:rPr lang="en-GB" dirty="0" err="1">
                <a:effectLst/>
              </a:rPr>
              <a:t>ya</a:t>
            </a:r>
            <a:r>
              <a:rPr lang="en-GB" dirty="0">
                <a:effectLst/>
              </a:rPr>
              <a:t>: Laurentian Ice Cap Collapse</a:t>
            </a:r>
            <a:br>
              <a:rPr lang="en-GB" dirty="0"/>
            </a:br>
            <a:r>
              <a:rPr lang="en-GB" dirty="0">
                <a:effectLst/>
              </a:rPr>
              <a:t>• Triggered global flood</a:t>
            </a:r>
            <a:br>
              <a:rPr lang="en-GB" dirty="0"/>
            </a:br>
            <a:r>
              <a:rPr lang="en-GB" dirty="0">
                <a:effectLst/>
              </a:rPr>
              <a:t>• Massive crustal shift repositioned poles</a:t>
            </a:r>
            <a:br>
              <a:rPr lang="en-GB" dirty="0"/>
            </a:br>
            <a:r>
              <a:rPr lang="en-GB" dirty="0">
                <a:effectLst/>
              </a:rPr>
              <a:t>• Sudden climate reset marked start of Holocene</a:t>
            </a:r>
            <a:br>
              <a:rPr lang="en-GB" dirty="0"/>
            </a:br>
            <a:r>
              <a:rPr lang="en-GB" dirty="0" err="1">
                <a:effectLst/>
              </a:rPr>
              <a:t>Holocene</a:t>
            </a:r>
            <a:r>
              <a:rPr lang="en-GB" dirty="0">
                <a:effectLst/>
              </a:rPr>
              <a:t> Climatic Optimum</a:t>
            </a:r>
            <a:br>
              <a:rPr lang="en-GB" dirty="0"/>
            </a:br>
            <a:r>
              <a:rPr lang="en-GB" dirty="0">
                <a:effectLst/>
              </a:rPr>
              <a:t>(11,700–8,200 years ago)</a:t>
            </a:r>
            <a:br>
              <a:rPr lang="en-GB" dirty="0"/>
            </a:br>
            <a:r>
              <a:rPr lang="en-GB" dirty="0">
                <a:effectLst/>
              </a:rPr>
              <a:t>• Warm, stable climate</a:t>
            </a:r>
            <a:br>
              <a:rPr lang="en-GB" dirty="0"/>
            </a:br>
            <a:r>
              <a:rPr lang="en-GB" dirty="0">
                <a:effectLst/>
              </a:rPr>
              <a:t>• Forests expanded</a:t>
            </a:r>
            <a:br>
              <a:rPr lang="en-GB" dirty="0"/>
            </a:br>
            <a:r>
              <a:rPr lang="en-GB" dirty="0">
                <a:effectLst/>
              </a:rPr>
              <a:t>• Agriculture began</a:t>
            </a:r>
            <a:br>
              <a:rPr lang="en-GB" dirty="0"/>
            </a:br>
            <a:r>
              <a:rPr lang="en-GB" dirty="0">
                <a:effectLst/>
              </a:rPr>
              <a:t>8,200 years ago Cooling</a:t>
            </a:r>
            <a:br>
              <a:rPr lang="en-GB" dirty="0"/>
            </a:br>
            <a:r>
              <a:rPr lang="en-GB" dirty="0">
                <a:effectLst/>
              </a:rPr>
              <a:t>• Abrupt drop in temperature</a:t>
            </a:r>
            <a:br>
              <a:rPr lang="en-GB" dirty="0"/>
            </a:br>
            <a:r>
              <a:rPr lang="en-GB" dirty="0">
                <a:effectLst/>
              </a:rPr>
              <a:t>• Linked to meltwater pulse and ocean disruption</a:t>
            </a:r>
            <a:br>
              <a:rPr lang="en-GB" dirty="0"/>
            </a:br>
            <a:r>
              <a:rPr lang="en-GB" dirty="0">
                <a:effectLst/>
              </a:rPr>
              <a:t>• Affected early civilizations</a:t>
            </a:r>
            <a:br>
              <a:rPr lang="en-GB" dirty="0"/>
            </a:br>
            <a:r>
              <a:rPr lang="en-GB" dirty="0">
                <a:effectLst/>
              </a:rPr>
              <a:t>7,000 years ago: Noah’s Flood</a:t>
            </a:r>
            <a:br>
              <a:rPr lang="en-GB" dirty="0"/>
            </a:br>
            <a:r>
              <a:rPr lang="en-GB" dirty="0">
                <a:effectLst/>
              </a:rPr>
              <a:t>• Arctic Ocean moved to North Pole</a:t>
            </a:r>
            <a:br>
              <a:rPr lang="en-GB" dirty="0"/>
            </a:br>
            <a:r>
              <a:rPr lang="en-GB" dirty="0">
                <a:effectLst/>
              </a:rPr>
              <a:t>• Crust shifted again</a:t>
            </a:r>
            <a:br>
              <a:rPr lang="en-GB" dirty="0"/>
            </a:br>
            <a:r>
              <a:rPr lang="en-GB" dirty="0">
                <a:effectLst/>
              </a:rPr>
              <a:t>• Global inundation and tectonic upheaval</a:t>
            </a:r>
            <a:br>
              <a:rPr lang="en-GB" dirty="0"/>
            </a:br>
            <a:r>
              <a:rPr lang="en-GB" dirty="0">
                <a:effectLst/>
              </a:rPr>
              <a:t>• Less than 1% of life survived</a:t>
            </a:r>
            <a:br>
              <a:rPr lang="en-GB" dirty="0"/>
            </a:br>
            <a:r>
              <a:rPr lang="en-GB" dirty="0">
                <a:effectLst/>
              </a:rPr>
              <a:t>Homeric Grand Solar Minimum</a:t>
            </a:r>
            <a:br>
              <a:rPr lang="en-GB" dirty="0"/>
            </a:br>
            <a:r>
              <a:rPr lang="en-GB" dirty="0">
                <a:effectLst/>
              </a:rPr>
              <a:t>• Occurred during late Holocene</a:t>
            </a:r>
            <a:br>
              <a:rPr lang="en-GB" dirty="0"/>
            </a:br>
            <a:r>
              <a:rPr lang="en-GB" dirty="0">
                <a:effectLst/>
              </a:rPr>
              <a:t>• Reduced solar activity</a:t>
            </a:r>
            <a:br>
              <a:rPr lang="en-GB" dirty="0"/>
            </a:br>
            <a:r>
              <a:rPr lang="en-GB" dirty="0">
                <a:effectLst/>
              </a:rPr>
              <a:t>• Contributed to cooling trend</a:t>
            </a:r>
            <a:br>
              <a:rPr lang="en-GB" dirty="0"/>
            </a:br>
            <a:r>
              <a:rPr lang="en-GB" dirty="0">
                <a:effectLst/>
              </a:rPr>
              <a:t>8,000 years ago to today: 3°C Cooling</a:t>
            </a:r>
            <a:br>
              <a:rPr lang="en-GB" dirty="0"/>
            </a:br>
            <a:r>
              <a:rPr lang="en-GB" dirty="0">
                <a:effectLst/>
              </a:rPr>
              <a:t>• Gradual decline in global temperature</a:t>
            </a:r>
            <a:br>
              <a:rPr lang="en-GB" dirty="0"/>
            </a:br>
            <a:r>
              <a:rPr lang="en-GB" dirty="0">
                <a:effectLst/>
              </a:rPr>
              <a:t>• Driven by orbital cycles and solar variation</a:t>
            </a:r>
            <a:br>
              <a:rPr lang="en-GB" dirty="0"/>
            </a:br>
            <a:r>
              <a:rPr lang="en-GB" dirty="0">
                <a:effectLst/>
              </a:rPr>
              <a:t>• Stabilized ecosystems and enabled civilization growth</a:t>
            </a:r>
            <a:br>
              <a:rPr lang="en-GB" dirty="0"/>
            </a:br>
            <a:r>
              <a:rPr lang="en-GB" dirty="0">
                <a:effectLst/>
              </a:rPr>
              <a:t>This period shows how cataclysms and cosmic forces shaped climate more than CO₂. </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PDF: </a:t>
            </a:r>
            <a:r>
              <a:rPr lang="en-GB" dirty="0">
                <a:effectLst/>
                <a:hlinkClick r:id="rId3"/>
              </a:rPr>
              <a:t>totrade.co/biz</a:t>
            </a:r>
            <a:r>
              <a:rPr lang="en-GB" dirty="0">
                <a:effectLst/>
              </a:rPr>
              <a:t> | </a:t>
            </a:r>
            <a:r>
              <a:rPr lang="en-GB" dirty="0">
                <a:effectLst/>
                <a:hlinkClick r:id="rId4"/>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5"/>
              </a:rPr>
              <a:t>totrade.co/</a:t>
            </a:r>
            <a:r>
              <a:rPr lang="en-GB" dirty="0" err="1">
                <a:effectLst/>
                <a:hlinkClick r:id="rId5"/>
              </a:rPr>
              <a:t>cr</a:t>
            </a:r>
            <a:r>
              <a:rPr lang="en-GB" dirty="0">
                <a:effectLst/>
              </a:rPr>
              <a:t> </a:t>
            </a:r>
            <a:br>
              <a:rPr lang="en-GB" dirty="0"/>
            </a:br>
            <a:r>
              <a:rPr lang="en-GB" dirty="0">
                <a:effectLst/>
              </a:rPr>
              <a:t>• Business Plan: </a:t>
            </a:r>
            <a:r>
              <a:rPr lang="en-GB" dirty="0">
                <a:effectLst/>
                <a:hlinkClick r:id="rId6"/>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124CBDE-0EE1-AE44-8CE7-68864012C1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02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B187-3DD1-21F6-8B76-EAB97B4BB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68E3F-9815-8956-5261-6EEE6384E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0730B-419F-AA51-213C-F711692EFC43}"/>
              </a:ext>
            </a:extLst>
          </p:cNvPr>
          <p:cNvSpPr>
            <a:spLocks noGrp="1"/>
          </p:cNvSpPr>
          <p:nvPr>
            <p:ph type="body" idx="1"/>
          </p:nvPr>
        </p:nvSpPr>
        <p:spPr/>
        <p:txBody>
          <a:bodyPr/>
          <a:lstStyle/>
          <a:p>
            <a:pPr>
              <a:lnSpc>
                <a:spcPts val="1300"/>
              </a:lnSpc>
            </a:pPr>
            <a:r>
              <a:rPr lang="en-GB" dirty="0">
                <a:effectLst/>
              </a:rPr>
              <a:t>This graph 4 shows climate shifts between 4200 years ago and 1950, Earth’s climate shifted through solar cycles and abrupt cooling events. Natural archives and historical records confirm this.</a:t>
            </a:r>
            <a:br>
              <a:rPr lang="en-GB" dirty="0"/>
            </a:br>
            <a:r>
              <a:rPr lang="en-GB" dirty="0">
                <a:effectLst/>
              </a:rPr>
              <a:t>• Homeric Grand Solar Minimum (~2800–2600 BCE)</a:t>
            </a:r>
            <a:br>
              <a:rPr lang="en-GB" dirty="0"/>
            </a:br>
            <a:r>
              <a:rPr lang="en-GB" dirty="0">
                <a:effectLst/>
              </a:rPr>
              <a:t>Solar output dropped. Tree rings and ice cores show cooling. Crop failures and societal stress in Mesopotamia and Egypt. Linked to the 4.200year ago event that collapsed Akkadian and Old Kingdom Egypt.</a:t>
            </a:r>
            <a:br>
              <a:rPr lang="en-GB" dirty="0"/>
            </a:br>
            <a:r>
              <a:rPr lang="en-GB" dirty="0">
                <a:effectLst/>
              </a:rPr>
              <a:t>• Roman Warm Period (~250 BCE–400 CE)</a:t>
            </a:r>
            <a:br>
              <a:rPr lang="en-GB" dirty="0"/>
            </a:br>
            <a:r>
              <a:rPr lang="en-GB" dirty="0">
                <a:effectLst/>
              </a:rPr>
              <a:t>Global temperature rose ~+1°C above Holocene average. Confirmed by grape cultivation in Britain and Alpine glacier retreat. Enabled Roman expansion, trade, and population growth.</a:t>
            </a:r>
            <a:br>
              <a:rPr lang="en-GB" dirty="0"/>
            </a:br>
            <a:r>
              <a:rPr lang="en-GB" dirty="0">
                <a:effectLst/>
              </a:rPr>
              <a:t>• Medieval Warm Period (~950–1250 CE)</a:t>
            </a:r>
            <a:br>
              <a:rPr lang="en-GB" dirty="0"/>
            </a:br>
            <a:r>
              <a:rPr lang="en-GB" dirty="0">
                <a:effectLst/>
              </a:rPr>
              <a:t>Temperature rose +0.5 to +1.0°C. Tree rings and lake sediments confirm warming in Europe, Greenland, and parts of Asia. Norse settled Greenland. Vineyards expanded north. Monsoon patterns shifted.</a:t>
            </a:r>
            <a:br>
              <a:rPr lang="en-GB" dirty="0"/>
            </a:br>
            <a:r>
              <a:rPr lang="en-GB" dirty="0">
                <a:effectLst/>
              </a:rPr>
              <a:t>• Oort Minimum (~1040–1080 CE)</a:t>
            </a:r>
            <a:br>
              <a:rPr lang="en-GB" dirty="0"/>
            </a:br>
            <a:r>
              <a:rPr lang="en-GB" dirty="0">
                <a:effectLst/>
              </a:rPr>
              <a:t>Solar activity dropped. Cooling resumed. Tree rings show reduced growth. Glaciers advanced in Europe.</a:t>
            </a:r>
            <a:br>
              <a:rPr lang="en-GB" dirty="0"/>
            </a:br>
            <a:r>
              <a:rPr lang="en-GB" dirty="0">
                <a:effectLst/>
              </a:rPr>
              <a:t>• Wolf Minimum (~1280–1350 CE)</a:t>
            </a:r>
            <a:br>
              <a:rPr lang="en-GB" dirty="0"/>
            </a:br>
            <a:r>
              <a:rPr lang="en-GB" dirty="0">
                <a:effectLst/>
              </a:rPr>
              <a:t>Marked start of Little Ice Age. Cooling intensified. Crop yields fell. Famines spread across Europe and Asia.</a:t>
            </a:r>
            <a:br>
              <a:rPr lang="en-GB" dirty="0"/>
            </a:br>
            <a:r>
              <a:rPr lang="en-GB" dirty="0">
                <a:effectLst/>
              </a:rPr>
              <a:t>• </a:t>
            </a:r>
            <a:r>
              <a:rPr lang="en-GB" dirty="0" err="1">
                <a:effectLst/>
              </a:rPr>
              <a:t>Spörer</a:t>
            </a:r>
            <a:r>
              <a:rPr lang="en-GB" dirty="0">
                <a:effectLst/>
              </a:rPr>
              <a:t> Minimum (~1460–1550 CE)</a:t>
            </a:r>
            <a:br>
              <a:rPr lang="en-GB" dirty="0"/>
            </a:br>
            <a:r>
              <a:rPr lang="en-GB" dirty="0">
                <a:effectLst/>
              </a:rPr>
              <a:t>One of the coldest periods. Tree rings and ice cores show sharp cooling. Glaciers expanded. Harsh winters. Population decline in some regions.</a:t>
            </a:r>
            <a:br>
              <a:rPr lang="en-GB" dirty="0"/>
            </a:br>
            <a:r>
              <a:rPr lang="en-GB" dirty="0">
                <a:effectLst/>
              </a:rPr>
              <a:t>• Maunder Minimum (~1645–1715 CE)</a:t>
            </a:r>
            <a:br>
              <a:rPr lang="en-GB" dirty="0"/>
            </a:br>
            <a:r>
              <a:rPr lang="en-GB" dirty="0">
                <a:effectLst/>
              </a:rPr>
              <a:t>Deepest cold of Little Ice Age. Sunspot records show near-zero activity. Europe saw frozen rivers, failed harvests, and mass starvation. </a:t>
            </a:r>
            <a:r>
              <a:rPr lang="el-GR" dirty="0">
                <a:effectLst/>
              </a:rPr>
              <a:t>Δ</a:t>
            </a:r>
            <a:r>
              <a:rPr lang="en-GB" dirty="0">
                <a:effectLst/>
              </a:rPr>
              <a:t>T ~ -1.0°C.</a:t>
            </a:r>
            <a:br>
              <a:rPr lang="en-GB" dirty="0"/>
            </a:br>
            <a:r>
              <a:rPr lang="en-GB" dirty="0">
                <a:effectLst/>
              </a:rPr>
              <a:t>• Dalton Minimum (~1790–1830 CE)</a:t>
            </a:r>
            <a:br>
              <a:rPr lang="en-GB" dirty="0"/>
            </a:br>
            <a:r>
              <a:rPr lang="en-GB" dirty="0">
                <a:effectLst/>
              </a:rPr>
              <a:t>Solar activity dropped again. Cooling ~ -0.5°C. Tambora eruption (1815) amplified effects. </a:t>
            </a:r>
            <a:br>
              <a:rPr lang="en-GB" dirty="0"/>
            </a:br>
            <a:r>
              <a:rPr lang="en-GB" dirty="0">
                <a:effectLst/>
              </a:rPr>
              <a:t>“Year Without a Summer” (1816). Global crop failures.</a:t>
            </a:r>
            <a:br>
              <a:rPr lang="en-GB" dirty="0"/>
            </a:br>
            <a:r>
              <a:rPr lang="en-GB" dirty="0">
                <a:effectLst/>
              </a:rPr>
              <a:t>• Glassberg Minimum (~1870–1900 CE)</a:t>
            </a:r>
            <a:br>
              <a:rPr lang="en-GB" dirty="0"/>
            </a:br>
            <a:r>
              <a:rPr lang="en-GB" dirty="0">
                <a:effectLst/>
              </a:rPr>
              <a:t>Final cooling phase before modern warming. Confirmed by glacier advance and tree ring contraction. Cold winters in Europe and North America.</a:t>
            </a:r>
            <a:br>
              <a:rPr lang="en-GB" dirty="0"/>
            </a:br>
            <a:r>
              <a:rPr lang="en-GB" dirty="0">
                <a:effectLst/>
              </a:rPr>
              <a:t>• 1930s Warm Period</a:t>
            </a:r>
            <a:br>
              <a:rPr lang="en-GB" dirty="0"/>
            </a:br>
            <a:r>
              <a:rPr lang="en-GB" dirty="0">
                <a:effectLst/>
              </a:rPr>
              <a:t>Global temperature rose ~+0.3°C. Dust Bowl in US. Arctic ice retreated. Confirmed by instrumental records and historical observations.</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Science: </a:t>
            </a:r>
            <a:r>
              <a:rPr lang="en-GB" dirty="0">
                <a:effectLst/>
                <a:hlinkClick r:id="rId3"/>
              </a:rPr>
              <a:t>totrade.co/g</a:t>
            </a:r>
            <a:r>
              <a:rPr lang="en-GB" dirty="0">
                <a:effectLst/>
              </a:rPr>
              <a:t> </a:t>
            </a:r>
            <a:br>
              <a:rPr lang="en-GB" dirty="0"/>
            </a:br>
            <a:r>
              <a:rPr lang="en-GB" dirty="0">
                <a:effectLst/>
              </a:rPr>
              <a:t>📜 History: </a:t>
            </a:r>
            <a:r>
              <a:rPr lang="en-GB" dirty="0">
                <a:effectLst/>
                <a:hlinkClick r:id="rId4"/>
              </a:rPr>
              <a:t>totrade.co/e</a:t>
            </a:r>
            <a:r>
              <a:rPr lang="en-GB" dirty="0">
                <a:effectLst/>
              </a:rPr>
              <a:t> | </a:t>
            </a:r>
            <a:r>
              <a:rPr lang="en-GB" dirty="0">
                <a:effectLst/>
                <a:hlinkClick r:id="rId5"/>
              </a:rPr>
              <a:t>totrade.co/h</a:t>
            </a:r>
            <a:br>
              <a:rPr lang="en-GB" dirty="0"/>
            </a:br>
            <a:br>
              <a:rPr lang="en-GB" dirty="0"/>
            </a:br>
            <a:r>
              <a:rPr lang="en-GB" dirty="0">
                <a:effectLst/>
              </a:rPr>
              <a:t>📄 PDF: </a:t>
            </a:r>
            <a:r>
              <a:rPr lang="en-GB" dirty="0">
                <a:effectLst/>
                <a:hlinkClick r:id="rId6"/>
              </a:rPr>
              <a:t>totrade.co/biz</a:t>
            </a:r>
            <a:r>
              <a:rPr lang="en-GB" dirty="0">
                <a:effectLst/>
              </a:rPr>
              <a:t> | </a:t>
            </a:r>
            <a:r>
              <a:rPr lang="en-GB" dirty="0">
                <a:effectLst/>
                <a:hlinkClick r:id="rId7"/>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8"/>
              </a:rPr>
              <a:t>totrade.co/</a:t>
            </a:r>
            <a:r>
              <a:rPr lang="en-GB" dirty="0" err="1">
                <a:effectLst/>
                <a:hlinkClick r:id="rId8"/>
              </a:rPr>
              <a:t>cr</a:t>
            </a:r>
            <a:r>
              <a:rPr lang="en-GB" dirty="0">
                <a:effectLst/>
              </a:rPr>
              <a:t> </a:t>
            </a:r>
            <a:br>
              <a:rPr lang="en-GB" dirty="0"/>
            </a:br>
            <a:r>
              <a:rPr lang="en-GB" dirty="0">
                <a:effectLst/>
              </a:rPr>
              <a:t>• Business Plan: </a:t>
            </a:r>
            <a:r>
              <a:rPr lang="en-GB" dirty="0">
                <a:effectLst/>
                <a:hlinkClick r:id="rId9"/>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F574EFB-C607-9B54-F867-D7A4481A3F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7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1D7A-7102-845C-00ED-F1DFE1DF7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4F8B5-173B-235A-1874-3E77ED928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89699-FE92-DE5F-C6FE-294031CB9097}"/>
              </a:ext>
            </a:extLst>
          </p:cNvPr>
          <p:cNvSpPr>
            <a:spLocks noGrp="1"/>
          </p:cNvSpPr>
          <p:nvPr>
            <p:ph type="body" idx="1"/>
          </p:nvPr>
        </p:nvSpPr>
        <p:spPr/>
        <p:txBody>
          <a:bodyPr/>
          <a:lstStyle/>
          <a:p>
            <a:pPr>
              <a:lnSpc>
                <a:spcPts val="1300"/>
              </a:lnSpc>
            </a:pPr>
            <a:r>
              <a:rPr lang="en-GB" dirty="0">
                <a:effectLst/>
              </a:rPr>
              <a:t>This graph 5 shows climate shifts between 1950 and 1979, Earth’s climate shifted through solar cycles. Natural archives and historical records confirm this.</a:t>
            </a:r>
            <a:br>
              <a:rPr lang="en-GB" dirty="0"/>
            </a:br>
            <a:r>
              <a:rPr lang="en-GB" dirty="0">
                <a:effectLst/>
              </a:rPr>
              <a:t>“Climate Change” between 1950 and 1979, now incorporating the surge in Galactic Cosmic Rays (GCRs) and lightning observations:</a:t>
            </a:r>
            <a:br>
              <a:rPr lang="en-GB" dirty="0"/>
            </a:br>
            <a:r>
              <a:rPr lang="en-GB" dirty="0">
                <a:effectLst/>
              </a:rPr>
              <a:t>• Modern Solar Maximum Warming by 1°C while CO₂ unchanged.</a:t>
            </a:r>
            <a:br>
              <a:rPr lang="en-GB" dirty="0"/>
            </a:br>
            <a:r>
              <a:rPr lang="en-GB" dirty="0">
                <a:effectLst/>
              </a:rPr>
              <a:t>Solar activity peaked. Sunspot counts rose. Earth warmed ~1°C. CO₂ remained near 315 ppm. Warming was solar-driven, not CO₂-induced.</a:t>
            </a:r>
            <a:br>
              <a:rPr lang="en-GB" dirty="0"/>
            </a:br>
            <a:r>
              <a:rPr lang="en-GB" dirty="0">
                <a:effectLst/>
              </a:rPr>
              <a:t>• Warmer Climate, More Water Evaporation, releasing More CO₂,</a:t>
            </a:r>
            <a:br>
              <a:rPr lang="en-GB" dirty="0"/>
            </a:br>
            <a:r>
              <a:rPr lang="en-GB" dirty="0">
                <a:effectLst/>
              </a:rPr>
              <a:t>CO₂ began rising slowly. Warmer air held more moisture. Evaporation increased. Cloud formation and precipitation patterns shifted. Oceans retained more heat.</a:t>
            </a:r>
            <a:br>
              <a:rPr lang="en-GB" dirty="0"/>
            </a:br>
            <a:r>
              <a:rPr lang="en-GB" dirty="0">
                <a:effectLst/>
              </a:rPr>
              <a:t>• Post-50s Warming: Air and Ocean Feedback</a:t>
            </a:r>
            <a:br>
              <a:rPr lang="en-GB" dirty="0"/>
            </a:br>
            <a:r>
              <a:rPr lang="en-GB" dirty="0">
                <a:effectLst/>
              </a:rPr>
              <a:t>Air warmed from solar maximum. Oceans released stored heat from Medieval Warm Period. Liquid thermal inertia amplified warming. Combined feedback raised global temperature.</a:t>
            </a:r>
            <a:br>
              <a:rPr lang="en-GB" dirty="0"/>
            </a:br>
            <a:r>
              <a:rPr lang="en-GB" dirty="0">
                <a:effectLst/>
              </a:rPr>
              <a:t>• GCRs Start to Surge</a:t>
            </a:r>
            <a:br>
              <a:rPr lang="en-GB" dirty="0"/>
            </a:br>
            <a:r>
              <a:rPr lang="en-GB" dirty="0">
                <a:effectLst/>
              </a:rPr>
              <a:t>NASA research confirmed GCRs influence lightning frequency. Chronis found increased lightning linked to cosmic ray flux. GCRs electrify the atmosphere, triggering more discharges. This marks a shift in Earth’s electrical environment. </a:t>
            </a:r>
            <a:br>
              <a:rPr lang="en-GB" dirty="0"/>
            </a:br>
            <a:r>
              <a:rPr lang="en-GB" dirty="0">
                <a:effectLst/>
              </a:rPr>
              <a:t>• 1950–1998 Warming: +1°C</a:t>
            </a:r>
            <a:br>
              <a:rPr lang="en-GB" dirty="0"/>
            </a:br>
            <a:r>
              <a:rPr lang="en-GB" dirty="0">
                <a:effectLst/>
              </a:rPr>
              <a:t>Late 1970s marked acceleration. Solar and ocean feedbacks caused ~1°C rise. No tipping point. No CO₂ spike. No cataclysm.</a:t>
            </a:r>
            <a:br>
              <a:rPr lang="en-GB" dirty="0"/>
            </a:br>
            <a:r>
              <a:rPr lang="en-GB" dirty="0">
                <a:effectLst/>
              </a:rPr>
              <a:t>• Global Warming Scare</a:t>
            </a:r>
            <a:br>
              <a:rPr lang="en-GB" dirty="0"/>
            </a:br>
            <a:r>
              <a:rPr lang="en-GB" dirty="0">
                <a:effectLst/>
              </a:rPr>
              <a:t>Based on short-term data. Graph shows only 0.75mm X-axis out of 46km total scale. Misleading scale exaggerates impact. Real climate change spans millions of years.</a:t>
            </a:r>
            <a:br>
              <a:rPr lang="en-GB" dirty="0"/>
            </a:b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31FE411-9636-5F6E-6425-AF318E9C4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2C06-C116-2B20-A7AF-E9035A7F0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E89CD-5B5E-2840-9432-A67B1FB20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E0CE9-647F-5830-09E7-63B7385E5DA0}"/>
              </a:ext>
            </a:extLst>
          </p:cNvPr>
          <p:cNvSpPr>
            <a:spLocks noGrp="1"/>
          </p:cNvSpPr>
          <p:nvPr>
            <p:ph type="body" idx="1"/>
          </p:nvPr>
        </p:nvSpPr>
        <p:spPr/>
        <p:txBody>
          <a:bodyPr/>
          <a:lstStyle/>
          <a:p>
            <a:pPr>
              <a:lnSpc>
                <a:spcPts val="1300"/>
              </a:lnSpc>
            </a:pPr>
            <a:r>
              <a:rPr lang="en-GB" dirty="0">
                <a:effectLst/>
              </a:rPr>
              <a:t>This graph 6 shows climate shifts between 1976 and 2025, Earth’s climate shifted through solar cycles. Natural archives and historical records confirm this.</a:t>
            </a:r>
            <a:br>
              <a:rPr lang="en-GB" dirty="0"/>
            </a:br>
            <a:r>
              <a:rPr lang="en-GB" dirty="0">
                <a:effectLst/>
              </a:rPr>
              <a:t>Between 1979 and 2025, Earth’s climate shifted under declining solar activity and rising cosmic influences:</a:t>
            </a:r>
            <a:br>
              <a:rPr lang="en-GB" dirty="0"/>
            </a:br>
            <a:r>
              <a:rPr lang="en-GB" dirty="0">
                <a:effectLst/>
              </a:rPr>
              <a:t>• Solar activity declined. See totrade.co/sm.</a:t>
            </a:r>
            <a:br>
              <a:rPr lang="en-GB" dirty="0"/>
            </a:br>
            <a:r>
              <a:rPr lang="en-GB" dirty="0">
                <a:effectLst/>
              </a:rPr>
              <a:t>Japan universities linked this to increased lightning. See totrade.co/ln5.</a:t>
            </a:r>
            <a:br>
              <a:rPr lang="en-GB" dirty="0"/>
            </a:br>
            <a:br>
              <a:rPr lang="en-GB" dirty="0"/>
            </a:br>
            <a:r>
              <a:rPr lang="en-GB" dirty="0">
                <a:effectLst/>
              </a:rPr>
              <a:t>• Galactic Cosmic Rays surged.</a:t>
            </a:r>
            <a:br>
              <a:rPr lang="en-GB" dirty="0"/>
            </a:br>
            <a:r>
              <a:rPr lang="en-GB" dirty="0">
                <a:effectLst/>
              </a:rPr>
              <a:t>GCRs triggered cloud formation. </a:t>
            </a:r>
            <a:br>
              <a:rPr lang="en-GB" dirty="0"/>
            </a:br>
            <a:r>
              <a:rPr lang="en-GB" dirty="0">
                <a:effectLst/>
              </a:rPr>
              <a:t>CERN CLOUD confirmed. See totrade.co/</a:t>
            </a:r>
            <a:r>
              <a:rPr lang="en-GB" dirty="0" err="1">
                <a:effectLst/>
              </a:rPr>
              <a:t>gc</a:t>
            </a:r>
            <a:r>
              <a:rPr lang="en-GB" dirty="0">
                <a:effectLst/>
              </a:rPr>
              <a:t>.</a:t>
            </a:r>
            <a:br>
              <a:rPr lang="en-GB" dirty="0"/>
            </a:br>
            <a:r>
              <a:rPr lang="en-GB" dirty="0">
                <a:effectLst/>
              </a:rPr>
              <a:t>GCRs also increased lightning. Confirmed by NASA </a:t>
            </a:r>
            <a:r>
              <a:rPr lang="en-GB" dirty="0" err="1">
                <a:effectLst/>
              </a:rPr>
              <a:t>Earthdata</a:t>
            </a:r>
            <a:r>
              <a:rPr lang="en-GB" dirty="0">
                <a:effectLst/>
              </a:rPr>
              <a:t> (totrade.co/gcr1), </a:t>
            </a:r>
            <a:br>
              <a:rPr lang="en-GB" dirty="0"/>
            </a:br>
            <a:r>
              <a:rPr lang="en-GB" dirty="0">
                <a:effectLst/>
              </a:rPr>
              <a:t>Frontiers in Physics (totrade.co/gcr2), </a:t>
            </a:r>
            <a:br>
              <a:rPr lang="en-GB" dirty="0"/>
            </a:br>
            <a:r>
              <a:rPr lang="en-GB" dirty="0">
                <a:effectLst/>
              </a:rPr>
              <a:t>Climate Cosmos (totrade.co/ln1), </a:t>
            </a:r>
            <a:br>
              <a:rPr lang="en-GB" dirty="0"/>
            </a:br>
            <a:r>
              <a:rPr lang="en-GB" dirty="0">
                <a:effectLst/>
              </a:rPr>
              <a:t>The Weather Network (totrade.co/gcr3), </a:t>
            </a:r>
            <a:br>
              <a:rPr lang="en-GB" dirty="0"/>
            </a:br>
            <a:r>
              <a:rPr lang="en-GB" dirty="0">
                <a:effectLst/>
              </a:rPr>
              <a:t>and Yale Environment 360 (totrade.co/gcr4).</a:t>
            </a:r>
            <a:br>
              <a:rPr lang="en-GB" dirty="0"/>
            </a:br>
            <a:br>
              <a:rPr lang="en-GB" dirty="0"/>
            </a:br>
            <a:r>
              <a:rPr lang="en-GB" dirty="0">
                <a:effectLst/>
              </a:rPr>
              <a:t>• Lightning spikes marked the surge.</a:t>
            </a:r>
            <a:br>
              <a:rPr lang="en-GB" dirty="0"/>
            </a:br>
            <a:r>
              <a:rPr lang="en-GB" dirty="0">
                <a:effectLst/>
              </a:rPr>
              <a:t>Atmospheric ionization increased. Electrical storms intensified.</a:t>
            </a:r>
            <a:br>
              <a:rPr lang="en-GB" dirty="0"/>
            </a:br>
            <a:br>
              <a:rPr lang="en-GB" dirty="0"/>
            </a:br>
            <a:r>
              <a:rPr lang="en-GB" dirty="0">
                <a:effectLst/>
              </a:rPr>
              <a:t>• IPCC manipulated data to hide the decline.</a:t>
            </a:r>
            <a:br>
              <a:rPr lang="en-GB" dirty="0"/>
            </a:br>
            <a:r>
              <a:rPr lang="en-GB" dirty="0">
                <a:effectLst/>
              </a:rPr>
              <a:t>Climategate exposed suppression of cooling trends.</a:t>
            </a:r>
            <a:br>
              <a:rPr lang="en-GB" dirty="0"/>
            </a:br>
            <a:br>
              <a:rPr lang="en-GB" dirty="0"/>
            </a:br>
            <a:r>
              <a:rPr lang="en-GB" dirty="0">
                <a:effectLst/>
              </a:rPr>
              <a:t>• The pause between 2002–2014</a:t>
            </a:r>
            <a:br>
              <a:rPr lang="en-GB" dirty="0"/>
            </a:br>
            <a:r>
              <a:rPr lang="en-GB" dirty="0">
                <a:effectLst/>
              </a:rPr>
              <a:t>Global temperature stabilized. No warming. CO₂ continued rising.</a:t>
            </a:r>
            <a:br>
              <a:rPr lang="en-GB" dirty="0"/>
            </a:br>
            <a:br>
              <a:rPr lang="en-GB" dirty="0"/>
            </a:br>
            <a:r>
              <a:rPr lang="en-GB" dirty="0">
                <a:effectLst/>
              </a:rPr>
              <a:t>• 2014–2018: Temperature declined by 0.90°C</a:t>
            </a:r>
            <a:br>
              <a:rPr lang="en-GB" dirty="0"/>
            </a:br>
            <a:r>
              <a:rPr lang="en-GB" dirty="0">
                <a:effectLst/>
              </a:rPr>
              <a:t>Confirmed by satellite and ocean data. Cooling trend ignored in mainstream reports.</a:t>
            </a:r>
            <a:br>
              <a:rPr lang="en-GB" dirty="0"/>
            </a:br>
            <a:r>
              <a:rPr lang="en-GB" dirty="0">
                <a:effectLst/>
              </a:rPr>
              <a:t>• 2018–2025: Continued cooling</a:t>
            </a:r>
            <a:br>
              <a:rPr lang="en-GB" dirty="0"/>
            </a:br>
            <a:r>
              <a:rPr lang="en-GB" dirty="0">
                <a:effectLst/>
              </a:rPr>
              <a:t>UAH January 2025 report shows global temperature anomaly at +0.46°C, down from +0.62°C in December 2024.</a:t>
            </a:r>
          </a:p>
          <a:p>
            <a:pPr>
              <a:lnSpc>
                <a:spcPts val="1300"/>
              </a:lnSpc>
            </a:pPr>
            <a:endParaRPr lang="en-GB" dirty="0">
              <a:effectLst/>
            </a:endParaRPr>
          </a:p>
          <a:p>
            <a:pPr>
              <a:lnSpc>
                <a:spcPts val="1300"/>
              </a:lnSpc>
            </a:pPr>
            <a:r>
              <a:rPr lang="en-GB" sz="1200" b="0" i="0" kern="1200" dirty="0">
                <a:solidFill>
                  <a:schemeClr val="tx1"/>
                </a:solidFill>
                <a:effectLst/>
                <a:latin typeface="+mn-lt"/>
                <a:ea typeface="+mn-ea"/>
                <a:cs typeface="+mn-cs"/>
              </a:rPr>
              <a:t>• 2025: Unusual fruiting surge: GCR surge → more clouds → cooler upper atmosphere (La Niña) → more rain → more lightning → more nitrates → stronger plant growth and fruiting, </a:t>
            </a:r>
            <a:r>
              <a:rPr lang="en-GB" sz="1200" b="1" i="0" u="none" strike="noStrike" kern="1200" dirty="0">
                <a:solidFill>
                  <a:schemeClr val="tx1"/>
                </a:solidFill>
                <a:effectLst/>
                <a:latin typeface="+mn-lt"/>
                <a:ea typeface="+mn-ea"/>
                <a:cs typeface="+mn-cs"/>
                <a:hlinkClick r:id="rId3"/>
              </a:rPr>
              <a:t>totrade.co/</a:t>
            </a:r>
            <a:r>
              <a:rPr lang="en-GB" sz="1200" b="1" i="0" u="none" strike="noStrike" kern="1200" dirty="0" err="1">
                <a:solidFill>
                  <a:schemeClr val="tx1"/>
                </a:solidFill>
                <a:effectLst/>
                <a:latin typeface="+mn-lt"/>
                <a:ea typeface="+mn-ea"/>
                <a:cs typeface="+mn-cs"/>
                <a:hlinkClick r:id="rId3"/>
              </a:rPr>
              <a:t>fr</a:t>
            </a:r>
            <a:r>
              <a:rPr lang="en-GB" sz="1200" b="0" i="0" kern="1200">
                <a:solidFill>
                  <a:schemeClr val="tx1"/>
                </a:solidFill>
                <a:effectLst/>
                <a:latin typeface="+mn-lt"/>
                <a:ea typeface="+mn-ea"/>
                <a:cs typeface="+mn-cs"/>
              </a:rPr>
              <a:t>,  Proof: </a:t>
            </a:r>
            <a:r>
              <a:rPr lang="en-GB" sz="1200" b="1" i="0" u="none" strike="noStrike" kern="1200">
                <a:solidFill>
                  <a:schemeClr val="tx1"/>
                </a:solidFill>
                <a:effectLst/>
                <a:latin typeface="+mn-lt"/>
                <a:ea typeface="+mn-ea"/>
                <a:cs typeface="+mn-cs"/>
                <a:hlinkClick r:id="rId4"/>
              </a:rPr>
              <a:t>vt.tiktok.com/ZSBPFd8er</a:t>
            </a:r>
            <a:br>
              <a:rPr lang="en-GB" dirty="0"/>
            </a:br>
            <a:br>
              <a:rPr lang="en-GB" dirty="0"/>
            </a:br>
            <a:r>
              <a:rPr lang="en-GB" dirty="0">
                <a:effectLst/>
              </a:rPr>
              <a:t>Trend since 1978: +0.15°C per decade. But recent years show decline due to La Niña and reduced solar activity.</a:t>
            </a:r>
            <a:br>
              <a:rPr lang="en-GB" dirty="0"/>
            </a:br>
            <a:br>
              <a:rPr lang="en-GB" dirty="0"/>
            </a:br>
            <a:r>
              <a:rPr lang="en-GB" dirty="0" err="1">
                <a:effectLst/>
              </a:rPr>
              <a:t>Datagraver</a:t>
            </a:r>
            <a:r>
              <a:rPr lang="en-GB" dirty="0">
                <a:effectLst/>
              </a:rPr>
              <a:t> confirms monthly anomalies and 10-year moving average show cooling since 2016, totrade.co/dg.</a:t>
            </a:r>
            <a:br>
              <a:rPr lang="en-GB" dirty="0"/>
            </a:b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1EBDD5-A480-DC06-770B-A6F0C408B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23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4146-BAFB-F9F2-65DF-2104D29AC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DD47A-25FE-F934-3830-C3567AE57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EEBD-B2AE-7A95-059E-741D65083FC8}"/>
              </a:ext>
            </a:extLst>
          </p:cNvPr>
          <p:cNvSpPr>
            <a:spLocks noGrp="1"/>
          </p:cNvSpPr>
          <p:nvPr>
            <p:ph type="body" idx="1"/>
          </p:nvPr>
        </p:nvSpPr>
        <p:spPr/>
        <p:txBody>
          <a:bodyPr/>
          <a:lstStyle/>
          <a:p>
            <a:pPr>
              <a:lnSpc>
                <a:spcPts val="1300"/>
              </a:lnSpc>
            </a:pPr>
            <a:r>
              <a:rPr lang="en-GB" sz="1200" b="0" i="0" kern="1200" dirty="0">
                <a:solidFill>
                  <a:schemeClr val="tx1"/>
                </a:solidFill>
                <a:effectLst/>
                <a:latin typeface="+mn-lt"/>
                <a:ea typeface="+mn-ea"/>
                <a:cs typeface="+mn-cs"/>
              </a:rPr>
              <a:t>This  X-Axis variable graph is the combination of past climate studies by experts in their fields using </a:t>
            </a:r>
            <a:r>
              <a:rPr lang="en-GB" sz="1200" b="1" i="0" kern="1200" dirty="0">
                <a:solidFill>
                  <a:schemeClr val="tx1"/>
                </a:solidFill>
                <a:effectLst/>
                <a:latin typeface="+mn-lt"/>
                <a:ea typeface="+mn-ea"/>
                <a:cs typeface="+mn-cs"/>
              </a:rPr>
              <a:t>natural archives</a:t>
            </a:r>
            <a:r>
              <a:rPr lang="en-GB" sz="1200" b="0" i="0" kern="1200" dirty="0">
                <a:solidFill>
                  <a:schemeClr val="tx1"/>
                </a:solidFill>
                <a:effectLst/>
                <a:latin typeface="+mn-lt"/>
                <a:ea typeface="+mn-ea"/>
                <a:cs typeface="+mn-cs"/>
              </a:rPr>
              <a:t> through: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Tree rings:</a:t>
            </a:r>
            <a:r>
              <a:rPr lang="en-GB" sz="1200" b="0" i="0" kern="1200" dirty="0">
                <a:solidFill>
                  <a:schemeClr val="tx1"/>
                </a:solidFill>
                <a:effectLst/>
                <a:latin typeface="+mn-lt"/>
                <a:ea typeface="+mn-ea"/>
                <a:cs typeface="+mn-cs"/>
              </a:rPr>
              <a:t> Show temperature, rainfall, and drought cycles (</a:t>
            </a:r>
            <a:r>
              <a:rPr lang="en-GB" dirty="0"/>
              <a:t>dendroclimatologists)</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Sea sediment:</a:t>
            </a:r>
            <a:r>
              <a:rPr lang="en-GB" sz="1200" b="0" i="0" kern="1200" dirty="0">
                <a:solidFill>
                  <a:schemeClr val="tx1"/>
                </a:solidFill>
                <a:effectLst/>
                <a:latin typeface="+mn-lt"/>
                <a:ea typeface="+mn-ea"/>
                <a:cs typeface="+mn-cs"/>
              </a:rPr>
              <a:t> Track ocean temperature, salinity, and biological activity (</a:t>
            </a:r>
            <a:r>
              <a:rPr lang="en-GB" dirty="0"/>
              <a:t>paleoceanographers)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Ice cores:</a:t>
            </a:r>
            <a:r>
              <a:rPr lang="en-GB" sz="1200" b="0" i="0" kern="1200" dirty="0">
                <a:solidFill>
                  <a:schemeClr val="tx1"/>
                </a:solidFill>
                <a:effectLst/>
                <a:latin typeface="+mn-lt"/>
                <a:ea typeface="+mn-ea"/>
                <a:cs typeface="+mn-cs"/>
              </a:rPr>
              <a:t> Record greenhouse gases, volcanic ash, and temperature shifts (</a:t>
            </a:r>
            <a:r>
              <a:rPr lang="en-GB" dirty="0"/>
              <a:t>glaciologists and palaeoclimatologists)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Rock layers</a:t>
            </a:r>
            <a:r>
              <a:rPr lang="en-GB" sz="1200" b="0" i="0" kern="1200" dirty="0">
                <a:solidFill>
                  <a:schemeClr val="tx1"/>
                </a:solidFill>
                <a:effectLst/>
                <a:latin typeface="+mn-lt"/>
                <a:ea typeface="+mn-ea"/>
                <a:cs typeface="+mn-cs"/>
              </a:rPr>
              <a:t>: Reveal long-term climate patterns and major events (</a:t>
            </a:r>
            <a:r>
              <a:rPr lang="en-GB" dirty="0"/>
              <a:t>stratigraphers and geologists)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Lake sediment:</a:t>
            </a:r>
            <a:r>
              <a:rPr lang="en-GB" sz="1200" b="0" i="0" kern="1200" dirty="0">
                <a:solidFill>
                  <a:schemeClr val="tx1"/>
                </a:solidFill>
                <a:effectLst/>
                <a:latin typeface="+mn-lt"/>
                <a:ea typeface="+mn-ea"/>
                <a:cs typeface="+mn-cs"/>
              </a:rPr>
              <a:t> Preserve pollen, charcoal, and minerals. Reflect vegetation and fire history (</a:t>
            </a:r>
            <a:r>
              <a:rPr lang="en-GB" dirty="0"/>
              <a:t>paleolimnologists)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Speleothems:</a:t>
            </a:r>
            <a:r>
              <a:rPr lang="en-GB" sz="1200" b="0" i="0" kern="1200" dirty="0">
                <a:solidFill>
                  <a:schemeClr val="tx1"/>
                </a:solidFill>
                <a:effectLst/>
                <a:latin typeface="+mn-lt"/>
                <a:ea typeface="+mn-ea"/>
                <a:cs typeface="+mn-cs"/>
              </a:rPr>
              <a:t> Cave formations record rainfall and temperature through isotopes (</a:t>
            </a:r>
            <a:r>
              <a:rPr lang="en-GB" dirty="0"/>
              <a:t>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Coral reefs:</a:t>
            </a:r>
            <a:r>
              <a:rPr lang="en-GB" sz="1200" b="0" i="0" kern="1200" dirty="0">
                <a:solidFill>
                  <a:schemeClr val="tx1"/>
                </a:solidFill>
                <a:effectLst/>
                <a:latin typeface="+mn-lt"/>
                <a:ea typeface="+mn-ea"/>
                <a:cs typeface="+mn-cs"/>
              </a:rPr>
              <a:t> Growth bands and isotopes show sea surface temperature and salinity (</a:t>
            </a:r>
            <a:r>
              <a:rPr lang="en-GB" dirty="0"/>
              <a:t>marine 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Historical documents:</a:t>
            </a:r>
            <a:r>
              <a:rPr lang="en-GB" sz="1200" b="0" i="0" kern="1200" dirty="0">
                <a:solidFill>
                  <a:schemeClr val="tx1"/>
                </a:solidFill>
                <a:effectLst/>
                <a:latin typeface="+mn-lt"/>
                <a:ea typeface="+mn-ea"/>
                <a:cs typeface="+mn-cs"/>
              </a:rPr>
              <a:t> Include harvest records, ship logs, and diaries. Indicate past climate (</a:t>
            </a:r>
            <a:r>
              <a:rPr lang="en-GB" dirty="0"/>
              <a:t>historical 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Glacier extent:</a:t>
            </a:r>
            <a:r>
              <a:rPr lang="en-GB" sz="1200" b="0" i="0" kern="1200" dirty="0">
                <a:solidFill>
                  <a:schemeClr val="tx1"/>
                </a:solidFill>
                <a:effectLst/>
                <a:latin typeface="+mn-lt"/>
                <a:ea typeface="+mn-ea"/>
                <a:cs typeface="+mn-cs"/>
              </a:rPr>
              <a:t> Maps and photos show retreat or advance. Reflect temperature and precipitation (</a:t>
            </a:r>
            <a:r>
              <a:rPr lang="en-GB" dirty="0"/>
              <a:t>glaciologists and geomorphologists)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Pollen analysis:</a:t>
            </a:r>
            <a:r>
              <a:rPr lang="en-GB" sz="1200" b="0" i="0" kern="1200" dirty="0">
                <a:solidFill>
                  <a:schemeClr val="tx1"/>
                </a:solidFill>
                <a:effectLst/>
                <a:latin typeface="+mn-lt"/>
                <a:ea typeface="+mn-ea"/>
                <a:cs typeface="+mn-cs"/>
              </a:rPr>
              <a:t> From soil or sediment. Reveal past plant life and climate zones (</a:t>
            </a:r>
            <a:r>
              <a:rPr lang="en-GB" dirty="0"/>
              <a:t>palynologists)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Charcoal layers:</a:t>
            </a:r>
            <a:r>
              <a:rPr lang="en-GB" sz="1200" b="0" i="0" kern="1200" dirty="0">
                <a:solidFill>
                  <a:schemeClr val="tx1"/>
                </a:solidFill>
                <a:effectLst/>
                <a:latin typeface="+mn-lt"/>
                <a:ea typeface="+mn-ea"/>
                <a:cs typeface="+mn-cs"/>
              </a:rPr>
              <a:t> Indicate wildfires. Help track droughts and vegetation changes (</a:t>
            </a:r>
            <a:r>
              <a:rPr lang="en-GB" dirty="0"/>
              <a:t>paleo ecologists)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Packrat middens:</a:t>
            </a:r>
            <a:r>
              <a:rPr lang="en-GB" sz="1200" b="0" i="0" kern="1200" dirty="0">
                <a:solidFill>
                  <a:schemeClr val="tx1"/>
                </a:solidFill>
                <a:effectLst/>
                <a:latin typeface="+mn-lt"/>
                <a:ea typeface="+mn-ea"/>
                <a:cs typeface="+mn-cs"/>
              </a:rPr>
              <a:t> Preserve seeds and bones. Show local climate and ecosystem shifts (</a:t>
            </a:r>
            <a:r>
              <a:rPr lang="en-GB" dirty="0"/>
              <a:t>paleo ecologists and archaeologists)</a:t>
            </a:r>
            <a:r>
              <a:rPr lang="en-GB" sz="1200" b="0" i="0" kern="1200" dirty="0">
                <a:solidFill>
                  <a:schemeClr val="tx1"/>
                </a:solidFill>
                <a:effectLst/>
                <a:latin typeface="+mn-lt"/>
                <a:ea typeface="+mn-ea"/>
                <a:cs typeface="+mn-cs"/>
              </a:rPr>
              <a:t>. </a:t>
            </a:r>
          </a:p>
          <a:p>
            <a:pPr>
              <a:lnSpc>
                <a:spcPts val="1300"/>
              </a:lnSpc>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Combining these studies, these archives confirm Earth is still in an Ice Age. For most of the last 550 million years, Earth was warmer, supporting vast forests and abundant life. Today’s cooler phase is part of a long-term cooling cycle.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Many geological, archaeological, and historical mysteries remain unresolved without acknowledging abrupt cataclysmic events as key drivers:</a:t>
            </a:r>
          </a:p>
          <a:p>
            <a:r>
              <a:rPr lang="en-GB" sz="1200" b="0" i="0" kern="1200" dirty="0">
                <a:solidFill>
                  <a:schemeClr val="tx1"/>
                </a:solidFill>
                <a:effectLst/>
                <a:latin typeface="+mn-lt"/>
                <a:ea typeface="+mn-ea"/>
                <a:cs typeface="+mn-cs"/>
              </a:rPr>
              <a:t>• Mammoths frozen with food in their mouths.</a:t>
            </a:r>
          </a:p>
          <a:p>
            <a:r>
              <a:rPr lang="en-GB" sz="1200" b="0" i="0" kern="1200" dirty="0">
                <a:solidFill>
                  <a:schemeClr val="tx1"/>
                </a:solidFill>
                <a:effectLst/>
                <a:latin typeface="+mn-lt"/>
                <a:ea typeface="+mn-ea"/>
                <a:cs typeface="+mn-cs"/>
              </a:rPr>
              <a:t>• Cities buried under miles of sediment.</a:t>
            </a:r>
          </a:p>
          <a:p>
            <a:r>
              <a:rPr lang="en-GB" sz="1200" b="0" i="0" kern="1200" dirty="0">
                <a:solidFill>
                  <a:schemeClr val="tx1"/>
                </a:solidFill>
                <a:effectLst/>
                <a:latin typeface="+mn-lt"/>
                <a:ea typeface="+mn-ea"/>
                <a:cs typeface="+mn-cs"/>
              </a:rPr>
              <a:t>• Fossil layers laid down in hours, not centuries.</a:t>
            </a:r>
          </a:p>
          <a:p>
            <a:r>
              <a:rPr lang="en-GB" sz="1200" b="0" i="0" kern="1200" dirty="0">
                <a:solidFill>
                  <a:schemeClr val="tx1"/>
                </a:solidFill>
                <a:effectLst/>
                <a:latin typeface="+mn-lt"/>
                <a:ea typeface="+mn-ea"/>
                <a:cs typeface="+mn-cs"/>
              </a:rPr>
              <a:t>• Ancient civilizations erased in a single day.</a:t>
            </a:r>
          </a:p>
          <a:p>
            <a:r>
              <a:rPr lang="en-GB" sz="1200" b="0" i="0" kern="1200" dirty="0">
                <a:solidFill>
                  <a:schemeClr val="tx1"/>
                </a:solidFill>
                <a:effectLst/>
                <a:latin typeface="+mn-lt"/>
                <a:ea typeface="+mn-ea"/>
                <a:cs typeface="+mn-cs"/>
              </a:rPr>
              <a:t>• Global myths of floods, fire, and sudden darkness.</a:t>
            </a:r>
          </a:p>
          <a:p>
            <a:r>
              <a:rPr lang="en-GB" sz="1200" b="0" i="0" kern="1200" dirty="0">
                <a:solidFill>
                  <a:schemeClr val="tx1"/>
                </a:solidFill>
                <a:effectLst/>
                <a:latin typeface="+mn-lt"/>
                <a:ea typeface="+mn-ea"/>
                <a:cs typeface="+mn-cs"/>
              </a:rPr>
              <a:t>• Polar shifts and crustal displacement every few thousand years.</a:t>
            </a:r>
          </a:p>
          <a:p>
            <a:r>
              <a:rPr lang="en-GB" sz="1200" b="0" i="0" kern="1200" dirty="0">
                <a:solidFill>
                  <a:schemeClr val="tx1"/>
                </a:solidFill>
                <a:effectLst/>
                <a:latin typeface="+mn-lt"/>
                <a:ea typeface="+mn-ea"/>
                <a:cs typeface="+mn-cs"/>
              </a:rPr>
              <a:t>These events explain sudden extinctions, lost continents, and resets in human progress. Ignoring them collapses timelines and creates contradictions in CO2-centric </a:t>
            </a:r>
            <a:r>
              <a:rPr lang="en-GB" sz="1200" b="0" i="0" kern="1200" dirty="0" err="1">
                <a:solidFill>
                  <a:schemeClr val="tx1"/>
                </a:solidFill>
                <a:effectLst/>
                <a:latin typeface="+mn-lt"/>
                <a:ea typeface="+mn-ea"/>
                <a:cs typeface="+mn-cs"/>
              </a:rPr>
              <a:t>Hensenism</a:t>
            </a:r>
            <a:r>
              <a:rPr lang="en-GB" sz="1200" b="0" i="0" kern="1200" dirty="0">
                <a:solidFill>
                  <a:schemeClr val="tx1"/>
                </a:solidFill>
                <a:effectLst/>
                <a:latin typeface="+mn-lt"/>
                <a:ea typeface="+mn-ea"/>
                <a:cs typeface="+mn-cs"/>
              </a:rPr>
              <a:t> evidence, </a:t>
            </a:r>
            <a:r>
              <a:rPr lang="en-GB" sz="1200" b="1" i="0" u="none" strike="noStrike" kern="1200" dirty="0">
                <a:solidFill>
                  <a:schemeClr val="tx1"/>
                </a:solidFill>
                <a:effectLst/>
                <a:latin typeface="+mn-lt"/>
                <a:ea typeface="+mn-ea"/>
                <a:cs typeface="+mn-cs"/>
                <a:hlinkClick r:id="rId3"/>
              </a:rPr>
              <a:t>totrade.co/</a:t>
            </a:r>
            <a:r>
              <a:rPr lang="en-GB" sz="1200" b="1" i="0" u="none" strike="noStrike" kern="1200" dirty="0" err="1">
                <a:solidFill>
                  <a:schemeClr val="tx1"/>
                </a:solidFill>
                <a:effectLst/>
                <a:latin typeface="+mn-lt"/>
                <a:ea typeface="+mn-ea"/>
                <a:cs typeface="+mn-cs"/>
                <a:hlinkClick r:id="rId3"/>
              </a:rPr>
              <a:t>hs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Accepting cataclysms as central to Earth’s history is essential to understand the past, prepare for the future, and solve mysteries that defy conventional models.</a:t>
            </a:r>
          </a:p>
          <a:p>
            <a:r>
              <a:rPr lang="en-GB" sz="1200" b="0" i="0" kern="1200" dirty="0">
                <a:solidFill>
                  <a:schemeClr val="tx1"/>
                </a:solidFill>
                <a:effectLst/>
                <a:latin typeface="+mn-lt"/>
                <a:ea typeface="+mn-ea"/>
                <a:cs typeface="+mn-cs"/>
              </a:rPr>
              <a:t>Ignoring natural cycles while pushing false climate narratives, like exaggerated heat records and cyclone claims, undermines credibility. The IPCC’s Climategate is a warning.</a:t>
            </a:r>
          </a:p>
          <a:p>
            <a:r>
              <a:rPr lang="en-GB" sz="1200" b="0" i="0" kern="1200" dirty="0">
                <a:solidFill>
                  <a:schemeClr val="tx1"/>
                </a:solidFill>
                <a:effectLst/>
                <a:latin typeface="+mn-lt"/>
                <a:ea typeface="+mn-ea"/>
                <a:cs typeface="+mn-cs"/>
              </a:rPr>
              <a:t>Imposing green ideology on poor nations through coercive climate policy is eco-colonialism. It forces decisions that harm people and economies to satisfy the environmental agenda of the affluent West.</a:t>
            </a:r>
          </a:p>
        </p:txBody>
      </p:sp>
      <p:sp>
        <p:nvSpPr>
          <p:cNvPr id="4" name="Slide Number Placeholder 3">
            <a:extLst>
              <a:ext uri="{FF2B5EF4-FFF2-40B4-BE49-F238E27FC236}">
                <a16:creationId xmlns:a16="http://schemas.microsoft.com/office/drawing/2014/main" id="{0F99E61D-09BF-770E-AABA-02C2D5C7AA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66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DB8DF-32DB-191D-0F6A-CB8029D5D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4BA2-AA50-1A92-602B-4EB609ACF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F108C-ABF9-E337-DD5E-DB4EEC516961}"/>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Origin of Ultra-High-Energetic Galactic Cosmic Rays (GCRs)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Galactic Cosmic Rays (GCRs) are ultra high-energy particles from supernovae or other cosmic events traveling at nearly the speed of light, arriving in massive waves with wavelengths measured in millennia. (</a:t>
            </a:r>
            <a:r>
              <a:rPr lang="en-US" sz="1200" u="sng" kern="1200" dirty="0">
                <a:solidFill>
                  <a:schemeClr val="tx1"/>
                </a:solidFill>
                <a:effectLst/>
                <a:latin typeface="+mn-lt"/>
                <a:ea typeface="+mn-ea"/>
                <a:cs typeface="+mn-cs"/>
                <a:hlinkClick r:id="rId3"/>
              </a:rPr>
              <a:t>totrade.co/g</a:t>
            </a:r>
            <a:r>
              <a:rPr lang="en-US" sz="1200" kern="1200" dirty="0">
                <a:solidFill>
                  <a:schemeClr val="tx1"/>
                </a:solidFill>
                <a:effectLst/>
                <a:latin typeface="+mn-lt"/>
                <a:ea typeface="+mn-ea"/>
                <a:cs typeface="+mn-cs"/>
              </a:rPr>
              <a:t>). Their periodicity, distance between the waves, ranges from 5,000 to 35,000 years apart, with each crest about 22 years thick and an 11-year peak before fading (</a:t>
            </a:r>
            <a:r>
              <a:rPr lang="en-US" sz="1200" u="sng" kern="1200" dirty="0">
                <a:solidFill>
                  <a:schemeClr val="tx1"/>
                </a:solidFill>
                <a:effectLst/>
                <a:latin typeface="+mn-lt"/>
                <a:ea typeface="+mn-ea"/>
                <a:cs typeface="+mn-cs"/>
                <a:hlinkClick r:id="rId4"/>
              </a:rPr>
              <a:t>totrade.co/e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Solar System is entering a galactic magnetic null zone (</a:t>
            </a:r>
            <a:r>
              <a:rPr lang="en-US" sz="1200" u="sng" kern="1200" dirty="0">
                <a:solidFill>
                  <a:schemeClr val="tx1"/>
                </a:solidFill>
                <a:effectLst/>
                <a:latin typeface="+mn-lt"/>
                <a:ea typeface="+mn-ea"/>
                <a:cs typeface="+mn-cs"/>
                <a:hlinkClick r:id="rId5"/>
              </a:rPr>
              <a:t>totrade.co/</a:t>
            </a:r>
            <a:r>
              <a:rPr lang="en-US" sz="1200" u="sng" kern="1200" dirty="0" err="1">
                <a:solidFill>
                  <a:schemeClr val="tx1"/>
                </a:solidFill>
                <a:effectLst/>
                <a:latin typeface="+mn-lt"/>
                <a:ea typeface="+mn-ea"/>
                <a:cs typeface="+mn-cs"/>
                <a:hlinkClick r:id="rId5"/>
              </a:rPr>
              <a:t>gn</a:t>
            </a:r>
            <a:r>
              <a:rPr lang="en-US" sz="1200" kern="1200" dirty="0">
                <a:solidFill>
                  <a:schemeClr val="tx1"/>
                </a:solidFill>
                <a:effectLst/>
                <a:latin typeface="+mn-lt"/>
                <a:ea typeface="+mn-ea"/>
                <a:cs typeface="+mn-cs"/>
              </a:rPr>
              <a:t>), a cyclical event tied to our orbit through the Galactic Plane region where magnetic fields are weak, chaotic, or reversed. This travers weakens the Sun’s activity (</a:t>
            </a:r>
            <a:r>
              <a:rPr lang="en-US" sz="1200" u="sng" kern="1200" dirty="0">
                <a:solidFill>
                  <a:schemeClr val="tx1"/>
                </a:solidFill>
                <a:effectLst/>
                <a:latin typeface="+mn-lt"/>
                <a:ea typeface="+mn-ea"/>
                <a:cs typeface="+mn-cs"/>
                <a:hlinkClick r:id="rId6"/>
              </a:rPr>
              <a:t>totrade.co/</a:t>
            </a:r>
            <a:r>
              <a:rPr lang="en-US" sz="1200" u="sng" kern="1200" dirty="0" err="1">
                <a:solidFill>
                  <a:schemeClr val="tx1"/>
                </a:solidFill>
                <a:effectLst/>
                <a:latin typeface="+mn-lt"/>
                <a:ea typeface="+mn-ea"/>
                <a:cs typeface="+mn-cs"/>
                <a:hlinkClick r:id="rId6"/>
              </a:rPr>
              <a:t>sm</a:t>
            </a:r>
            <a:r>
              <a:rPr lang="en-US" sz="1200" kern="1200" dirty="0">
                <a:solidFill>
                  <a:schemeClr val="tx1"/>
                </a:solidFill>
                <a:effectLst/>
                <a:latin typeface="+mn-lt"/>
                <a:ea typeface="+mn-ea"/>
                <a:cs typeface="+mn-cs"/>
              </a:rPr>
              <a:t>). Lower Solar activity weakens Earth’s magnetic field, collapsing our shielding against surging GCRs, peak by ~2036.</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Result: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Increased atmospheric ionization → extreme storms, lightning, climate disruption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Internal </a:t>
            </a:r>
            <a:r>
              <a:rPr lang="en-US" sz="1200" kern="1200" dirty="0" err="1">
                <a:solidFill>
                  <a:schemeClr val="tx1"/>
                </a:solidFill>
                <a:effectLst/>
                <a:latin typeface="+mn-lt"/>
                <a:ea typeface="+mn-ea"/>
                <a:cs typeface="+mn-cs"/>
              </a:rPr>
              <a:t>Geodynamo</a:t>
            </a:r>
            <a:r>
              <a:rPr lang="en-US" sz="1200" kern="1200" dirty="0">
                <a:solidFill>
                  <a:schemeClr val="tx1"/>
                </a:solidFill>
                <a:effectLst/>
                <a:latin typeface="+mn-lt"/>
                <a:ea typeface="+mn-ea"/>
                <a:cs typeface="+mn-cs"/>
              </a:rPr>
              <a:t> instability → magnetic anomalies, excursions, and reversals.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Mantle stress → megaquakes, </a:t>
            </a:r>
            <a:r>
              <a:rPr lang="en-US" sz="1200" kern="1200" dirty="0" err="1">
                <a:solidFill>
                  <a:schemeClr val="tx1"/>
                </a:solidFill>
                <a:effectLst/>
                <a:latin typeface="+mn-lt"/>
                <a:ea typeface="+mn-ea"/>
                <a:cs typeface="+mn-cs"/>
              </a:rPr>
              <a:t>supervolcanoes</a:t>
            </a:r>
            <a:r>
              <a:rPr lang="en-US" sz="1200" kern="1200" dirty="0">
                <a:solidFill>
                  <a:schemeClr val="tx1"/>
                </a:solidFill>
                <a:effectLst/>
                <a:latin typeface="+mn-lt"/>
                <a:ea typeface="+mn-ea"/>
                <a:cs typeface="+mn-cs"/>
              </a:rPr>
              <a:t>, crust shifts → mega tsunamis.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Result:</a:t>
            </a:r>
          </a:p>
          <a:p>
            <a:r>
              <a:rPr lang="en-GB" sz="1200" kern="1200" dirty="0">
                <a:solidFill>
                  <a:schemeClr val="tx1"/>
                </a:solidFill>
                <a:effectLst/>
                <a:latin typeface="+mn-lt"/>
                <a:ea typeface="+mn-ea"/>
                <a:cs typeface="+mn-cs"/>
              </a:rPr>
              <a:t>• Increased atmospheric ionization → extreme storms, lightning, climate disruption</a:t>
            </a:r>
          </a:p>
          <a:p>
            <a:r>
              <a:rPr lang="en-GB" sz="1200" kern="1200" dirty="0">
                <a:solidFill>
                  <a:schemeClr val="tx1"/>
                </a:solidFill>
                <a:effectLst/>
                <a:latin typeface="+mn-lt"/>
                <a:ea typeface="+mn-ea"/>
                <a:cs typeface="+mn-cs"/>
              </a:rPr>
              <a:t>• Internal </a:t>
            </a:r>
            <a:r>
              <a:rPr lang="en-GB" sz="1200" kern="1200" dirty="0" err="1">
                <a:solidFill>
                  <a:schemeClr val="tx1"/>
                </a:solidFill>
                <a:effectLst/>
                <a:latin typeface="+mn-lt"/>
                <a:ea typeface="+mn-ea"/>
                <a:cs typeface="+mn-cs"/>
              </a:rPr>
              <a:t>Geodynamo</a:t>
            </a:r>
            <a:r>
              <a:rPr lang="en-GB" sz="1200" kern="1200" dirty="0">
                <a:solidFill>
                  <a:schemeClr val="tx1"/>
                </a:solidFill>
                <a:effectLst/>
                <a:latin typeface="+mn-lt"/>
                <a:ea typeface="+mn-ea"/>
                <a:cs typeface="+mn-cs"/>
              </a:rPr>
              <a:t> instability → magnetic anomalies, excursions, and reversals.</a:t>
            </a:r>
          </a:p>
          <a:p>
            <a:r>
              <a:rPr lang="en-GB" sz="1200" kern="1200" dirty="0">
                <a:solidFill>
                  <a:schemeClr val="tx1"/>
                </a:solidFill>
                <a:effectLst/>
                <a:latin typeface="+mn-lt"/>
                <a:ea typeface="+mn-ea"/>
                <a:cs typeface="+mn-cs"/>
              </a:rPr>
              <a:t>• Mantle stress → megaquakes, </a:t>
            </a:r>
            <a:r>
              <a:rPr lang="en-GB" sz="1200" kern="1200" dirty="0" err="1">
                <a:solidFill>
                  <a:schemeClr val="tx1"/>
                </a:solidFill>
                <a:effectLst/>
                <a:latin typeface="+mn-lt"/>
                <a:ea typeface="+mn-ea"/>
                <a:cs typeface="+mn-cs"/>
              </a:rPr>
              <a:t>supervolcanoes</a:t>
            </a:r>
            <a:r>
              <a:rPr lang="en-GB" sz="1200" kern="1200" dirty="0">
                <a:solidFill>
                  <a:schemeClr val="tx1"/>
                </a:solidFill>
                <a:effectLst/>
                <a:latin typeface="+mn-lt"/>
                <a:ea typeface="+mn-ea"/>
                <a:cs typeface="+mn-cs"/>
              </a:rPr>
              <a:t>, crust shifts → mega tsunamis</a:t>
            </a:r>
          </a:p>
          <a:p>
            <a:r>
              <a:rPr lang="en-GB" sz="1200" kern="1200" dirty="0">
                <a:solidFill>
                  <a:schemeClr val="tx1"/>
                </a:solidFill>
                <a:effectLst/>
                <a:latin typeface="+mn-lt"/>
                <a:ea typeface="+mn-ea"/>
                <a:cs typeface="+mn-cs"/>
              </a:rPr>
              <a:t>🔗 Science: 	</a:t>
            </a:r>
            <a:r>
              <a:rPr lang="en-GB" sz="1200" u="sng" kern="1200" dirty="0">
                <a:solidFill>
                  <a:schemeClr val="tx1"/>
                </a:solidFill>
                <a:effectLst/>
                <a:latin typeface="+mn-lt"/>
                <a:ea typeface="+mn-ea"/>
                <a:cs typeface="+mn-cs"/>
                <a:hlinkClick r:id="rId3"/>
              </a:rPr>
              <a:t>totrade.co/g</a:t>
            </a:r>
            <a:endParaRPr lang="en-GB" sz="1200" u="sng"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History: 	</a:t>
            </a:r>
            <a:r>
              <a:rPr lang="en-GB" sz="1200" u="sng" kern="1200" dirty="0">
                <a:solidFill>
                  <a:schemeClr val="tx1"/>
                </a:solidFill>
                <a:effectLst/>
                <a:latin typeface="+mn-lt"/>
                <a:ea typeface="+mn-ea"/>
                <a:cs typeface="+mn-cs"/>
                <a:hlinkClick r:id="rId4"/>
              </a:rPr>
              <a:t>totrade.co/e</a:t>
            </a:r>
            <a:r>
              <a:rPr lang="en-GB" sz="1200" kern="1200" dirty="0">
                <a:solidFill>
                  <a:schemeClr val="tx1"/>
                </a:solidFill>
                <a:effectLst/>
                <a:latin typeface="+mn-lt"/>
                <a:ea typeface="+mn-ea"/>
                <a:cs typeface="+mn-cs"/>
              </a:rPr>
              <a:t> | </a:t>
            </a:r>
            <a:r>
              <a:rPr lang="en-GB" sz="1200" u="sng" kern="1200" dirty="0">
                <a:solidFill>
                  <a:schemeClr val="tx1"/>
                </a:solidFill>
                <a:effectLst/>
                <a:latin typeface="+mn-lt"/>
                <a:ea typeface="+mn-ea"/>
                <a:cs typeface="+mn-cs"/>
                <a:hlinkClick r:id="rId7"/>
              </a:rPr>
              <a:t>totrade.co/h</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Solution: 	</a:t>
            </a:r>
            <a:r>
              <a:rPr lang="en-GB" sz="1200" u="sng" kern="1200" dirty="0">
                <a:solidFill>
                  <a:schemeClr val="tx1"/>
                </a:solidFill>
                <a:effectLst/>
                <a:latin typeface="+mn-lt"/>
                <a:ea typeface="+mn-ea"/>
                <a:cs typeface="+mn-cs"/>
                <a:hlinkClick r:id="rId8"/>
              </a:rPr>
              <a:t>totrade.co/p</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9"/>
              </a:rPr>
              <a:t>totrade.co/s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0"/>
              </a:rPr>
              <a:t>totrade.co/m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Call to Action:		</a:t>
            </a:r>
            <a:r>
              <a:rPr lang="en-GB" sz="1200" u="sng" kern="1200" dirty="0">
                <a:solidFill>
                  <a:schemeClr val="tx1"/>
                </a:solidFill>
                <a:effectLst/>
                <a:latin typeface="+mn-lt"/>
                <a:ea typeface="+mn-ea"/>
                <a:cs typeface="+mn-cs"/>
                <a:hlinkClick r:id="rId11"/>
              </a:rPr>
              <a:t>totrade.co/ca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PDF:		</a:t>
            </a:r>
            <a:r>
              <a:rPr lang="en-GB" sz="1200" u="sng" kern="1200" dirty="0">
                <a:solidFill>
                  <a:schemeClr val="tx1"/>
                </a:solidFill>
                <a:effectLst/>
                <a:latin typeface="+mn-lt"/>
                <a:ea typeface="+mn-ea"/>
                <a:cs typeface="+mn-cs"/>
                <a:hlinkClick r:id="rId12"/>
              </a:rPr>
              <a:t>totrade.co/biz</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3"/>
              </a:rPr>
              <a:t>totrade.co/pdf</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6AA912B-631D-3EAD-8E86-5FE34643F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25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2437-6897-FF93-FAF9-25A670188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34958-B055-7A87-2619-E469FF27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FD323-08D9-79F3-0B38-4441E0CD9356}"/>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COSMIC THREAT: Beyond CO₂</a:t>
            </a:r>
          </a:p>
          <a:p>
            <a:r>
              <a:rPr lang="en-GB" sz="1200" b="1" kern="1200" dirty="0">
                <a:solidFill>
                  <a:schemeClr val="tx1"/>
                </a:solidFill>
                <a:effectLst/>
                <a:latin typeface="+mn-lt"/>
                <a:ea typeface="+mn-ea"/>
                <a:cs typeface="+mn-cs"/>
              </a:rPr>
              <a:t>The real climate driver and future cataclysms is Galactic Cosmic Rays (GCRs), not any greenhouse gases, especially not CO₂</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 the Solar System enters a galactic magnetic null zone, solar activity drops, solar system heliosphere and Earth’s magnetic shield weakens. This opens the door for extreme GCR influx, energy levels far beyond anything on Earth.</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Result:</a:t>
            </a:r>
          </a:p>
          <a:p>
            <a:r>
              <a:rPr lang="en-GB" sz="1200" b="1" kern="1200" dirty="0">
                <a:solidFill>
                  <a:schemeClr val="tx1"/>
                </a:solidFill>
                <a:effectLst/>
                <a:latin typeface="+mn-lt"/>
                <a:ea typeface="+mn-ea"/>
                <a:cs typeface="+mn-cs"/>
              </a:rPr>
              <a:t>• Molten layer beneath the crust liquefies</a:t>
            </a:r>
          </a:p>
          <a:p>
            <a:r>
              <a:rPr lang="en-GB" sz="1200" b="1" kern="1200" dirty="0">
                <a:solidFill>
                  <a:schemeClr val="tx1"/>
                </a:solidFill>
                <a:effectLst/>
                <a:latin typeface="+mn-lt"/>
                <a:ea typeface="+mn-ea"/>
                <a:cs typeface="+mn-cs"/>
              </a:rPr>
              <a:t>• The Crust slip → pole shift →  megaquakes, </a:t>
            </a:r>
            <a:r>
              <a:rPr lang="en-GB" sz="1200" b="1" kern="1200" dirty="0" err="1">
                <a:solidFill>
                  <a:schemeClr val="tx1"/>
                </a:solidFill>
                <a:effectLst/>
                <a:latin typeface="+mn-lt"/>
                <a:ea typeface="+mn-ea"/>
                <a:cs typeface="+mn-cs"/>
              </a:rPr>
              <a:t>supervolcanoes</a:t>
            </a:r>
            <a:r>
              <a:rPr lang="en-GB" sz="1200" b="1" kern="1200" dirty="0">
                <a:solidFill>
                  <a:schemeClr val="tx1"/>
                </a:solidFill>
                <a:effectLst/>
                <a:latin typeface="+mn-lt"/>
                <a:ea typeface="+mn-ea"/>
                <a:cs typeface="+mn-cs"/>
              </a:rPr>
              <a:t>, mega-tsunamis</a:t>
            </a:r>
          </a:p>
          <a:p>
            <a:r>
              <a:rPr lang="en-GB" sz="1200" b="1" kern="1200" dirty="0">
                <a:solidFill>
                  <a:schemeClr val="tx1"/>
                </a:solidFill>
                <a:effectLst/>
                <a:latin typeface="+mn-lt"/>
                <a:ea typeface="+mn-ea"/>
                <a:cs typeface="+mn-cs"/>
              </a:rPr>
              <a:t>• Civilization collapse before global glaciation</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5B25DA1-058D-0293-DF03-E11041E84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19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EB56-01AC-496C-0F62-7934E28F9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50A1A-47E3-F272-68B0-298563BB9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1E45F-184D-3C27-9EB8-D6E34225D3C8}"/>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Galactic Cosmic Rays (GCRs) are ultra high-energy particles from supernovae and other cosmic events, moving near light speed. They arrive in waves thousands of years apart, with cycles lasting 5,000 to 35,000 years. Each wave spans about 22 years, peaking around the middle. These surges align with Earth events such as major volcanic eruptions, pole shifts, mega tsunamis, rapid ice melt, crustal movement, and continent-altering floods.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Geological and historical evidence outlines a spread order of major events: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7,000	Years Ago – Arctic Ocean Shift (red);</a:t>
            </a:r>
          </a:p>
          <a:p>
            <a:r>
              <a:rPr lang="en-GB" sz="1200" b="1" kern="1200" dirty="0">
                <a:solidFill>
                  <a:schemeClr val="tx1"/>
                </a:solidFill>
                <a:effectLst/>
                <a:latin typeface="+mn-lt"/>
                <a:ea typeface="+mn-ea"/>
                <a:cs typeface="+mn-cs"/>
              </a:rPr>
              <a:t>	11,500	Years Ago – Sudan Basin Shift (red-orange); </a:t>
            </a:r>
          </a:p>
          <a:p>
            <a:r>
              <a:rPr lang="en-GB" sz="1200" b="1" kern="1200" dirty="0">
                <a:solidFill>
                  <a:schemeClr val="tx1"/>
                </a:solidFill>
                <a:effectLst/>
                <a:latin typeface="+mn-lt"/>
                <a:ea typeface="+mn-ea"/>
                <a:cs typeface="+mn-cs"/>
              </a:rPr>
              <a:t>	18,500	Years Ago – Hudson Bay Shift (orange); </a:t>
            </a:r>
          </a:p>
          <a:p>
            <a:r>
              <a:rPr lang="en-GB" sz="1200" b="1" kern="1200" dirty="0">
                <a:solidFill>
                  <a:schemeClr val="tx1"/>
                </a:solidFill>
                <a:effectLst/>
                <a:latin typeface="+mn-lt"/>
                <a:ea typeface="+mn-ea"/>
                <a:cs typeface="+mn-cs"/>
              </a:rPr>
              <a:t>	29,000	Years Ago – Caspian Sea Pole (orange-green); </a:t>
            </a:r>
          </a:p>
          <a:p>
            <a:r>
              <a:rPr lang="en-GB" sz="1200" b="1" kern="1200" dirty="0">
                <a:solidFill>
                  <a:schemeClr val="tx1"/>
                </a:solidFill>
                <a:effectLst/>
                <a:latin typeface="+mn-lt"/>
                <a:ea typeface="+mn-ea"/>
                <a:cs typeface="+mn-cs"/>
              </a:rPr>
              <a:t>	43,800	Years Ago – End of Wisconsin Ice Age (green).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Historical records show nature often signals GCR surges with unusual plant reproduction and heavy fruiting, driven by atmospheric shifts from rising GCR intensity.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Visual models depict overlapping wavefronts moving through space for millennia, each linked to past cataclysms.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Understanding their cycle offers a tool for long-range forecasting and planetary </a:t>
            </a:r>
            <a:r>
              <a:rPr lang="en-GB" sz="1200" b="1" kern="1200" dirty="0" err="1">
                <a:solidFill>
                  <a:schemeClr val="tx1"/>
                </a:solidFill>
                <a:effectLst/>
                <a:latin typeface="+mn-lt"/>
                <a:ea typeface="+mn-ea"/>
                <a:cs typeface="+mn-cs"/>
              </a:rPr>
              <a:t>defense</a:t>
            </a:r>
            <a:r>
              <a:rPr lang="en-GB" sz="1200" b="1" kern="1200" dirty="0">
                <a:solidFill>
                  <a:schemeClr val="tx1"/>
                </a:solidFill>
                <a:effectLst/>
                <a:latin typeface="+mn-lt"/>
                <a:ea typeface="+mn-ea"/>
                <a:cs typeface="+mn-cs"/>
              </a:rPr>
              <a:t>, critical before the next crest, expected around 2036.</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2FDC917-AA50-DB81-5605-55B75729E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92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C93C-8EBA-2EAD-0DB3-107F1013E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121EB-0AEB-81C0-3DEE-6CC55B204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D0B0-5BE8-7724-D847-725116485493}"/>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 GCRs Surge Effects on Lightning</a:t>
            </a:r>
          </a:p>
          <a:p>
            <a:r>
              <a:rPr lang="en-GB" sz="1200" b="0" kern="1200" dirty="0">
                <a:solidFill>
                  <a:schemeClr val="tx1"/>
                </a:solidFill>
                <a:effectLst/>
                <a:latin typeface="+mn-lt"/>
                <a:ea typeface="+mn-ea"/>
                <a:cs typeface="+mn-cs"/>
              </a:rPr>
              <a:t>Lightning triggered by Galactic Cosmic Rays (GCRs) involves high-energy particles from space hitting Earth’s atmosphere.</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GCRs are fast-moving atomic nuclei from beyond the solar system</a:t>
            </a:r>
          </a:p>
          <a:p>
            <a:r>
              <a:rPr lang="en-GB" sz="1200" b="0" kern="1200" dirty="0">
                <a:solidFill>
                  <a:schemeClr val="tx1"/>
                </a:solidFill>
                <a:effectLst/>
                <a:latin typeface="+mn-lt"/>
                <a:ea typeface="+mn-ea"/>
                <a:cs typeface="+mn-cs"/>
              </a:rPr>
              <a:t>• They collide with air molecules, creating particle showers</a:t>
            </a:r>
          </a:p>
          <a:p>
            <a:r>
              <a:rPr lang="en-GB" sz="1200" b="0" kern="1200" dirty="0">
                <a:solidFill>
                  <a:schemeClr val="tx1"/>
                </a:solidFill>
                <a:effectLst/>
                <a:latin typeface="+mn-lt"/>
                <a:ea typeface="+mn-ea"/>
                <a:cs typeface="+mn-cs"/>
              </a:rPr>
              <a:t>• These showers ionize the air, boosting conductivity</a:t>
            </a:r>
          </a:p>
          <a:p>
            <a:r>
              <a:rPr lang="en-GB" sz="1200" b="0" kern="1200" dirty="0">
                <a:solidFill>
                  <a:schemeClr val="tx1"/>
                </a:solidFill>
                <a:effectLst/>
                <a:latin typeface="+mn-lt"/>
                <a:ea typeface="+mn-ea"/>
                <a:cs typeface="+mn-cs"/>
              </a:rPr>
              <a:t>• Thunderclouds build strong electric fields</a:t>
            </a:r>
          </a:p>
          <a:p>
            <a:r>
              <a:rPr lang="en-GB" sz="1200" b="0" kern="1200" dirty="0">
                <a:solidFill>
                  <a:schemeClr val="tx1"/>
                </a:solidFill>
                <a:effectLst/>
                <a:latin typeface="+mn-lt"/>
                <a:ea typeface="+mn-ea"/>
                <a:cs typeface="+mn-cs"/>
              </a:rPr>
              <a:t>• Ionized paths help start electron avalanches</a:t>
            </a:r>
          </a:p>
          <a:p>
            <a:r>
              <a:rPr lang="en-GB" sz="1200" b="0" kern="1200" dirty="0">
                <a:solidFill>
                  <a:schemeClr val="tx1"/>
                </a:solidFill>
                <a:effectLst/>
                <a:latin typeface="+mn-lt"/>
                <a:ea typeface="+mn-ea"/>
                <a:cs typeface="+mn-cs"/>
              </a:rPr>
              <a:t>• Avalanches form stepped leaders, lightning channels</a:t>
            </a:r>
          </a:p>
          <a:p>
            <a:r>
              <a:rPr lang="en-GB" sz="1200" b="0" kern="1200" dirty="0">
                <a:solidFill>
                  <a:schemeClr val="tx1"/>
                </a:solidFill>
                <a:effectLst/>
                <a:latin typeface="+mn-lt"/>
                <a:ea typeface="+mn-ea"/>
                <a:cs typeface="+mn-cs"/>
              </a:rPr>
              <a:t>• Once channels connect charges, lightning strikes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is the runaway breakdown model. It shows lightning can form in weaker fields than expected.</a:t>
            </a:r>
          </a:p>
          <a:p>
            <a:endParaRPr lang="en-GB" sz="1200" b="0" kern="1200" dirty="0">
              <a:solidFill>
                <a:schemeClr val="tx1"/>
              </a:solidFill>
              <a:effectLst/>
              <a:latin typeface="+mn-lt"/>
              <a:ea typeface="+mn-ea"/>
              <a:cs typeface="+mn-cs"/>
            </a:endParaRPr>
          </a:p>
          <a:p>
            <a:pPr marL="0" algn="l" defTabSz="914400" rtl="0" eaLnBrk="1" latinLnBrk="0" hangingPunct="1"/>
            <a:r>
              <a:rPr lang="en-GB" sz="1800" b="1" i="0" kern="1200" dirty="0">
                <a:solidFill>
                  <a:schemeClr val="tx1"/>
                </a:solidFill>
                <a:effectLst/>
                <a:latin typeface="+mn-lt"/>
                <a:ea typeface="+mn-ea"/>
                <a:cs typeface="+mn-cs"/>
              </a:rPr>
              <a:t>Galactic Cosmic Rays (GCR) Impact Briefing</a:t>
            </a:r>
          </a:p>
          <a:p>
            <a:r>
              <a:rPr lang="en-GB" sz="1200" b="1" i="0" kern="1200" dirty="0">
                <a:solidFill>
                  <a:schemeClr val="tx1"/>
                </a:solidFill>
                <a:effectLst/>
                <a:latin typeface="+mn-lt"/>
                <a:ea typeface="+mn-ea"/>
                <a:cs typeface="+mn-cs"/>
              </a:rPr>
              <a:t>1. Mechanism Summary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are high-energy atomic nuclei from beyond the solar system</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collide with air molecules, creating particle showers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Showers ionize the atmosphere, increasing conductivity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Thunderclouds develop strong electric fields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Ionized paths enable electron avalanches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Avalanches form stepped leaders and lightning channels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When channels connect charges, lightning strikes</a:t>
            </a:r>
          </a:p>
          <a:p>
            <a:r>
              <a:rPr lang="en-GB" sz="1200" b="1" i="0" kern="1200" dirty="0">
                <a:solidFill>
                  <a:schemeClr val="tx1"/>
                </a:solidFill>
                <a:effectLst/>
                <a:latin typeface="+mn-lt"/>
                <a:ea typeface="+mn-ea"/>
                <a:cs typeface="+mn-cs"/>
              </a:rPr>
              <a:t>2. Key Indicators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Arctic lightning frequency surge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Tropical fruiting anomalies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Increased storm intensity and irregular precipitation</a:t>
            </a:r>
          </a:p>
          <a:p>
            <a:r>
              <a:rPr lang="en-GB" sz="1200" b="1" i="0" kern="1200" dirty="0">
                <a:solidFill>
                  <a:schemeClr val="tx1"/>
                </a:solidFill>
                <a:effectLst/>
                <a:latin typeface="+mn-lt"/>
                <a:ea typeface="+mn-ea"/>
                <a:cs typeface="+mn-cs"/>
              </a:rPr>
              <a:t>3. Timeline of Observed Changes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Early 2010s: Arctic lightning ~100 strikes/year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2021: Arctic lightning &gt;7,000 strikes/year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2025: Tropical regions show fruiting surges linked to GCR influence</a:t>
            </a:r>
          </a:p>
          <a:p>
            <a:r>
              <a:rPr lang="en-GB" sz="1200" b="1" i="0" kern="1200" dirty="0">
                <a:solidFill>
                  <a:schemeClr val="tx1"/>
                </a:solidFill>
                <a:effectLst/>
                <a:latin typeface="+mn-lt"/>
                <a:ea typeface="+mn-ea"/>
                <a:cs typeface="+mn-cs"/>
              </a:rPr>
              <a:t>4. Risk Implications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Agriculture: Disrupted fruiting cycles, yield instability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Climate: Increased lightning, storm volatility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Ecosystems: Stress on species adaptation</a:t>
            </a:r>
          </a:p>
          <a:p>
            <a:endParaRPr lang="en-GB" sz="1200" b="0" i="0" kern="1200" dirty="0">
              <a:solidFill>
                <a:schemeClr val="tx1"/>
              </a:solidFill>
              <a:effectLst/>
              <a:latin typeface="+mn-lt"/>
              <a:ea typeface="+mn-ea"/>
              <a:cs typeface="+mn-cs"/>
            </a:endParaRPr>
          </a:p>
          <a:p>
            <a:pPr fontAlgn="ctr"/>
            <a:r>
              <a:rPr lang="en-GB" sz="1200" b="0" i="0" u="none" strike="noStrike" kern="1200" dirty="0">
                <a:solidFill>
                  <a:schemeClr val="tx1"/>
                </a:solidFill>
                <a:effectLst/>
                <a:latin typeface="+mn-lt"/>
                <a:ea typeface="+mn-ea"/>
                <a:cs typeface="+mn-cs"/>
              </a:rPr>
              <a:t>Key Scientific Findings on Lightning and GCRs</a:t>
            </a:r>
          </a:p>
          <a:p>
            <a:r>
              <a:rPr lang="en-GB" sz="1200" b="0" i="0" kern="1200" dirty="0">
                <a:solidFill>
                  <a:schemeClr val="tx1"/>
                </a:solidFill>
                <a:effectLst/>
                <a:latin typeface="+mn-lt"/>
                <a:ea typeface="+mn-ea"/>
                <a:cs typeface="+mn-cs"/>
              </a:rPr>
              <a:t>[1] Lightning on the Rise: The Surprising Climate Link to More GCRs, </a:t>
            </a:r>
            <a:r>
              <a:rPr lang="en-GB" sz="1200" b="1" i="0" u="none" strike="noStrike" kern="1200" dirty="0">
                <a:solidFill>
                  <a:schemeClr val="tx1"/>
                </a:solidFill>
                <a:effectLst/>
                <a:latin typeface="+mn-lt"/>
                <a:ea typeface="+mn-ea"/>
                <a:cs typeface="+mn-cs"/>
                <a:hlinkClick r:id="rId3"/>
              </a:rPr>
              <a:t>totrade.co/ln1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a:t>
            </a:r>
            <a:r>
              <a:rPr lang="en-GB" sz="1200" b="1" i="0" u="none" strike="noStrike" kern="1200" dirty="0">
                <a:solidFill>
                  <a:schemeClr val="tx1"/>
                </a:solidFill>
                <a:effectLst/>
                <a:latin typeface="+mn-lt"/>
                <a:ea typeface="+mn-ea"/>
                <a:cs typeface="+mn-cs"/>
                <a:hlinkClick r:id="rId4"/>
              </a:rPr>
              <a:t>#UGDMN_Business_Plan</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5"/>
              </a:rPr>
              <a:t>totrade.co/biz</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Damaging Lightning-Caused Wildfires Likely to Increase in a Few Years ...: </a:t>
            </a:r>
            <a:r>
              <a:rPr lang="en-GB" sz="1200" b="1" i="0" u="none" strike="noStrike" kern="1200" dirty="0">
                <a:solidFill>
                  <a:schemeClr val="tx1"/>
                </a:solidFill>
                <a:effectLst/>
                <a:latin typeface="+mn-lt"/>
                <a:ea typeface="+mn-ea"/>
                <a:cs typeface="+mn-cs"/>
                <a:hlinkClick r:id="rId6"/>
              </a:rPr>
              <a:t>totrade.co/ln2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 NASA </a:t>
            </a:r>
            <a:r>
              <a:rPr lang="en-GB" sz="1200" b="0" i="0" kern="1200" dirty="0" err="1">
                <a:solidFill>
                  <a:schemeClr val="tx1"/>
                </a:solidFill>
                <a:effectLst/>
                <a:latin typeface="+mn-lt"/>
                <a:ea typeface="+mn-ea"/>
                <a:cs typeface="+mn-cs"/>
              </a:rPr>
              <a:t>Earthdata</a:t>
            </a:r>
            <a:r>
              <a:rPr lang="en-GB" sz="1200" b="0" i="0" kern="1200" dirty="0">
                <a:solidFill>
                  <a:schemeClr val="tx1"/>
                </a:solidFill>
                <a:effectLst/>
                <a:latin typeface="+mn-lt"/>
                <a:ea typeface="+mn-ea"/>
                <a:cs typeface="+mn-cs"/>
              </a:rPr>
              <a:t> – “Cosmic Charges” </a:t>
            </a:r>
          </a:p>
          <a:p>
            <a:r>
              <a:rPr lang="en-GB" sz="1200" b="0" i="0" kern="1200" dirty="0">
                <a:solidFill>
                  <a:schemeClr val="tx1"/>
                </a:solidFill>
                <a:effectLst/>
                <a:latin typeface="+mn-lt"/>
                <a:ea typeface="+mn-ea"/>
                <a:cs typeface="+mn-cs"/>
              </a:rPr>
              <a:t>o Researchers found that Galactic Cosmic Rays (GCRs) play a significant role in triggering lightning by ionizing the atmosphere. </a:t>
            </a:r>
          </a:p>
          <a:p>
            <a:r>
              <a:rPr lang="en-GB" sz="1200" b="0" i="0" kern="1200" dirty="0">
                <a:solidFill>
                  <a:schemeClr val="tx1"/>
                </a:solidFill>
                <a:effectLst/>
                <a:latin typeface="+mn-lt"/>
                <a:ea typeface="+mn-ea"/>
                <a:cs typeface="+mn-cs"/>
              </a:rPr>
              <a:t>o Using data from the National Lightning Detection Network, a positive correlation was observed between cosmic ray intensity and lightning frequency. Read the full article: </a:t>
            </a:r>
            <a:r>
              <a:rPr lang="en-GB" sz="1200" b="1" i="0" u="none" strike="noStrike" kern="1200" dirty="0">
                <a:solidFill>
                  <a:schemeClr val="tx1"/>
                </a:solidFill>
                <a:effectLst/>
                <a:latin typeface="+mn-lt"/>
                <a:ea typeface="+mn-ea"/>
                <a:cs typeface="+mn-cs"/>
                <a:hlinkClick r:id="rId7"/>
              </a:rPr>
              <a:t>totrade.co/gcr1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[5] Frontiers in Physics – “Short-Term Lightning Response to Ground Level Enhancements” </a:t>
            </a:r>
          </a:p>
          <a:p>
            <a:r>
              <a:rPr lang="en-GB" sz="1200" b="0" i="0" kern="1200" dirty="0">
                <a:solidFill>
                  <a:schemeClr val="tx1"/>
                </a:solidFill>
                <a:effectLst/>
                <a:latin typeface="+mn-lt"/>
                <a:ea typeface="+mn-ea"/>
                <a:cs typeface="+mn-cs"/>
              </a:rPr>
              <a:t>o This peer-reviewed study </a:t>
            </a:r>
            <a:r>
              <a:rPr lang="en-GB" sz="1200" b="0" i="0" kern="1200" dirty="0" err="1">
                <a:solidFill>
                  <a:schemeClr val="tx1"/>
                </a:solidFill>
                <a:effectLst/>
                <a:latin typeface="+mn-lt"/>
                <a:ea typeface="+mn-ea"/>
                <a:cs typeface="+mn-cs"/>
              </a:rPr>
              <a:t>analyzed</a:t>
            </a:r>
            <a:r>
              <a:rPr lang="en-GB" sz="1200" b="0" i="0" kern="1200" dirty="0">
                <a:solidFill>
                  <a:schemeClr val="tx1"/>
                </a:solidFill>
                <a:effectLst/>
                <a:latin typeface="+mn-lt"/>
                <a:ea typeface="+mn-ea"/>
                <a:cs typeface="+mn-cs"/>
              </a:rPr>
              <a:t> three major cosmic ray events (GLEs) and found a statistically significant increase in global lightning activity within 20 minutes of each event. Read the study PDF: </a:t>
            </a:r>
            <a:r>
              <a:rPr lang="en-GB" sz="1200" b="1" i="0" u="none" strike="noStrike" kern="1200" dirty="0">
                <a:solidFill>
                  <a:schemeClr val="tx1"/>
                </a:solidFill>
                <a:effectLst/>
                <a:latin typeface="+mn-lt"/>
                <a:ea typeface="+mn-ea"/>
                <a:cs typeface="+mn-cs"/>
                <a:hlinkClick r:id="rId8"/>
              </a:rPr>
              <a:t>totrade.co/gcr2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[6] The Weather Network – “Mystery of Lightning’s Initial Spark” </a:t>
            </a:r>
          </a:p>
          <a:p>
            <a:r>
              <a:rPr lang="en-GB" sz="1200" b="0" i="0" kern="1200" dirty="0">
                <a:solidFill>
                  <a:schemeClr val="tx1"/>
                </a:solidFill>
                <a:effectLst/>
                <a:latin typeface="+mn-lt"/>
                <a:ea typeface="+mn-ea"/>
                <a:cs typeface="+mn-cs"/>
              </a:rPr>
              <a:t>o High-energy cosmic rays are helping initiate lightning discharges by overcoming the insulating properties of air. Read the article: </a:t>
            </a:r>
            <a:r>
              <a:rPr lang="en-GB" sz="1200" b="1" i="0" u="none" strike="noStrike" kern="1200" dirty="0">
                <a:solidFill>
                  <a:schemeClr val="tx1"/>
                </a:solidFill>
                <a:effectLst/>
                <a:latin typeface="+mn-lt"/>
                <a:ea typeface="+mn-ea"/>
                <a:cs typeface="+mn-cs"/>
                <a:hlinkClick r:id="rId9"/>
              </a:rPr>
              <a:t>totrade.co/gcr3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[7] Yale Environment 360 – “Lightning Strikes the Arctic” </a:t>
            </a:r>
          </a:p>
          <a:p>
            <a:r>
              <a:rPr lang="en-GB" sz="1200" b="0" i="0" kern="1200" dirty="0">
                <a:solidFill>
                  <a:schemeClr val="tx1"/>
                </a:solidFill>
                <a:effectLst/>
                <a:latin typeface="+mn-lt"/>
                <a:ea typeface="+mn-ea"/>
                <a:cs typeface="+mn-cs"/>
              </a:rPr>
              <a:t>o Reports a dramatic increase in lightning in the Arctic, from ~100 strikes/year in the early 2010s to over 7,000 in 2021 — a region that historically had almost none.</a:t>
            </a:r>
          </a:p>
          <a:p>
            <a:r>
              <a:rPr lang="en-GB" sz="1200" b="0" i="0" kern="1200" dirty="0">
                <a:solidFill>
                  <a:schemeClr val="tx1"/>
                </a:solidFill>
                <a:effectLst/>
                <a:latin typeface="+mn-lt"/>
                <a:ea typeface="+mn-ea"/>
                <a:cs typeface="+mn-cs"/>
              </a:rPr>
              <a:t>o Read more: </a:t>
            </a:r>
            <a:r>
              <a:rPr lang="en-GB" sz="1200" b="1" i="0" u="none" strike="noStrike" kern="1200" dirty="0">
                <a:solidFill>
                  <a:schemeClr val="tx1"/>
                </a:solidFill>
                <a:effectLst/>
                <a:latin typeface="+mn-lt"/>
                <a:ea typeface="+mn-ea"/>
                <a:cs typeface="+mn-cs"/>
                <a:hlinkClick r:id="rId10"/>
              </a:rPr>
              <a:t>totrade.co/gcr4</a:t>
            </a:r>
            <a:r>
              <a:rPr lang="en-GB" sz="1200" b="0" i="0" kern="1200" dirty="0">
                <a:solidFill>
                  <a:schemeClr val="tx1"/>
                </a:solidFill>
                <a:effectLst/>
                <a:latin typeface="+mn-lt"/>
                <a:ea typeface="+mn-ea"/>
                <a:cs typeface="+mn-cs"/>
              </a:rPr>
              <a:t>, or </a:t>
            </a:r>
            <a:r>
              <a:rPr lang="en-GB" sz="1200" b="1" i="0" u="none" strike="noStrike" kern="1200" dirty="0">
                <a:solidFill>
                  <a:schemeClr val="tx1"/>
                </a:solidFill>
                <a:effectLst/>
                <a:latin typeface="+mn-lt"/>
                <a:ea typeface="+mn-ea"/>
                <a:cs typeface="+mn-cs"/>
                <a:hlinkClick r:id="rId11"/>
              </a:rPr>
              <a:t>totrade.co/ln3</a:t>
            </a:r>
            <a:endParaRPr lang="en-GB" sz="1200" b="0" i="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BCCFCC-35EB-1617-B774-37ACA4A7A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4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dirty="0">
                <a:solidFill>
                  <a:srgbClr val="FFFFFF"/>
                </a:solidFill>
                <a:effectLst/>
                <a:highlight>
                  <a:srgbClr val="2B2B2B"/>
                </a:highlight>
                <a:latin typeface="Abadi" panose="020B0604020104020204" pitchFamily="34" charset="0"/>
              </a:rPr>
              <a:t>Table of Contents:</a:t>
            </a:r>
          </a:p>
          <a:p>
            <a:pPr>
              <a:tabLst>
                <a:tab pos="8402638" algn="dec"/>
              </a:tabLst>
            </a:pPr>
            <a:r>
              <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Climate </a:t>
            </a:r>
            <a:r>
              <a:rPr lang="en-US" sz="3200" b="1" kern="0" noProof="0" dirty="0" err="1">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Hensenism</a:t>
            </a:r>
            <a:r>
              <a:rPr lang="en-US" sz="3200" b="1" kern="0" noProof="0" dirty="0">
                <a:solidFill>
                  <a:srgbClr val="0070C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3" action="ppaction://hlinksldjump"/>
              </a:rPr>
              <a:t>4</a:t>
            </a:r>
            <a:endPar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2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Climate Realism</a:t>
            </a:r>
            <a:r>
              <a:rPr lang="en-US" sz="24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4" action="ppaction://hlinksldjump"/>
              </a:rPr>
              <a:t>5</a:t>
            </a:r>
            <a:endParaRPr lang="en-US" sz="24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r>
              <a:rPr lang="en-GB"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Galactic Cosmic Rays (GCRs)</a:t>
            </a:r>
            <a:r>
              <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5" action="ppaction://hlinksldjump"/>
              </a:rPr>
              <a:t>7</a:t>
            </a:r>
            <a:endPar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Multi-Millenia Wavelength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6" action="ppaction://hlinksldjump"/>
              </a:rPr>
              <a:t>9</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Effects on Lightning</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10</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increase Fruit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11</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Effects on Earth Interior</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8" action="ppaction://hlinksldjump"/>
              </a:rPr>
              <a:t>12</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Triggered Next </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Cataclysm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9" action="ppaction://hlinksldjump"/>
              </a:rPr>
              <a:t>14</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7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47F79-66BC-49E3-24FD-3BE9AA9B4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7C99C-1A24-FDBF-F245-B342D1CA7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4F6EB-0E9F-16EE-0557-E4532B9186E9}"/>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 GCRs Effects on Atmosphere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surge of Galactic Cosmic Rays (GCRs), peak by 2036, enhance aerosol formation (cloud seeding), especially in the mid-troposphere, where cooler temperatures prevail. </a:t>
            </a:r>
          </a:p>
          <a:p>
            <a:r>
              <a:rPr lang="en-GB" sz="1200" kern="1200" dirty="0">
                <a:solidFill>
                  <a:schemeClr val="tx1"/>
                </a:solidFill>
                <a:effectLst/>
                <a:latin typeface="+mn-lt"/>
                <a:ea typeface="+mn-ea"/>
                <a:cs typeface="+mn-cs"/>
              </a:rPr>
              <a:t>More clouds increase rainfalls, </a:t>
            </a:r>
            <a:r>
              <a:rPr lang="en-GB" sz="1200" u="sng" kern="1200" dirty="0">
                <a:solidFill>
                  <a:schemeClr val="tx1"/>
                </a:solidFill>
                <a:effectLst/>
                <a:latin typeface="+mn-lt"/>
                <a:ea typeface="+mn-ea"/>
                <a:cs typeface="+mn-cs"/>
                <a:hlinkClick r:id="rId3"/>
              </a:rPr>
              <a:t>totrade.co/</a:t>
            </a:r>
            <a:r>
              <a:rPr lang="en-GB" sz="1200" u="sng" kern="1200" dirty="0" err="1">
                <a:solidFill>
                  <a:schemeClr val="tx1"/>
                </a:solidFill>
                <a:effectLst/>
                <a:latin typeface="+mn-lt"/>
                <a:ea typeface="+mn-ea"/>
                <a:cs typeface="+mn-cs"/>
                <a:hlinkClick r:id="rId3"/>
              </a:rPr>
              <a:t>fl</a:t>
            </a:r>
            <a:r>
              <a:rPr lang="en-GB" sz="1200" kern="1200" dirty="0">
                <a:solidFill>
                  <a:schemeClr val="tx1"/>
                </a:solidFill>
                <a:effectLst/>
                <a:latin typeface="+mn-lt"/>
                <a:ea typeface="+mn-ea"/>
                <a:cs typeface="+mn-cs"/>
              </a:rPr>
              <a:t>, and lightning that converts atmospheric abundant nitrogen (N₂) and oxygen (O₂) into nitrate ions (NO₃¯).</a:t>
            </a:r>
          </a:p>
          <a:p>
            <a:r>
              <a:rPr lang="en-GB" sz="1200" kern="1200" dirty="0">
                <a:solidFill>
                  <a:schemeClr val="tx1"/>
                </a:solidFill>
                <a:effectLst/>
                <a:latin typeface="+mn-lt"/>
                <a:ea typeface="+mn-ea"/>
                <a:cs typeface="+mn-cs"/>
              </a:rPr>
              <a:t>The nitrate ions are used by plants to synthesize the building blocks of proteins, essential for various functions, including growth, development, fruiting, and </a:t>
            </a:r>
            <a:r>
              <a:rPr lang="en-GB" sz="1200" kern="1200" dirty="0" err="1">
                <a:solidFill>
                  <a:schemeClr val="tx1"/>
                </a:solidFill>
                <a:effectLst/>
                <a:latin typeface="+mn-lt"/>
                <a:ea typeface="+mn-ea"/>
                <a:cs typeface="+mn-cs"/>
              </a:rPr>
              <a:t>defense</a:t>
            </a:r>
            <a:r>
              <a:rPr lang="en-GB" sz="1200" kern="1200" dirty="0">
                <a:solidFill>
                  <a:schemeClr val="tx1"/>
                </a:solidFill>
                <a:effectLst/>
                <a:latin typeface="+mn-lt"/>
                <a:ea typeface="+mn-ea"/>
                <a:cs typeface="+mn-cs"/>
              </a:rPr>
              <a:t> against diseases, </a:t>
            </a:r>
            <a:r>
              <a:rPr lang="en-GB" sz="1200" u="sng" kern="1200" dirty="0">
                <a:solidFill>
                  <a:schemeClr val="tx1"/>
                </a:solidFill>
                <a:effectLst/>
                <a:latin typeface="+mn-lt"/>
                <a:ea typeface="+mn-ea"/>
                <a:cs typeface="+mn-cs"/>
                <a:hlinkClick r:id="rId4"/>
              </a:rPr>
              <a:t>totrade.co/fr</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Enhanced rainfall and lightning often accompany storms, increasing atmospheric moisture, soil hydration, humidity levels, and lower surface temperature.</a:t>
            </a:r>
          </a:p>
          <a:p>
            <a:r>
              <a:rPr lang="en-GB" sz="1200" kern="1200" dirty="0">
                <a:solidFill>
                  <a:schemeClr val="tx1"/>
                </a:solidFill>
                <a:effectLst/>
                <a:latin typeface="+mn-lt"/>
                <a:ea typeface="+mn-ea"/>
                <a:cs typeface="+mn-cs"/>
              </a:rPr>
              <a:t>🔁 GCRs and N₂ Mechanism</a:t>
            </a:r>
          </a:p>
          <a:p>
            <a:r>
              <a:rPr lang="en-GB" sz="1200" kern="1200" dirty="0">
                <a:solidFill>
                  <a:schemeClr val="tx1"/>
                </a:solidFill>
                <a:effectLst/>
                <a:latin typeface="+mn-lt"/>
                <a:ea typeface="+mn-ea"/>
                <a:cs typeface="+mn-cs"/>
              </a:rPr>
              <a:t>Elemental nitrogen refers to the atom N, which is part of many biological molecules.</a:t>
            </a:r>
          </a:p>
          <a:p>
            <a:r>
              <a:rPr lang="en-GB" sz="1200" kern="1200" dirty="0">
                <a:solidFill>
                  <a:schemeClr val="tx1"/>
                </a:solidFill>
                <a:effectLst/>
                <a:latin typeface="+mn-lt"/>
                <a:ea typeface="+mn-ea"/>
                <a:cs typeface="+mn-cs"/>
              </a:rPr>
              <a:t>In nature, nitrogen exists as diatomic gas (N₂) , making up ~78% of Earth's atmosphere.</a:t>
            </a:r>
          </a:p>
          <a:p>
            <a:r>
              <a:rPr lang="en-GB" sz="1200" kern="1200" dirty="0">
                <a:solidFill>
                  <a:schemeClr val="tx1"/>
                </a:solidFill>
                <a:effectLst/>
                <a:latin typeface="+mn-lt"/>
                <a:ea typeface="+mn-ea"/>
                <a:cs typeface="+mn-cs"/>
              </a:rPr>
              <a:t>• Plants cannot use atmospheric N₂ directly.</a:t>
            </a:r>
          </a:p>
          <a:p>
            <a:r>
              <a:rPr lang="en-GB" sz="1200" kern="1200" dirty="0">
                <a:solidFill>
                  <a:schemeClr val="tx1"/>
                </a:solidFill>
                <a:effectLst/>
                <a:latin typeface="+mn-lt"/>
                <a:ea typeface="+mn-ea"/>
                <a:cs typeface="+mn-cs"/>
              </a:rPr>
              <a:t>• GCRs, H₂O convert N₂ into NO₃-, essential for:</a:t>
            </a:r>
          </a:p>
          <a:p>
            <a:r>
              <a:rPr lang="en-GB" sz="1200" kern="1200" dirty="0">
                <a:solidFill>
                  <a:schemeClr val="tx1"/>
                </a:solidFill>
                <a:effectLst/>
                <a:latin typeface="+mn-lt"/>
                <a:ea typeface="+mn-ea"/>
                <a:cs typeface="+mn-cs"/>
              </a:rPr>
              <a:t>• Amino acids (building blocks of proteins)</a:t>
            </a:r>
          </a:p>
          <a:p>
            <a:r>
              <a:rPr lang="en-GB" sz="1200" kern="1200" dirty="0">
                <a:solidFill>
                  <a:schemeClr val="tx1"/>
                </a:solidFill>
                <a:effectLst/>
                <a:latin typeface="+mn-lt"/>
                <a:ea typeface="+mn-ea"/>
                <a:cs typeface="+mn-cs"/>
              </a:rPr>
              <a:t>• Nucleic acids (DNA, RNA)</a:t>
            </a:r>
          </a:p>
          <a:p>
            <a:r>
              <a:rPr lang="en-GB" sz="1200" kern="1200" dirty="0">
                <a:solidFill>
                  <a:schemeClr val="tx1"/>
                </a:solidFill>
                <a:effectLst/>
                <a:latin typeface="+mn-lt"/>
                <a:ea typeface="+mn-ea"/>
                <a:cs typeface="+mn-cs"/>
              </a:rPr>
              <a:t>• Chlorophyll (photosynthesis pigment)</a:t>
            </a:r>
          </a:p>
          <a:p>
            <a:r>
              <a:rPr lang="en-GB" sz="1200" kern="1200" dirty="0">
                <a:solidFill>
                  <a:schemeClr val="tx1"/>
                </a:solidFill>
                <a:effectLst/>
                <a:latin typeface="+mn-lt"/>
                <a:ea typeface="+mn-ea"/>
                <a:cs typeface="+mn-cs"/>
              </a:rPr>
              <a:t>• Plant hormones (like cytokinin)</a:t>
            </a:r>
          </a:p>
          <a:p>
            <a:r>
              <a:rPr lang="en-GB" sz="1200" kern="1200" dirty="0">
                <a:solidFill>
                  <a:schemeClr val="tx1"/>
                </a:solidFill>
                <a:effectLst/>
                <a:latin typeface="+mn-lt"/>
                <a:ea typeface="+mn-ea"/>
                <a:cs typeface="+mn-cs"/>
              </a:rPr>
              <a:t>🔁 The Consequence</a:t>
            </a:r>
          </a:p>
          <a:p>
            <a:r>
              <a:rPr lang="en-GB" sz="1200" kern="1200" dirty="0">
                <a:solidFill>
                  <a:schemeClr val="tx1"/>
                </a:solidFill>
                <a:effectLst/>
                <a:latin typeface="+mn-lt"/>
                <a:ea typeface="+mn-ea"/>
                <a:cs typeface="+mn-cs"/>
              </a:rPr>
              <a:t>Durian yields up 30%, lychee up 161%, longan up 10.8%, mango up 22%, rambutan also up, and many fruits are also thriving such as lime, Papaya, Banana, Jackfruit, Mangosteen, Guava, Pomelo, Starfruit (Carambola), Dragon fruit (Pitaya), Passion fruit, Custard apple (Annona), Sapodilla (Chikoo), Coconut...</a:t>
            </a:r>
          </a:p>
          <a:p>
            <a:r>
              <a:rPr lang="en-GB" sz="1200" kern="1200" dirty="0">
                <a:solidFill>
                  <a:schemeClr val="tx1"/>
                </a:solidFill>
                <a:effectLst/>
                <a:latin typeface="+mn-lt"/>
                <a:ea typeface="+mn-ea"/>
                <a:cs typeface="+mn-cs"/>
              </a:rPr>
              <a:t>In rural Lao villages, fruit trees are flourishing without any human intervention. Locals often discard or sell fruits at steep discounts due to oversupply.</a:t>
            </a:r>
          </a:p>
          <a:p>
            <a:r>
              <a:rPr lang="en-GB" sz="1200" kern="1200" dirty="0">
                <a:solidFill>
                  <a:schemeClr val="tx1"/>
                </a:solidFill>
                <a:effectLst/>
                <a:latin typeface="+mn-lt"/>
                <a:ea typeface="+mn-ea"/>
                <a:cs typeface="+mn-cs"/>
              </a:rPr>
              <a:t>📽️ Proof: </a:t>
            </a:r>
            <a:r>
              <a:rPr lang="en-GB" sz="1200" u="sng" kern="1200" dirty="0">
                <a:solidFill>
                  <a:schemeClr val="tx1"/>
                </a:solidFill>
                <a:effectLst/>
                <a:latin typeface="+mn-lt"/>
                <a:ea typeface="+mn-ea"/>
                <a:cs typeface="+mn-cs"/>
                <a:hlinkClick r:id="rId5"/>
              </a:rPr>
              <a:t>vt.tiktok.com/ZSBPFd8er</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B07AF30-2122-76D8-489E-E447B819F9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01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F81F-D898-16E1-7307-8B354955A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6A690-1CDA-03DC-3B7D-F2C1540F8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9FF28-E4D3-15FF-20B9-FC62026E73E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Galactic Cosmic Rays (GCRs) influence Earth’s interior and related systems:</a:t>
            </a:r>
          </a:p>
          <a:p>
            <a:r>
              <a:rPr lang="en-GB" sz="1200" b="0" i="0" kern="1200" dirty="0">
                <a:solidFill>
                  <a:schemeClr val="tx1"/>
                </a:solidFill>
                <a:effectLst/>
                <a:latin typeface="+mn-lt"/>
                <a:ea typeface="+mn-ea"/>
                <a:cs typeface="+mn-cs"/>
              </a:rPr>
              <a:t>• Magma heats up and pressure rises, increasing volcanic activity.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Groundwater temperature and pressure rise, destabilizing subsurface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Salty and freshwater layers mix, submerging land areas.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Tectonic plates move faster, raising earthquake and tsunami risks.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Weakening magnetic fields reduce Earth’s shielding, amplifying GCR effects.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Crust movements intensify, driving seismic </a:t>
            </a:r>
            <a:r>
              <a:rPr lang="en-GB" sz="1200" b="0" i="0" kern="1200">
                <a:solidFill>
                  <a:schemeClr val="tx1"/>
                </a:solidFill>
                <a:effectLst/>
                <a:latin typeface="+mn-lt"/>
                <a:ea typeface="+mn-ea"/>
                <a:cs typeface="+mn-cs"/>
              </a:rPr>
              <a:t>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Linked surface impacts: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Warmer oceans expand, melt glaciers, and fuel stronger storms.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Jet stream saturation raises dew points, causing floods, tornadoes, and cyclones.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Combined effects push toward climate collapse.</a:t>
            </a:r>
          </a:p>
        </p:txBody>
      </p:sp>
      <p:sp>
        <p:nvSpPr>
          <p:cNvPr id="4" name="Slide Number Placeholder 3">
            <a:extLst>
              <a:ext uri="{FF2B5EF4-FFF2-40B4-BE49-F238E27FC236}">
                <a16:creationId xmlns:a16="http://schemas.microsoft.com/office/drawing/2014/main" id="{0F547F7C-DB09-FB5A-BA33-057D119C64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5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61388-34AE-F7A2-49F0-1E619DF12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C71D2-1B69-C20B-87B9-59B34DBA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4F7DD-6CCA-6909-5424-4F0F039AF6FD}"/>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Galactic Cosmic Rays (GCRs) influence Earth’s interior and related systems:</a:t>
            </a:r>
          </a:p>
          <a:p>
            <a:r>
              <a:rPr lang="en-GB" sz="1200" b="0" i="0" kern="1200" dirty="0">
                <a:solidFill>
                  <a:schemeClr val="tx1"/>
                </a:solidFill>
                <a:effectLst/>
                <a:latin typeface="+mn-lt"/>
                <a:ea typeface="+mn-ea"/>
                <a:cs typeface="+mn-cs"/>
              </a:rPr>
              <a:t>• Magma heats up and pressure rises, increasing volcanic activity.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Groundwater temperature and pressure rise, destabilizing subsurface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Salty and freshwater layers mix, submerging land areas.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Tectonic plates move faster, raising earthquake and tsunami risks.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Weakening magnetic fields reduce Earth’s shielding, amplifying GCR effects.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Crust movements intensify, driving seismic instability.</a:t>
            </a:r>
          </a:p>
          <a:p>
            <a:r>
              <a:rPr lang="en-GB" sz="1200" b="0" i="0" kern="1200" dirty="0">
                <a:solidFill>
                  <a:schemeClr val="tx1"/>
                </a:solidFill>
                <a:effectLst/>
                <a:latin typeface="+mn-lt"/>
                <a:ea typeface="+mn-ea"/>
                <a:cs typeface="+mn-cs"/>
              </a:rPr>
              <a:t>Linked surface impacts: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Warmer oceans expand, melt glaciers, and fuel stronger storms.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Jet stream saturation raises dew points, causing floods, tornadoes, and cyclones.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Combined effects push toward climate collapse.</a:t>
            </a:r>
          </a:p>
          <a:p>
            <a:r>
              <a:rPr lang="en-GB" sz="1200" b="0" i="0" kern="1200" dirty="0">
                <a:solidFill>
                  <a:schemeClr val="tx1"/>
                </a:solidFill>
                <a:effectLst/>
                <a:latin typeface="+mn-lt"/>
                <a:ea typeface="+mn-ea"/>
                <a:cs typeface="+mn-cs"/>
              </a:rPr>
              <a:t>The image also mentions </a:t>
            </a:r>
            <a:r>
              <a:rPr lang="en-GB" sz="1200" b="1" i="0" kern="1200" dirty="0">
                <a:solidFill>
                  <a:schemeClr val="tx1"/>
                </a:solidFill>
                <a:effectLst/>
                <a:latin typeface="+mn-lt"/>
                <a:ea typeface="+mn-ea"/>
                <a:cs typeface="+mn-cs"/>
              </a:rPr>
              <a:t>UGDMN execution</a:t>
            </a:r>
            <a:r>
              <a:rPr lang="en-GB" sz="1200" b="0" i="0" kern="1200" dirty="0">
                <a:solidFill>
                  <a:schemeClr val="tx1"/>
                </a:solidFill>
                <a:effectLst/>
                <a:latin typeface="+mn-lt"/>
                <a:ea typeface="+mn-ea"/>
                <a:cs typeface="+mn-cs"/>
              </a:rPr>
              <a:t> as a mitigation strategy.</a:t>
            </a:r>
          </a:p>
        </p:txBody>
      </p:sp>
      <p:sp>
        <p:nvSpPr>
          <p:cNvPr id="4" name="Slide Number Placeholder 3">
            <a:extLst>
              <a:ext uri="{FF2B5EF4-FFF2-40B4-BE49-F238E27FC236}">
                <a16:creationId xmlns:a16="http://schemas.microsoft.com/office/drawing/2014/main" id="{1DDB25D9-5F7C-2DD5-6404-EA5D683CC8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4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765-4454-7AA0-2CCB-0A9AF0121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CAD9C-FEC9-A345-AB21-D16539231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83DD9-D366-F233-0EF2-868906271C40}"/>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r>
              <a:rPr lang="en-GB" sz="1200" b="1" i="0" kern="1200" dirty="0">
                <a:solidFill>
                  <a:schemeClr val="tx1"/>
                </a:solidFill>
                <a:effectLst/>
                <a:latin typeface="+mn-lt"/>
                <a:ea typeface="+mn-ea"/>
                <a:cs typeface="+mn-cs"/>
              </a:rPr>
              <a:t>Why 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916F5254-850E-C0EE-60BC-19CCA00AD9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65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C288F-3317-5276-6C4B-2A7B2B1AC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2648B-ED3F-10D6-4500-363236453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CF700-5F41-F106-C2C3-55276DA4594C}"/>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p>
          <a:p>
            <a:r>
              <a:rPr lang="en-GB" dirty="0"/>
              <a:t>By studying world history of cataclysms, we see that mega projects not built to withstand them signal failed leadership—and will drive citizens into collapse. totrade.co/</a:t>
            </a:r>
            <a:r>
              <a:rPr lang="en-GB" dirty="0" err="1"/>
              <a:t>ct</a:t>
            </a:r>
            <a:endParaRPr lang="en-GB" dirty="0"/>
          </a:p>
          <a:p>
            <a:r>
              <a:rPr lang="en-GB" dirty="0"/>
              <a:t>The Americans, more strategic, use the petrodollar—exchanging cheap paper for OPEC oil—to build sanctuaries and shield their citizens. totrade.co/ug1</a:t>
            </a:r>
            <a:endParaRPr lang="en-GB" sz="1200" b="1"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Why </a:t>
            </a:r>
            <a:r>
              <a:rPr lang="en-GB" sz="1200" b="1" i="0" kern="1200" dirty="0">
                <a:solidFill>
                  <a:schemeClr val="tx1"/>
                </a:solidFill>
                <a:effectLst/>
                <a:latin typeface="+mn-lt"/>
                <a:ea typeface="+mn-ea"/>
                <a:cs typeface="+mn-cs"/>
              </a:rPr>
              <a:t>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AD0CF9D6-E587-6760-E8D6-9B0D3C0D2B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71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151C-3A84-DDF9-D695-2342FB011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FEFE0-63A8-046E-8606-552D53DC8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CC5B5-FE5E-BDEF-11E5-B025DDF787AC}"/>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r>
              <a:rPr lang="en-GB" sz="1200" b="1" i="0" kern="1200" dirty="0">
                <a:solidFill>
                  <a:schemeClr val="tx1"/>
                </a:solidFill>
                <a:effectLst/>
                <a:latin typeface="+mn-lt"/>
                <a:ea typeface="+mn-ea"/>
                <a:cs typeface="+mn-cs"/>
              </a:rPr>
              <a:t>Why 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06C20154-517E-60DF-0AA9-E1419BC0CA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19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55E7F-2B19-F966-2DD8-7E953A796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D8D11-B8C3-3C29-75E3-F0A91CD0F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C50DC-DE35-373F-78B6-C77510294752}"/>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Documentation</a:t>
            </a:r>
          </a:p>
          <a:p>
            <a:r>
              <a:rPr lang="en-GB" sz="1200" b="0" i="0" kern="1200" dirty="0">
                <a:solidFill>
                  <a:schemeClr val="tx1"/>
                </a:solidFill>
                <a:effectLst/>
                <a:latin typeface="+mn-lt"/>
                <a:ea typeface="+mn-ea"/>
                <a:cs typeface="+mn-cs"/>
              </a:rPr>
              <a:t>Climate Realism: totrade.co/</a:t>
            </a:r>
            <a:r>
              <a:rPr lang="en-GB" sz="1200" b="0" i="0" kern="1200" dirty="0" err="1">
                <a:solidFill>
                  <a:schemeClr val="tx1"/>
                </a:solidFill>
                <a:effectLst/>
                <a:latin typeface="+mn-lt"/>
                <a:ea typeface="+mn-ea"/>
                <a:cs typeface="+mn-cs"/>
              </a:rPr>
              <a:t>cr</a:t>
            </a:r>
            <a:r>
              <a:rPr lang="en-GB" sz="1200" b="0" i="0" kern="1200" dirty="0">
                <a:solidFill>
                  <a:schemeClr val="tx1"/>
                </a:solidFill>
                <a:effectLst/>
                <a:latin typeface="+mn-lt"/>
                <a:ea typeface="+mn-ea"/>
                <a:cs typeface="+mn-cs"/>
              </a:rPr>
              <a:t>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Supplements</a:t>
            </a:r>
          </a:p>
          <a:p>
            <a:r>
              <a:rPr lang="en-GB" sz="1200" b="0" i="0" kern="1200" dirty="0">
                <a:solidFill>
                  <a:schemeClr val="tx1"/>
                </a:solidFill>
                <a:effectLst/>
                <a:latin typeface="+mn-lt"/>
                <a:ea typeface="+mn-ea"/>
                <a:cs typeface="+mn-cs"/>
              </a:rPr>
              <a:t>Website: totrade.co</a:t>
            </a:r>
          </a:p>
        </p:txBody>
      </p:sp>
      <p:sp>
        <p:nvSpPr>
          <p:cNvPr id="4" name="Slide Number Placeholder 3">
            <a:extLst>
              <a:ext uri="{FF2B5EF4-FFF2-40B4-BE49-F238E27FC236}">
                <a16:creationId xmlns:a16="http://schemas.microsoft.com/office/drawing/2014/main" id="{8A6B6548-C5B0-D437-8D51-BFBEB9347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9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DB81-A5CF-F252-1363-E86D8E8A6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95E08-E952-BCF5-6C11-67A0F173C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97096-585C-9E81-8FD1-BBB63080559B}"/>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Documentation</a:t>
            </a:r>
          </a:p>
          <a:p>
            <a:r>
              <a:rPr lang="en-GB" sz="1200" b="0" i="0" kern="1200" dirty="0">
                <a:solidFill>
                  <a:schemeClr val="tx1"/>
                </a:solidFill>
                <a:effectLst/>
                <a:latin typeface="+mn-lt"/>
                <a:ea typeface="+mn-ea"/>
                <a:cs typeface="+mn-cs"/>
              </a:rPr>
              <a:t>Climate Realism: totrade.co/</a:t>
            </a:r>
            <a:r>
              <a:rPr lang="en-GB" sz="1200" b="0" i="0" kern="1200" dirty="0" err="1">
                <a:solidFill>
                  <a:schemeClr val="tx1"/>
                </a:solidFill>
                <a:effectLst/>
                <a:latin typeface="+mn-lt"/>
                <a:ea typeface="+mn-ea"/>
                <a:cs typeface="+mn-cs"/>
              </a:rPr>
              <a:t>cr</a:t>
            </a:r>
            <a:r>
              <a:rPr lang="en-GB" sz="1200" b="0" i="0" kern="1200" dirty="0">
                <a:solidFill>
                  <a:schemeClr val="tx1"/>
                </a:solidFill>
                <a:effectLst/>
                <a:latin typeface="+mn-lt"/>
                <a:ea typeface="+mn-ea"/>
                <a:cs typeface="+mn-cs"/>
              </a:rPr>
              <a:t>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Supplements</a:t>
            </a:r>
          </a:p>
          <a:p>
            <a:r>
              <a:rPr lang="en-GB" sz="1200" b="0" i="0" kern="1200" dirty="0">
                <a:solidFill>
                  <a:schemeClr val="tx1"/>
                </a:solidFill>
                <a:effectLst/>
                <a:latin typeface="+mn-lt"/>
                <a:ea typeface="+mn-ea"/>
                <a:cs typeface="+mn-cs"/>
              </a:rPr>
              <a:t>Website: totrade.co</a:t>
            </a:r>
          </a:p>
        </p:txBody>
      </p:sp>
      <p:sp>
        <p:nvSpPr>
          <p:cNvPr id="4" name="Slide Number Placeholder 3">
            <a:extLst>
              <a:ext uri="{FF2B5EF4-FFF2-40B4-BE49-F238E27FC236}">
                <a16:creationId xmlns:a16="http://schemas.microsoft.com/office/drawing/2014/main" id="{5E2382AB-FF11-0DFA-BA31-B809ECC0E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510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46AF-BA34-6849-7340-844970C04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E9301-EB74-0510-8212-51AA26B68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B39AA-15A2-ECD0-2D5E-7F91D47CFE66}"/>
              </a:ext>
            </a:extLst>
          </p:cNvPr>
          <p:cNvSpPr>
            <a:spLocks noGrp="1"/>
          </p:cNvSpPr>
          <p:nvPr>
            <p:ph type="body" idx="1"/>
          </p:nvPr>
        </p:nvSpPr>
        <p:spPr/>
        <p:txBody>
          <a:bodyPr/>
          <a:lstStyle/>
          <a:p>
            <a:pPr marL="914400">
              <a:tabLst>
                <a:tab pos="2460625" algn="l"/>
              </a:tabLst>
            </a:pPr>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US" sz="1600" dirty="0">
                <a:solidFill>
                  <a:schemeClr val="accent1"/>
                </a:solidFill>
                <a:latin typeface="Myriad Pro Black" panose="020B0903030403020204" pitchFamily="34" charset="0"/>
              </a:rPr>
              <a:t>Feasibility Study &amp; Business Plan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SCIENCE: GCRs, Lightning, Fruiting: </a:t>
            </a:r>
            <a:r>
              <a:rPr lang="en-US" sz="1200" dirty="0">
                <a:solidFill>
                  <a:schemeClr val="bg1">
                    <a:lumMod val="85000"/>
                  </a:schemeClr>
                </a:solidFill>
                <a:latin typeface="Myriad Pro Black" panose="020B0903030403020204" pitchFamily="34" charset="0"/>
                <a:hlinkClick r:id="rId3">
                  <a:extLst>
                    <a:ext uri="{A12FA001-AC4F-418D-AE19-62706E023703}">
                      <ahyp:hlinkClr xmlns:ahyp="http://schemas.microsoft.com/office/drawing/2018/hyperlinkcolor" val="tx"/>
                    </a:ext>
                  </a:extLst>
                </a:hlinkClick>
              </a:rPr>
              <a:t>totrade.co/g</a:t>
            </a:r>
            <a:r>
              <a:rPr lang="en-US" sz="12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HISTORY: Earth:  </a:t>
            </a:r>
            <a:r>
              <a:rPr lang="en-US" sz="1200" dirty="0">
                <a:solidFill>
                  <a:schemeClr val="bg1">
                    <a:lumMod val="85000"/>
                  </a:schemeClr>
                </a:solidFill>
                <a:latin typeface="Myriad Pro Black" panose="020B0903030403020204" pitchFamily="34" charset="0"/>
                <a:hlinkClick r:id="rId4">
                  <a:extLst>
                    <a:ext uri="{A12FA001-AC4F-418D-AE19-62706E023703}">
                      <ahyp:hlinkClr xmlns:ahyp="http://schemas.microsoft.com/office/drawing/2018/hyperlinkcolor" val="tx"/>
                    </a:ext>
                  </a:extLst>
                </a:hlinkClick>
              </a:rPr>
              <a:t>totrade.co/e </a:t>
            </a:r>
            <a:r>
              <a:rPr lang="en-US" sz="1200" dirty="0">
                <a:solidFill>
                  <a:schemeClr val="bg1">
                    <a:lumMod val="85000"/>
                  </a:schemeClr>
                </a:solidFill>
                <a:latin typeface="Myriad Pro Black" panose="020B0903030403020204" pitchFamily="34" charset="0"/>
              </a:rPr>
              <a:t> |  Cataclysm:  </a:t>
            </a:r>
            <a:r>
              <a:rPr lang="en-US" sz="1200" dirty="0">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totrade.co/h</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SOLUTION</a:t>
            </a:r>
          </a:p>
          <a:p>
            <a:pPr marL="1427163">
              <a:tabLst>
                <a:tab pos="2460625" algn="l"/>
              </a:tabLst>
            </a:pPr>
            <a:r>
              <a:rPr lang="en-US" sz="1200" dirty="0">
                <a:solidFill>
                  <a:schemeClr val="bg1">
                    <a:lumMod val="85000"/>
                  </a:schemeClr>
                </a:solidFill>
                <a:latin typeface="Myriad Pro Black" panose="020B0903030403020204" pitchFamily="34" charset="0"/>
              </a:rPr>
              <a:t>#UGDMN:  </a:t>
            </a:r>
            <a:r>
              <a:rPr lang="en-US" sz="12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rPr>
              <a:t>totrade.co/s</a:t>
            </a:r>
            <a:endParaRPr lang="en-US" sz="1200" dirty="0">
              <a:solidFill>
                <a:schemeClr val="bg1">
                  <a:lumMod val="85000"/>
                </a:schemeClr>
              </a:solidFill>
              <a:latin typeface="Myriad Pro Black" panose="020B0903030403020204" pitchFamily="34" charset="0"/>
            </a:endParaRPr>
          </a:p>
          <a:p>
            <a:pPr marL="1427163">
              <a:tabLst>
                <a:tab pos="2460625" algn="l"/>
              </a:tabLst>
            </a:pPr>
            <a:r>
              <a:rPr lang="en-US" sz="1200" dirty="0">
                <a:solidFill>
                  <a:schemeClr val="bg1">
                    <a:lumMod val="85000"/>
                  </a:schemeClr>
                </a:solidFill>
                <a:latin typeface="Myriad Pro Black" panose="020B0903030403020204" pitchFamily="34" charset="0"/>
              </a:rPr>
              <a:t>Products:  </a:t>
            </a:r>
            <a:r>
              <a:rPr lang="en-US" sz="12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totrade.co/p</a:t>
            </a:r>
            <a:endParaRPr lang="en-US" sz="1200" dirty="0">
              <a:solidFill>
                <a:schemeClr val="bg1">
                  <a:lumMod val="85000"/>
                </a:schemeClr>
              </a:solidFill>
              <a:latin typeface="Myriad Pro Black" panose="020B0903030403020204" pitchFamily="34" charset="0"/>
            </a:endParaRPr>
          </a:p>
          <a:p>
            <a:pPr marL="1427163">
              <a:tabLst>
                <a:tab pos="2460625" algn="l"/>
              </a:tabLst>
            </a:pPr>
            <a:r>
              <a:rPr lang="en-US" sz="1200" dirty="0">
                <a:solidFill>
                  <a:schemeClr val="bg1">
                    <a:lumMod val="85000"/>
                  </a:schemeClr>
                </a:solidFill>
                <a:latin typeface="Myriad Pro Black" panose="020B0903030403020204" pitchFamily="34" charset="0"/>
              </a:rPr>
              <a:t>Multilateral Partnership:  </a:t>
            </a:r>
            <a:r>
              <a:rPr lang="en-US" sz="1200"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totrade.co/m</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Call to Action:  </a:t>
            </a:r>
            <a:r>
              <a:rPr lang="en-US" sz="1200"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totrade.co/ca</a:t>
            </a:r>
            <a:r>
              <a:rPr lang="en-US" sz="12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PDF:  </a:t>
            </a:r>
            <a:r>
              <a:rPr lang="en-US" sz="12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totrade.co/biz</a:t>
            </a:r>
            <a:r>
              <a:rPr lang="en-US" sz="1200" dirty="0">
                <a:solidFill>
                  <a:schemeClr val="bg1">
                    <a:lumMod val="85000"/>
                  </a:schemeClr>
                </a:solidFill>
                <a:latin typeface="Myriad Pro Black" panose="020B0903030403020204" pitchFamily="34" charset="0"/>
              </a:rPr>
              <a:t>  |  </a:t>
            </a:r>
            <a:r>
              <a:rPr lang="en-US" sz="1200"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totrade.co/pdf</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endParaRPr lang="en-US" sz="9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600" dirty="0">
                <a:solidFill>
                  <a:schemeClr val="bg1"/>
                </a:solidFill>
                <a:latin typeface="Myriad Pro Black" panose="020B0903030403020204" pitchFamily="34" charset="0"/>
              </a:rPr>
              <a:t>Presentation</a:t>
            </a:r>
            <a:endParaRPr lang="en-US" sz="2000" dirty="0">
              <a:solidFill>
                <a:schemeClr val="bg1"/>
              </a:solidFill>
              <a:latin typeface="Myriad Pro Black" panose="020B0903030403020204" pitchFamily="34" charset="0"/>
            </a:endParaRPr>
          </a:p>
          <a:p>
            <a:pPr marL="914400">
              <a:spcAft>
                <a:spcPts val="600"/>
              </a:spcAft>
              <a:tabLst>
                <a:tab pos="2460625" algn="l"/>
              </a:tabLst>
            </a:pPr>
            <a:r>
              <a:rPr lang="en-US" sz="1200" dirty="0">
                <a:solidFill>
                  <a:srgbClr val="FF9900"/>
                </a:solidFill>
                <a:latin typeface="Myriad Pro Black" panose="020B0903030403020204" pitchFamily="34" charset="0"/>
              </a:rPr>
              <a:t>Climate Realism:  </a:t>
            </a:r>
            <a:r>
              <a:rPr lang="en-US" sz="1200"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a:t>
            </a:r>
            <a:r>
              <a:rPr lang="en-US" sz="1200" dirty="0" err="1">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cr</a:t>
            </a:r>
            <a:r>
              <a:rPr lang="en-US" sz="1200" dirty="0">
                <a:solidFill>
                  <a:schemeClr val="bg1">
                    <a:lumMod val="85000"/>
                  </a:schemeClr>
                </a:solidFill>
                <a:latin typeface="Myriad Pro Black" panose="020B0903030403020204" pitchFamily="34" charset="0"/>
              </a:rPr>
              <a:t>  (This file)</a:t>
            </a:r>
          </a:p>
          <a:p>
            <a:pPr marL="914400">
              <a:spcAft>
                <a:spcPts val="600"/>
              </a:spcAft>
              <a:tabLst>
                <a:tab pos="2460625" algn="l"/>
              </a:tabLst>
            </a:pPr>
            <a:r>
              <a:rPr lang="en-US" sz="1200">
                <a:solidFill>
                  <a:srgbClr val="FF9900"/>
                </a:solidFill>
                <a:latin typeface="Myriad Pro Black" panose="020B0903030403020204" pitchFamily="34" charset="0"/>
              </a:rPr>
              <a:t>Business Plan:  </a:t>
            </a:r>
            <a:r>
              <a:rPr lang="en-US" sz="1200">
                <a:solidFill>
                  <a:schemeClr val="bg1">
                    <a:lumMod val="9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totrade.co/bp</a:t>
            </a:r>
            <a:endParaRPr lang="en-US" sz="1200" dirty="0">
              <a:solidFill>
                <a:schemeClr val="bg1">
                  <a:lumMod val="95000"/>
                </a:schemeClr>
              </a:solidFill>
              <a:latin typeface="Myriad Pro Black" panose="020B0903030403020204" pitchFamily="34" charset="0"/>
            </a:endParaRPr>
          </a:p>
        </p:txBody>
      </p:sp>
      <p:sp>
        <p:nvSpPr>
          <p:cNvPr id="4" name="Slide Number Placeholder 3">
            <a:extLst>
              <a:ext uri="{FF2B5EF4-FFF2-40B4-BE49-F238E27FC236}">
                <a16:creationId xmlns:a16="http://schemas.microsoft.com/office/drawing/2014/main" id="{B8A81079-741F-E85F-1081-C67F159A35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82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a:t>
            </a:r>
            <a:br>
              <a:rPr lang="en-US" dirty="0"/>
            </a:br>
            <a:r>
              <a:rPr lang="en-US" dirty="0"/>
              <a:t>Just 12 slides to reload the fresh knowledge about Climate Risks.</a:t>
            </a:r>
            <a:br>
              <a:rPr lang="en-US" dirty="0"/>
            </a:br>
            <a:r>
              <a:rPr lang="en-US" dirty="0"/>
              <a:t>1. </a:t>
            </a:r>
            <a:r>
              <a:rPr lang="en-US" dirty="0" err="1"/>
              <a:t>Hensenism</a:t>
            </a:r>
            <a:endParaRPr lang="en-US" dirty="0"/>
          </a:p>
          <a:p>
            <a:r>
              <a:rPr lang="en-US" dirty="0"/>
              <a:t>2. Climate Realism</a:t>
            </a:r>
          </a:p>
          <a:p>
            <a:r>
              <a:rPr lang="en-US" dirty="0"/>
              <a:t>3. GCRs origins</a:t>
            </a:r>
          </a:p>
          <a:p>
            <a:r>
              <a:rPr lang="en-US" dirty="0"/>
              <a:t>4. GCRs Effects</a:t>
            </a:r>
          </a:p>
          <a:p>
            <a:r>
              <a:rPr lang="en-US" dirty="0"/>
              <a:t>5. GCRs Wavelength</a:t>
            </a:r>
          </a:p>
          <a:p>
            <a:r>
              <a:rPr lang="en-US" dirty="0"/>
              <a:t>6. GCRs on Lightning</a:t>
            </a:r>
          </a:p>
          <a:p>
            <a:r>
              <a:rPr lang="en-US" dirty="0"/>
              <a:t>7. GCRs on Trees</a:t>
            </a:r>
          </a:p>
          <a:p>
            <a:r>
              <a:rPr lang="en-US" dirty="0"/>
              <a:t>8. GCRs on Earth Interior</a:t>
            </a:r>
          </a:p>
          <a:p>
            <a:r>
              <a:rPr lang="en-US" dirty="0"/>
              <a:t>9. Consequences</a:t>
            </a:r>
          </a:p>
        </p:txBody>
      </p:sp>
      <p:sp>
        <p:nvSpPr>
          <p:cNvPr id="4" name="Slide Number Placeholder 3"/>
          <p:cNvSpPr>
            <a:spLocks noGrp="1"/>
          </p:cNvSpPr>
          <p:nvPr>
            <p:ph type="sldNum" sz="quarter" idx="5"/>
          </p:nvPr>
        </p:nvSpPr>
        <p:spPr/>
        <p:txBody>
          <a:bodyPr/>
          <a:lstStyle/>
          <a:p>
            <a:fld id="{9D232072-4639-41A0-AD0E-CEE433FCF399}" type="slidenum">
              <a:rPr lang="en-US" smtClean="0"/>
              <a:t>3</a:t>
            </a:fld>
            <a:endParaRPr lang="en-US"/>
          </a:p>
        </p:txBody>
      </p:sp>
    </p:spTree>
    <p:extLst>
      <p:ext uri="{BB962C8B-B14F-4D97-AF65-F5344CB8AC3E}">
        <p14:creationId xmlns:p14="http://schemas.microsoft.com/office/powerpoint/2010/main" val="308402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4240-5492-7356-A904-C5BB124D3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F900C-4282-903D-A276-89E9D13C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6253C-48A2-B520-D127-03A7B26DB85C}"/>
              </a:ext>
            </a:extLst>
          </p:cNvPr>
          <p:cNvSpPr>
            <a:spLocks noGrp="1"/>
          </p:cNvSpPr>
          <p:nvPr>
            <p:ph type="body" idx="1"/>
          </p:nvPr>
        </p:nvSpPr>
        <p:spPr/>
        <p:txBody>
          <a:bodyPr/>
          <a:lstStyle/>
          <a:p>
            <a:r>
              <a:rPr lang="en-GB" b="1" dirty="0"/>
              <a:t>Tower Bonanza 160 km</a:t>
            </a:r>
            <a:r>
              <a:rPr lang="en-GB" dirty="0"/>
              <a:t> concept under #UGDMN:</a:t>
            </a:r>
          </a:p>
          <a:p>
            <a:r>
              <a:rPr lang="en-GB" dirty="0"/>
              <a:t>The universe holds 3.2 trillion planets in our galaxy, 200 billion stars in the Milky Way, and 2 trillion galaxies in the observable cosmos. These numbers show both our smallness and the infinite opportunities ahead.</a:t>
            </a:r>
          </a:p>
          <a:p>
            <a:endParaRPr lang="en-GB" dirty="0"/>
          </a:p>
          <a:p>
            <a:r>
              <a:rPr lang="en-GB" dirty="0"/>
              <a:t>The </a:t>
            </a:r>
            <a:r>
              <a:rPr lang="en-GB" b="1" dirty="0"/>
              <a:t>Tower Bonanza 160 km</a:t>
            </a:r>
            <a:r>
              <a:rPr lang="en-GB" dirty="0"/>
              <a:t>, part of #UGDMN, is the most realistic investment to bridge Earth with these resources. It is designed as a vertical launch, research, and trade hub—linking orbital infrastructure, space mining, energy transfer, and planetary-scale logistics. Unlike speculative projects, it combines proven engineering with scalable economic returns, creating a direct gateway from our planet to the cosmos.</a:t>
            </a:r>
          </a:p>
          <a:p>
            <a:r>
              <a:rPr lang="en-GB" dirty="0"/>
              <a:t>By building such a system, humanity moves from dependency on finite Earth resources to participation in the universe’s abundance. This is not science fiction—it is survival, prosperity, and continuity for civilization.</a:t>
            </a:r>
          </a:p>
        </p:txBody>
      </p:sp>
      <p:sp>
        <p:nvSpPr>
          <p:cNvPr id="4" name="Slide Number Placeholder 3">
            <a:extLst>
              <a:ext uri="{FF2B5EF4-FFF2-40B4-BE49-F238E27FC236}">
                <a16:creationId xmlns:a16="http://schemas.microsoft.com/office/drawing/2014/main" id="{A9C29ADF-3DFA-3C7A-70EF-A35CC70E12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94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E4B4-4526-5EBA-DAA6-295C2D686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15DB7-BA18-0552-BCAA-B862AAF71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25BE3-8727-657B-5C0F-E849FAA5EDA9}"/>
              </a:ext>
            </a:extLst>
          </p:cNvPr>
          <p:cNvSpPr>
            <a:spLocks noGrp="1"/>
          </p:cNvSpPr>
          <p:nvPr>
            <p:ph type="body" idx="1"/>
          </p:nvPr>
        </p:nvSpPr>
        <p:spPr/>
        <p:txBody>
          <a:bodyPr/>
          <a:lstStyle/>
          <a:p>
            <a:r>
              <a:rPr lang="en-GB" b="1" dirty="0"/>
              <a:t>Countless stars </a:t>
            </a:r>
            <a:r>
              <a:rPr lang="en-GB" dirty="0"/>
              <a:t>have </a:t>
            </a:r>
            <a:r>
              <a:rPr lang="en-GB" b="1" dirty="0"/>
              <a:t>exploded across cosmic time</a:t>
            </a:r>
            <a:r>
              <a:rPr lang="en-GB" dirty="0"/>
              <a:t>, each sending </a:t>
            </a:r>
            <a:r>
              <a:rPr lang="en-GB" b="1" dirty="0"/>
              <a:t>ultra-high-energy waves</a:t>
            </a:r>
            <a:r>
              <a:rPr lang="en-GB" dirty="0"/>
              <a:t> GCRs through the galaxy. These waves, as they merge, arrive in multi-millennial sequences, stacking energy crests thousands of millennia apart. We are entering one of those crests now.</a:t>
            </a:r>
          </a:p>
          <a:p>
            <a:endParaRPr lang="en-GB" dirty="0"/>
          </a:p>
          <a:p>
            <a:r>
              <a:rPr lang="en-GB" dirty="0"/>
              <a:t>The Milky Way holds 100–400 billion stars, forming at 1–3 solar masses per year. About 1–3 supernovae occur each century, totalling 10,000–30,000 per million years. Across the observable universe, </a:t>
            </a:r>
            <a:r>
              <a:rPr lang="en-GB" b="1" dirty="0"/>
              <a:t>a supernova explodes roughly once every second</a:t>
            </a:r>
            <a:r>
              <a:rPr lang="en-GB" dirty="0"/>
              <a:t>, releasing immense energy into space.</a:t>
            </a:r>
          </a:p>
          <a:p>
            <a:r>
              <a:rPr lang="en-GB" dirty="0"/>
              <a:t>Each supernova sends Galactic Cosmic Rays (GCRs) racing toward Earth at near light speed. These particles, with energies up to 10²⁰ eV, are organized over multi-millennia wavelengths by galactic magnetic fields and spiral arm structures. Their intensity fluctuates with solar system oscillations through the galactic plane (~30–35 Myr), spiral arm crossings (~100–150 Myr), and local supernova clusters.</a:t>
            </a:r>
          </a:p>
          <a:p>
            <a:r>
              <a:rPr lang="en-GB" dirty="0"/>
              <a:t>Models project a major GCR crest around 2036 as Earth enters a galactic magnetic null zone (totrade.co/</a:t>
            </a:r>
            <a:r>
              <a:rPr lang="en-GB" dirty="0" err="1"/>
              <a:t>gn</a:t>
            </a:r>
            <a:r>
              <a:rPr lang="en-GB" dirty="0"/>
              <a:t>). Combined with a sharp drop in solar activity (totrade.co/</a:t>
            </a:r>
            <a:r>
              <a:rPr lang="en-GB" dirty="0" err="1"/>
              <a:t>sm</a:t>
            </a:r>
            <a:r>
              <a:rPr lang="en-GB" dirty="0"/>
              <a:t>), this surge in GCR flux (totrade.co/</a:t>
            </a:r>
            <a:r>
              <a:rPr lang="en-GB" dirty="0" err="1"/>
              <a:t>gc</a:t>
            </a:r>
            <a:r>
              <a:rPr lang="en-GB" dirty="0"/>
              <a:t>) is driving a cyclical climate collapse (totrade.co/sg), amplifying extreme events worldwide.</a:t>
            </a:r>
          </a:p>
          <a:p>
            <a:endParaRPr lang="en-GB" dirty="0"/>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1C90ED3-E9B3-4FB5-3C58-C5A04C32B6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4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CB9BD-CD21-A59C-8CE2-91F8CA411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97B50-08DD-86F3-289B-6B25495B0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095CC-C311-4ABB-FC2D-D9602757254D}"/>
              </a:ext>
            </a:extLst>
          </p:cNvPr>
          <p:cNvSpPr>
            <a:spLocks noGrp="1"/>
          </p:cNvSpPr>
          <p:nvPr>
            <p:ph type="body" idx="1"/>
          </p:nvPr>
        </p:nvSpPr>
        <p:spPr/>
        <p:txBody>
          <a:bodyPr/>
          <a:lstStyle/>
          <a:p>
            <a:r>
              <a:rPr lang="en-GB" b="1" dirty="0">
                <a:effectLst/>
              </a:rPr>
              <a:t>SUN TZU ART OF WAR (</a:t>
            </a:r>
            <a:r>
              <a:rPr lang="en-GB" sz="1200" b="1" i="0" kern="1200" dirty="0">
                <a:solidFill>
                  <a:schemeClr val="tx1"/>
                </a:solidFill>
                <a:effectLst/>
                <a:latin typeface="+mn-lt"/>
                <a:ea typeface="+mn-ea"/>
                <a:cs typeface="+mn-cs"/>
              </a:rPr>
              <a:t> (Rule #4/450)</a:t>
            </a:r>
            <a:br>
              <a:rPr lang="en-GB" dirty="0"/>
            </a:br>
            <a:r>
              <a:rPr lang="en-GB" dirty="0">
                <a:effectLst/>
              </a:rPr>
              <a:t>Sun Tzu said </a:t>
            </a:r>
            <a:r>
              <a:rPr lang="en-GB" b="1" dirty="0">
                <a:effectLst/>
              </a:rPr>
              <a:t>all warfare is based on deception</a:t>
            </a:r>
            <a:r>
              <a:rPr lang="en-GB" dirty="0">
                <a:effectLst/>
              </a:rPr>
              <a:t>. </a:t>
            </a:r>
            <a:br>
              <a:rPr lang="en-GB" dirty="0"/>
            </a:br>
            <a:br>
              <a:rPr lang="en-GB" dirty="0"/>
            </a:br>
            <a:r>
              <a:rPr lang="en-GB" dirty="0">
                <a:effectLst/>
              </a:rPr>
              <a:t>Today, exaggerated </a:t>
            </a:r>
            <a:r>
              <a:rPr lang="en-GB" b="1" dirty="0">
                <a:effectLst/>
              </a:rPr>
              <a:t>climate alarmism</a:t>
            </a:r>
            <a:r>
              <a:rPr lang="en-GB" dirty="0">
                <a:effectLst/>
              </a:rPr>
              <a:t> shapes perception and policy. Coercive green ideology imposed on poor nations functions as </a:t>
            </a:r>
            <a:r>
              <a:rPr lang="en-GB" b="1" dirty="0">
                <a:effectLst/>
              </a:rPr>
              <a:t>corporate colonialism.</a:t>
            </a:r>
          </a:p>
          <a:p>
            <a:endParaRPr lang="en-GB" dirty="0"/>
          </a:p>
          <a:p>
            <a:r>
              <a:rPr lang="en-GB" dirty="0">
                <a:effectLst/>
              </a:rPr>
              <a:t>Through resource extraction, debt traps, land grabs, and by corrupting dictators under weak leadership, the affluent financial powers fund their corporate allies to exploit while framing humanity as its own enemy </a:t>
            </a:r>
            <a:r>
              <a:rPr lang="en-GB" dirty="0">
                <a:effectLst/>
                <a:hlinkClick r:id="rId3"/>
              </a:rPr>
              <a:t>totrade.co/</a:t>
            </a:r>
            <a:r>
              <a:rPr lang="en-GB" dirty="0" err="1">
                <a:effectLst/>
                <a:hlinkClick r:id="rId3"/>
              </a:rPr>
              <a:t>rome</a:t>
            </a:r>
            <a:r>
              <a:rPr lang="en-GB" dirty="0">
                <a:effectLst/>
              </a:rPr>
              <a:t>, deepen banking and corporate dependency, driving division, inequality, poverty, and conflict by pretending to save the planet.</a:t>
            </a:r>
            <a:endParaRPr lang="en-GB" dirty="0"/>
          </a:p>
          <a:p>
            <a:endParaRPr lang="en-GB" sz="1200" kern="1200" dirty="0">
              <a:solidFill>
                <a:schemeClr val="tx1"/>
              </a:solidFill>
              <a:effectLst/>
              <a:latin typeface="+mn-lt"/>
              <a:ea typeface="+mn-ea"/>
              <a:cs typeface="+mn-cs"/>
            </a:endParaRPr>
          </a:p>
          <a:p>
            <a:r>
              <a:rPr lang="en-GB" b="1" dirty="0">
                <a:effectLst/>
              </a:rPr>
              <a:t>EXAMPLES OF DATA MANIPULATION:</a:t>
            </a:r>
            <a:br>
              <a:rPr lang="en-GB" b="1" dirty="0"/>
            </a:br>
            <a:r>
              <a:rPr lang="en-GB" b="1" dirty="0"/>
              <a:t>A. </a:t>
            </a:r>
            <a:r>
              <a:rPr lang="en-GB" b="1" dirty="0">
                <a:effectLst/>
              </a:rPr>
              <a:t>Tree-ring Natural Archive,</a:t>
            </a:r>
            <a:r>
              <a:rPr lang="en-GB" dirty="0">
                <a:effectLst/>
              </a:rPr>
              <a:t> </a:t>
            </a:r>
            <a:r>
              <a:rPr lang="en-GB" dirty="0">
                <a:effectLst/>
                <a:hlinkClick r:id="rId4"/>
              </a:rPr>
              <a:t>youtu.be/K_8xd0LCeRQ?t=195</a:t>
            </a:r>
            <a:br>
              <a:rPr lang="en-GB" dirty="0"/>
            </a:br>
            <a:r>
              <a:rPr lang="en-GB" dirty="0">
                <a:effectLst/>
              </a:rPr>
              <a:t>Chart based on tree-ring density data compiled by Keith Briffa and colleagues across the Northern Hemisphere reconstructed temperatures back to 1400. It showed:</a:t>
            </a:r>
            <a:br>
              <a:rPr lang="en-GB" dirty="0">
                <a:effectLst/>
              </a:rPr>
            </a:br>
            <a:r>
              <a:rPr lang="en-GB" dirty="0">
                <a:effectLst/>
              </a:rPr>
              <a:t>• Large variability with no steady warming trend</a:t>
            </a:r>
            <a:br>
              <a:rPr lang="en-GB" dirty="0">
                <a:effectLst/>
              </a:rPr>
            </a:br>
            <a:r>
              <a:rPr lang="en-GB" dirty="0">
                <a:effectLst/>
              </a:rPr>
              <a:t>• Peak warmth in the 1930s</a:t>
            </a:r>
            <a:br>
              <a:rPr lang="en-GB" dirty="0">
                <a:effectLst/>
              </a:rPr>
            </a:br>
            <a:r>
              <a:rPr lang="en-GB" dirty="0">
                <a:effectLst/>
              </a:rPr>
              <a:t>• Cooling into the early 1990s, ending below the six-century average</a:t>
            </a:r>
            <a:br>
              <a:rPr lang="en-GB" dirty="0"/>
            </a:br>
            <a:br>
              <a:rPr lang="en-GB" dirty="0"/>
            </a:br>
            <a:r>
              <a:rPr lang="en-GB" b="1" dirty="0"/>
              <a:t>B. </a:t>
            </a:r>
            <a:r>
              <a:rPr lang="en-GB" b="1" dirty="0">
                <a:effectLst/>
              </a:rPr>
              <a:t>Ice Core &amp; Sediment Layers Natural Archives,</a:t>
            </a:r>
            <a:r>
              <a:rPr lang="en-GB" dirty="0">
                <a:effectLst/>
              </a:rPr>
              <a:t> </a:t>
            </a:r>
            <a:r>
              <a:rPr lang="en-GB" dirty="0">
                <a:effectLst/>
                <a:hlinkClick r:id="rId5"/>
              </a:rPr>
              <a:t>youtube.com/jP8nz0cVbzQ&amp;t=181s</a:t>
            </a:r>
            <a:br>
              <a:rPr lang="en-GB" dirty="0"/>
            </a:br>
            <a:r>
              <a:rPr lang="en-GB" dirty="0">
                <a:effectLst/>
              </a:rPr>
              <a:t>Temperature reconstruction using ice core data from Greenland shown in orange, sediment layers from the tropical passer straight in Indonesia shown in black so it's not a regional thing.</a:t>
            </a:r>
            <a:br>
              <a:rPr lang="en-GB" dirty="0"/>
            </a:br>
            <a:r>
              <a:rPr lang="en-GB" dirty="0">
                <a:effectLst/>
              </a:rPr>
              <a:t>The match is remarkably close and tell the same old story: rapid and abrupt warming after the end of last glaciation by cataclysm 7,000 Years Ago – Arctic Ocean Shift, Noah’s Flood, </a:t>
            </a:r>
            <a:r>
              <a:rPr lang="en-GB" sz="1200" u="sng" kern="1200" dirty="0">
                <a:solidFill>
                  <a:schemeClr val="tx1"/>
                </a:solidFill>
                <a:effectLst/>
                <a:latin typeface="+mn-lt"/>
                <a:ea typeface="+mn-ea"/>
                <a:cs typeface="+mn-cs"/>
                <a:hlinkClick r:id="rId6"/>
              </a:rPr>
              <a:t>totrade.co/e</a:t>
            </a:r>
            <a:r>
              <a:rPr lang="en-GB" dirty="0">
                <a:effectLst/>
              </a:rPr>
              <a:t>, a peak about 6,000 years ago, then an overall decline since.</a:t>
            </a:r>
            <a:br>
              <a:rPr lang="en-GB" dirty="0"/>
            </a:br>
            <a:endParaRPr lang="en-GB" dirty="0">
              <a:effectLst/>
            </a:endParaRPr>
          </a:p>
          <a:p>
            <a:r>
              <a:rPr lang="en-GB" dirty="0">
                <a:effectLst/>
              </a:rPr>
              <a:t>Let's wait how Climate Alarmism in the North Hemisphere will feel their Global Warming in winter.</a:t>
            </a:r>
            <a:br>
              <a:rPr lang="en-GB" dirty="0"/>
            </a:br>
            <a:br>
              <a:rPr lang="en-GB" dirty="0"/>
            </a:br>
            <a:r>
              <a:rPr lang="en-GB" dirty="0">
                <a:effectLst/>
              </a:rPr>
              <a:t>The IPCC faced results that contradicted its warming narrative of Sun Tzu–style deceptive warfare and shifted to alternative methods more manipulable to </a:t>
            </a:r>
            <a:r>
              <a:rPr lang="en-GB" dirty="0" err="1">
                <a:effectLst/>
              </a:rPr>
              <a:t>favor</a:t>
            </a:r>
            <a:r>
              <a:rPr lang="en-GB" dirty="0">
                <a:effectLst/>
              </a:rPr>
              <a:t> alarmist claims.</a:t>
            </a:r>
          </a:p>
          <a:p>
            <a:endParaRPr lang="en-GB" sz="1200" kern="1200" dirty="0">
              <a:solidFill>
                <a:schemeClr val="tx1"/>
              </a:solidFill>
              <a:effectLst/>
              <a:latin typeface="+mn-lt"/>
              <a:ea typeface="+mn-ea"/>
              <a:cs typeface="+mn-cs"/>
            </a:endParaRPr>
          </a:p>
          <a:p>
            <a:r>
              <a:rPr lang="en-GB" b="1" dirty="0"/>
              <a:t>Communication to Top Financial Powers:</a:t>
            </a:r>
            <a:br>
              <a:rPr lang="en-GB" dirty="0"/>
            </a:br>
            <a:r>
              <a:rPr lang="en-GB" dirty="0"/>
              <a:t>If you believe your cataclysm preparedness is secure, think again.</a:t>
            </a:r>
          </a:p>
          <a:p>
            <a:endParaRPr lang="en-GB" dirty="0"/>
          </a:p>
          <a:p>
            <a:r>
              <a:rPr lang="en-GB" dirty="0"/>
              <a:t>Current strategies depend on fragile systems, misleading narratives, and hidden dependencies. True security demands funding solutions that protect people and resources, while enabling rapid post-cataclysm recovery and accelerating progress toward a Type I Civilization—without regressing to a Stone Age. Invest in #UGDMN to build resilience that is real, scalable, and rapid globally transformative.</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B00A2AB-6534-0652-E5D2-8AD40FEAD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2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E102-6AC4-9463-31B6-F66B3C980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E8F5F-5AAC-4B31-4AF9-2F816C9D9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ABA61-ADF7-D7E9-C944-580000A19FB1}"/>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EXAMPLE OF FRAMING INFORMATION</a:t>
            </a:r>
          </a:p>
          <a:p>
            <a:r>
              <a:rPr lang="en-GB" sz="1200" kern="1200" dirty="0">
                <a:solidFill>
                  <a:schemeClr val="tx1"/>
                </a:solidFill>
                <a:effectLst/>
                <a:latin typeface="+mn-lt"/>
                <a:ea typeface="+mn-ea"/>
                <a:cs typeface="+mn-cs"/>
              </a:rPr>
              <a:t>Climate Hansenism refers to the school of thought linked to James Hansen, the former NASA pseudo-climate scientist who became one of the most prominent advocates </a:t>
            </a:r>
            <a:r>
              <a:rPr lang="en-GB" sz="1200" b="1" kern="1200" dirty="0">
                <a:solidFill>
                  <a:schemeClr val="tx1"/>
                </a:solidFill>
                <a:effectLst/>
                <a:latin typeface="+mn-lt"/>
                <a:ea typeface="+mn-ea"/>
                <a:cs typeface="+mn-cs"/>
              </a:rPr>
              <a:t>framing the information</a:t>
            </a:r>
            <a:r>
              <a:rPr lang="en-GB" sz="1200" kern="1200" dirty="0">
                <a:solidFill>
                  <a:schemeClr val="tx1"/>
                </a:solidFill>
                <a:effectLst/>
                <a:latin typeface="+mn-lt"/>
                <a:ea typeface="+mn-ea"/>
                <a:cs typeface="+mn-cs"/>
              </a:rPr>
              <a:t> by the idea that CO2 is the primary driver of global warming and climate change.</a:t>
            </a:r>
          </a:p>
          <a:p>
            <a:r>
              <a:rPr lang="en-GB" sz="1200" kern="1200" dirty="0">
                <a:solidFill>
                  <a:schemeClr val="tx1"/>
                </a:solidFill>
                <a:effectLst/>
                <a:latin typeface="+mn-lt"/>
                <a:ea typeface="+mn-ea"/>
                <a:cs typeface="+mn-cs"/>
              </a:rPr>
              <a:t>In practice, Hansenism is characterized by:</a:t>
            </a:r>
          </a:p>
          <a:p>
            <a:r>
              <a:rPr lang="en-GB" sz="1200" kern="1200" dirty="0">
                <a:solidFill>
                  <a:schemeClr val="tx1"/>
                </a:solidFill>
                <a:effectLst/>
                <a:latin typeface="+mn-lt"/>
                <a:ea typeface="+mn-ea"/>
                <a:cs typeface="+mn-cs"/>
              </a:rPr>
              <a:t>• Heavy focus on CO2 as the main cause of climate change.</a:t>
            </a:r>
          </a:p>
          <a:p>
            <a:r>
              <a:rPr lang="en-GB" sz="1200" kern="1200" dirty="0">
                <a:solidFill>
                  <a:schemeClr val="tx1"/>
                </a:solidFill>
                <a:effectLst/>
                <a:latin typeface="+mn-lt"/>
                <a:ea typeface="+mn-ea"/>
                <a:cs typeface="+mn-cs"/>
              </a:rPr>
              <a:t>• Policy emphasis on reducing fossil fuel use through carbon taxes and emission caps.</a:t>
            </a:r>
          </a:p>
          <a:p>
            <a:r>
              <a:rPr lang="en-GB" sz="1200" kern="1200" dirty="0">
                <a:solidFill>
                  <a:schemeClr val="tx1"/>
                </a:solidFill>
                <a:effectLst/>
                <a:latin typeface="+mn-lt"/>
                <a:ea typeface="+mn-ea"/>
                <a:cs typeface="+mn-cs"/>
              </a:rPr>
              <a:t>• Downplaying or excluding other potential climate drivers such as Galactic Cosmic Rays, </a:t>
            </a:r>
            <a:r>
              <a:rPr lang="en-GB" sz="1200" u="sng" kern="1200" dirty="0">
                <a:solidFill>
                  <a:schemeClr val="tx1"/>
                </a:solidFill>
                <a:effectLst/>
                <a:latin typeface="+mn-lt"/>
                <a:ea typeface="+mn-ea"/>
                <a:cs typeface="+mn-cs"/>
                <a:hlinkClick r:id="rId3"/>
              </a:rPr>
              <a:t>totrade.co/ga</a:t>
            </a:r>
            <a:r>
              <a:rPr lang="en-GB" sz="1200" kern="1200" dirty="0">
                <a:solidFill>
                  <a:schemeClr val="tx1"/>
                </a:solidFill>
                <a:effectLst/>
                <a:latin typeface="+mn-lt"/>
                <a:ea typeface="+mn-ea"/>
                <a:cs typeface="+mn-cs"/>
              </a:rPr>
              <a:t>; the periodic Solar System entering a galactic-scale magnetic null zone—where magnetic fields are weak, chaotic, or reversed,  totrade.co/</a:t>
            </a:r>
            <a:r>
              <a:rPr lang="en-GB" sz="1200" kern="1200" dirty="0" err="1">
                <a:solidFill>
                  <a:schemeClr val="tx1"/>
                </a:solidFill>
                <a:effectLst/>
                <a:latin typeface="+mn-lt"/>
                <a:ea typeface="+mn-ea"/>
                <a:cs typeface="+mn-cs"/>
              </a:rPr>
              <a:t>gn</a:t>
            </a:r>
            <a:r>
              <a:rPr lang="en-GB" sz="1200" kern="1200" dirty="0">
                <a:solidFill>
                  <a:schemeClr val="tx1"/>
                </a:solidFill>
                <a:effectLst/>
                <a:latin typeface="+mn-lt"/>
                <a:ea typeface="+mn-ea"/>
                <a:cs typeface="+mn-cs"/>
              </a:rPr>
              <a:t>; solar variability, </a:t>
            </a:r>
            <a:r>
              <a:rPr lang="en-GB" sz="1200" u="sng" kern="1200" dirty="0">
                <a:solidFill>
                  <a:schemeClr val="tx1"/>
                </a:solidFill>
                <a:effectLst/>
                <a:latin typeface="+mn-lt"/>
                <a:ea typeface="+mn-ea"/>
                <a:cs typeface="+mn-cs"/>
                <a:hlinkClick r:id="rId4"/>
              </a:rPr>
              <a:t>totrade.co/</a:t>
            </a:r>
            <a:r>
              <a:rPr lang="en-GB" sz="1200" u="sng" kern="1200" dirty="0" err="1">
                <a:solidFill>
                  <a:schemeClr val="tx1"/>
                </a:solidFill>
                <a:effectLst/>
                <a:latin typeface="+mn-lt"/>
                <a:ea typeface="+mn-ea"/>
                <a:cs typeface="+mn-cs"/>
                <a:hlinkClick r:id="rId4"/>
              </a:rPr>
              <a:t>sm</a:t>
            </a:r>
            <a:r>
              <a:rPr lang="en-GB" sz="1200" kern="1200" dirty="0">
                <a:solidFill>
                  <a:schemeClr val="tx1"/>
                </a:solidFill>
                <a:effectLst/>
                <a:latin typeface="+mn-lt"/>
                <a:ea typeface="+mn-ea"/>
                <a:cs typeface="+mn-cs"/>
              </a:rPr>
              <a:t>; or tectonic-geothermal influences.</a:t>
            </a:r>
          </a:p>
          <a:p>
            <a:r>
              <a:rPr lang="en-GB" sz="1200" kern="1200" dirty="0">
                <a:solidFill>
                  <a:schemeClr val="tx1"/>
                </a:solidFill>
                <a:effectLst/>
                <a:latin typeface="+mn-lt"/>
                <a:ea typeface="+mn-ea"/>
                <a:cs typeface="+mn-cs"/>
              </a:rPr>
              <a:t>• Financing through government grants, climate-linked research funds, NGO sponsorships, and corporate “green” investment programs tied to carbon markets.</a:t>
            </a:r>
          </a:p>
          <a:p>
            <a:r>
              <a:rPr lang="en-GB" sz="1200" kern="1200" dirty="0">
                <a:solidFill>
                  <a:schemeClr val="tx1"/>
                </a:solidFill>
                <a:effectLst/>
                <a:latin typeface="+mn-lt"/>
                <a:ea typeface="+mn-ea"/>
                <a:cs typeface="+mn-cs"/>
              </a:rPr>
              <a:t>• Integration into education systems through school curricula, university programs, and teacher training materials that promote CO2-centric narratives as settled science.</a:t>
            </a:r>
          </a:p>
          <a:p>
            <a:r>
              <a:rPr lang="en-GB" sz="1200" kern="1200" dirty="0">
                <a:solidFill>
                  <a:schemeClr val="tx1"/>
                </a:solidFill>
                <a:effectLst/>
                <a:latin typeface="+mn-lt"/>
                <a:ea typeface="+mn-ea"/>
                <a:cs typeface="+mn-cs"/>
              </a:rPr>
              <a:t>• Monetization via carbon credit schemes, renewable energy subsidies, ESG-linked funds, and consultancy services that depend on maintaining CO2 alarmism.</a:t>
            </a:r>
          </a:p>
          <a:p>
            <a:r>
              <a:rPr lang="en-GB" sz="1200" kern="1200" dirty="0">
                <a:solidFill>
                  <a:schemeClr val="tx1"/>
                </a:solidFill>
                <a:effectLst/>
                <a:latin typeface="+mn-lt"/>
                <a:ea typeface="+mn-ea"/>
                <a:cs typeface="+mn-cs"/>
              </a:rPr>
              <a:t>•  Critics use the term to describe a narrow, CO2-centric view of climate science that ignores or dismisses alternative mechanisms while serving as both a political and financial framework.</a:t>
            </a:r>
          </a:p>
          <a:p>
            <a:r>
              <a:rPr lang="en-GB" sz="1200" kern="1200" dirty="0">
                <a:solidFill>
                  <a:schemeClr val="tx1"/>
                </a:solidFill>
                <a:effectLst/>
                <a:latin typeface="+mn-lt"/>
                <a:ea typeface="+mn-ea"/>
                <a:cs typeface="+mn-cs"/>
              </a:rPr>
              <a:t>Galactic Cosmic Rays (GCRs) are high-energy particles from outside the solar system. They interact with Earth's atmosphere, </a:t>
            </a:r>
            <a:r>
              <a:rPr lang="en-GB" sz="1200" u="sng" kern="1200" dirty="0">
                <a:solidFill>
                  <a:schemeClr val="tx1"/>
                </a:solidFill>
                <a:effectLst/>
                <a:latin typeface="+mn-lt"/>
                <a:ea typeface="+mn-ea"/>
                <a:cs typeface="+mn-cs"/>
                <a:hlinkClick r:id="rId5"/>
              </a:rPr>
              <a:t>totrade.co/</a:t>
            </a:r>
            <a:r>
              <a:rPr lang="en-GB" sz="1200" u="sng" kern="1200" dirty="0" err="1">
                <a:solidFill>
                  <a:schemeClr val="tx1"/>
                </a:solidFill>
                <a:effectLst/>
                <a:latin typeface="+mn-lt"/>
                <a:ea typeface="+mn-ea"/>
                <a:cs typeface="+mn-cs"/>
                <a:hlinkClick r:id="rId5"/>
              </a:rPr>
              <a:t>gc</a:t>
            </a:r>
            <a:r>
              <a:rPr lang="en-GB" sz="1200" kern="1200" dirty="0">
                <a:solidFill>
                  <a:schemeClr val="tx1"/>
                </a:solidFill>
                <a:effectLst/>
                <a:latin typeface="+mn-lt"/>
                <a:ea typeface="+mn-ea"/>
                <a:cs typeface="+mn-cs"/>
              </a:rPr>
              <a:t>, which is mostly Nitrogen, N₂ (~78%), Oxygen, O₂ (~21%), (</a:t>
            </a:r>
            <a:r>
              <a:rPr lang="en-GB" sz="1200" b="1" kern="1200" dirty="0">
                <a:solidFill>
                  <a:schemeClr val="tx1"/>
                </a:solidFill>
                <a:effectLst/>
                <a:latin typeface="+mn-lt"/>
                <a:ea typeface="+mn-ea"/>
                <a:cs typeface="+mn-cs"/>
              </a:rPr>
              <a:t>Water Vapor, H₂O ~0 to 4%, as other gases place</a:t>
            </a:r>
            <a:r>
              <a:rPr lang="en-GB" sz="1200" kern="1200" dirty="0">
                <a:solidFill>
                  <a:schemeClr val="tx1"/>
                </a:solidFill>
                <a:effectLst/>
                <a:latin typeface="+mn-lt"/>
                <a:ea typeface="+mn-ea"/>
                <a:cs typeface="+mn-cs"/>
              </a:rPr>
              <a:t>), and Argon,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(~0.92%), but not trace of CO₂.</a:t>
            </a:r>
          </a:p>
          <a:p>
            <a:r>
              <a:rPr lang="en-GB" sz="1200" kern="1200" dirty="0">
                <a:solidFill>
                  <a:schemeClr val="tx1"/>
                </a:solidFill>
                <a:effectLst/>
                <a:latin typeface="+mn-lt"/>
                <a:ea typeface="+mn-ea"/>
                <a:cs typeface="+mn-cs"/>
              </a:rPr>
              <a:t>Carbon dioxide (CO₂) makes up only ~0.04% of the atmosphere. It is inert, </a:t>
            </a:r>
            <a:r>
              <a:rPr lang="en-GB" sz="1200" kern="1200" dirty="0" err="1">
                <a:solidFill>
                  <a:schemeClr val="tx1"/>
                </a:solidFill>
                <a:effectLst/>
                <a:latin typeface="+mn-lt"/>
                <a:ea typeface="+mn-ea"/>
                <a:cs typeface="+mn-cs"/>
              </a:rPr>
              <a:t>odorless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colorless</a:t>
            </a:r>
            <a:r>
              <a:rPr lang="en-GB" sz="1200" kern="1200" dirty="0">
                <a:solidFill>
                  <a:schemeClr val="tx1"/>
                </a:solidFill>
                <a:effectLst/>
                <a:latin typeface="+mn-lt"/>
                <a:ea typeface="+mn-ea"/>
                <a:cs typeface="+mn-cs"/>
              </a:rPr>
              <a:t>, and serves as plant food—the only context in which CO₂ directly performs work at Earth atmosphere.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CO₂ at </a:t>
            </a:r>
            <a:r>
              <a:rPr lang="en-GB" sz="1200" b="1" i="0" kern="1200" dirty="0">
                <a:solidFill>
                  <a:schemeClr val="tx1"/>
                </a:solidFill>
                <a:effectLst/>
                <a:latin typeface="+mn-lt"/>
                <a:ea typeface="+mn-ea"/>
                <a:cs typeface="+mn-cs"/>
              </a:rPr>
              <a:t>0.04% of the atmosphere</a:t>
            </a:r>
            <a:r>
              <a:rPr lang="en-GB" sz="1200" b="0" i="0" kern="1200" dirty="0">
                <a:solidFill>
                  <a:schemeClr val="tx1"/>
                </a:solidFill>
                <a:effectLst/>
                <a:latin typeface="+mn-lt"/>
                <a:ea typeface="+mn-ea"/>
                <a:cs typeface="+mn-cs"/>
              </a:rPr>
              <a:t> is about </a:t>
            </a:r>
            <a:r>
              <a:rPr lang="en-GB" sz="1200" b="1" i="0" kern="1200" dirty="0">
                <a:solidFill>
                  <a:schemeClr val="tx1"/>
                </a:solidFill>
                <a:effectLst/>
                <a:latin typeface="+mn-lt"/>
                <a:ea typeface="+mn-ea"/>
                <a:cs typeface="+mn-cs"/>
              </a:rPr>
              <a:t>420 ppm</a:t>
            </a:r>
            <a:r>
              <a:rPr lang="en-GB" sz="1200" b="0" i="0" kern="1200" dirty="0">
                <a:solidFill>
                  <a:schemeClr val="tx1"/>
                </a:solidFill>
                <a:effectLst/>
                <a:latin typeface="+mn-lt"/>
                <a:ea typeface="+mn-ea"/>
                <a:cs typeface="+mn-cs"/>
              </a:rPr>
              <a:t>. Its energy contribution is negligible compared to the forces driving cataclysms. Here’s a real-life comparison:</a:t>
            </a:r>
          </a:p>
          <a:p>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Volume analogy</a:t>
            </a:r>
            <a:r>
              <a:rPr lang="en-GB" sz="1200" b="0" i="0" kern="1200" dirty="0">
                <a:solidFill>
                  <a:schemeClr val="tx1"/>
                </a:solidFill>
                <a:effectLst/>
                <a:latin typeface="+mn-lt"/>
                <a:ea typeface="+mn-ea"/>
                <a:cs typeface="+mn-cs"/>
              </a:rPr>
              <a:t>: 0.04% is like </a:t>
            </a:r>
            <a:r>
              <a:rPr lang="en-GB" sz="1200" b="1" i="0" kern="1200" dirty="0">
                <a:solidFill>
                  <a:schemeClr val="tx1"/>
                </a:solidFill>
                <a:effectLst/>
                <a:latin typeface="+mn-lt"/>
                <a:ea typeface="+mn-ea"/>
                <a:cs typeface="+mn-cs"/>
              </a:rPr>
              <a:t>4 drops of ink in 10 </a:t>
            </a:r>
            <a:r>
              <a:rPr lang="en-GB" sz="1200" b="1" i="0" kern="1200" dirty="0" err="1">
                <a:solidFill>
                  <a:schemeClr val="tx1"/>
                </a:solidFill>
                <a:effectLst/>
                <a:latin typeface="+mn-lt"/>
                <a:ea typeface="+mn-ea"/>
                <a:cs typeface="+mn-cs"/>
              </a:rPr>
              <a:t>liters</a:t>
            </a:r>
            <a:r>
              <a:rPr lang="en-GB" sz="1200" b="1" i="0" kern="1200" dirty="0">
                <a:solidFill>
                  <a:schemeClr val="tx1"/>
                </a:solidFill>
                <a:effectLst/>
                <a:latin typeface="+mn-lt"/>
                <a:ea typeface="+mn-ea"/>
                <a:cs typeface="+mn-cs"/>
              </a:rPr>
              <a:t> of water</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Energy analogy</a:t>
            </a:r>
            <a:r>
              <a:rPr lang="en-GB" sz="1200" b="0" i="0" kern="1200" dirty="0">
                <a:solidFill>
                  <a:schemeClr val="tx1"/>
                </a:solidFill>
                <a:effectLst/>
                <a:latin typeface="+mn-lt"/>
                <a:ea typeface="+mn-ea"/>
                <a:cs typeface="+mn-cs"/>
              </a:rPr>
              <a:t>: The latent heat in </a:t>
            </a:r>
            <a:r>
              <a:rPr lang="en-GB" sz="1200" b="1" i="0" kern="1200" dirty="0">
                <a:solidFill>
                  <a:schemeClr val="tx1"/>
                </a:solidFill>
                <a:effectLst/>
                <a:latin typeface="+mn-lt"/>
                <a:ea typeface="+mn-ea"/>
                <a:cs typeface="+mn-cs"/>
              </a:rPr>
              <a:t>one major hurricane</a:t>
            </a:r>
            <a:r>
              <a:rPr lang="en-GB" sz="1200" b="0" i="0" kern="1200" dirty="0">
                <a:solidFill>
                  <a:schemeClr val="tx1"/>
                </a:solidFill>
                <a:effectLst/>
                <a:latin typeface="+mn-lt"/>
                <a:ea typeface="+mn-ea"/>
                <a:cs typeface="+mn-cs"/>
              </a:rPr>
              <a:t> exceeds the total annual radiative forcing attributed to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Cosmic scale</a:t>
            </a:r>
            <a:r>
              <a:rPr lang="en-GB" sz="1200" b="0" i="0" kern="1200" dirty="0">
                <a:solidFill>
                  <a:schemeClr val="tx1"/>
                </a:solidFill>
                <a:effectLst/>
                <a:latin typeface="+mn-lt"/>
                <a:ea typeface="+mn-ea"/>
                <a:cs typeface="+mn-cs"/>
              </a:rPr>
              <a:t>: A single surge of Galactic Cosmic Rays (GCRs) delivers energy that dwarfs all CO₂ effects combined. GCRs penetrate deep into Earth, destabilizing the magnetohydrodynamic layer and triggering tectonic shifts—something CO₂ cannot do.</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Practical analogy</a:t>
            </a:r>
            <a:r>
              <a:rPr lang="en-GB" sz="1200" b="0" i="0" kern="1200" dirty="0">
                <a:solidFill>
                  <a:schemeClr val="tx1"/>
                </a:solidFill>
                <a:effectLst/>
                <a:latin typeface="+mn-lt"/>
                <a:ea typeface="+mn-ea"/>
                <a:cs typeface="+mn-cs"/>
              </a:rPr>
              <a:t>: Trying to prove CO₂ a</a:t>
            </a:r>
            <a:r>
              <a:rPr lang="en-GB" sz="1200" kern="1200" dirty="0">
                <a:solidFill>
                  <a:schemeClr val="tx1"/>
                </a:solidFill>
                <a:effectLst/>
                <a:latin typeface="+mn-lt"/>
                <a:ea typeface="+mn-ea"/>
                <a:cs typeface="+mn-cs"/>
              </a:rPr>
              <a:t>s the primary driver of global warming</a:t>
            </a:r>
            <a:r>
              <a:rPr lang="en-GB" sz="1200" b="0" i="0" kern="1200" dirty="0">
                <a:solidFill>
                  <a:schemeClr val="tx1"/>
                </a:solidFill>
                <a:effectLst/>
                <a:latin typeface="+mn-lt"/>
                <a:ea typeface="+mn-ea"/>
                <a:cs typeface="+mn-cs"/>
              </a:rPr>
              <a:t> is like blaming a </a:t>
            </a:r>
            <a:r>
              <a:rPr lang="en-GB" sz="1200" b="1" i="0" kern="1200" dirty="0">
                <a:solidFill>
                  <a:schemeClr val="tx1"/>
                </a:solidFill>
                <a:effectLst/>
                <a:latin typeface="+mn-lt"/>
                <a:ea typeface="+mn-ea"/>
                <a:cs typeface="+mn-cs"/>
              </a:rPr>
              <a:t>matchstick</a:t>
            </a:r>
            <a:r>
              <a:rPr lang="en-GB" sz="1200" b="0" i="0" kern="1200" dirty="0">
                <a:solidFill>
                  <a:schemeClr val="tx1"/>
                </a:solidFill>
                <a:effectLst/>
                <a:latin typeface="+mn-lt"/>
                <a:ea typeface="+mn-ea"/>
                <a:cs typeface="+mn-cs"/>
              </a:rPr>
              <a:t> for melting an icecap while ignoring the </a:t>
            </a:r>
            <a:r>
              <a:rPr lang="en-GB" sz="1200" b="1" i="0" kern="1200" dirty="0">
                <a:solidFill>
                  <a:schemeClr val="tx1"/>
                </a:solidFill>
                <a:effectLst/>
                <a:latin typeface="+mn-lt"/>
                <a:ea typeface="+mn-ea"/>
                <a:cs typeface="+mn-cs"/>
              </a:rPr>
              <a:t>volcano erupting beneath it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 CO₂-centric </a:t>
            </a:r>
            <a:r>
              <a:rPr lang="en-GB" sz="1200" b="0" i="0" kern="1200" dirty="0" err="1">
                <a:solidFill>
                  <a:schemeClr val="tx1"/>
                </a:solidFill>
                <a:effectLst/>
                <a:latin typeface="+mn-lt"/>
                <a:ea typeface="+mn-ea"/>
                <a:cs typeface="+mn-cs"/>
              </a:rPr>
              <a:t>Hensenism</a:t>
            </a:r>
            <a:r>
              <a:rPr lang="en-GB" sz="1200" b="0" i="0" kern="1200" dirty="0">
                <a:solidFill>
                  <a:schemeClr val="tx1"/>
                </a:solidFill>
                <a:effectLst/>
                <a:latin typeface="+mn-lt"/>
                <a:ea typeface="+mn-ea"/>
                <a:cs typeface="+mn-cs"/>
              </a:rPr>
              <a:t> models fail to explain abrupt cataclysms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62BE4B-C404-2764-319A-CBD9A80C3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real causes of Climate Change aren’t what you’ve been told.</a:t>
            </a:r>
          </a:p>
          <a:p>
            <a:r>
              <a:rPr lang="en-GB" sz="1200" b="0" i="0" kern="1200" dirty="0">
                <a:solidFill>
                  <a:schemeClr val="tx1"/>
                </a:solidFill>
                <a:effectLst/>
                <a:latin typeface="+mn-lt"/>
                <a:ea typeface="+mn-ea"/>
                <a:cs typeface="+mn-cs"/>
              </a:rPr>
              <a:t>CO₂ is only 0.04% of the atmosphere—an inert trace gas. </a:t>
            </a:r>
          </a:p>
          <a:p>
            <a:endParaRPr lang="en-GB" sz="1200" b="0" i="0" kern="1200" dirty="0">
              <a:solidFill>
                <a:schemeClr val="tx1"/>
              </a:solidFill>
              <a:effectLst/>
              <a:latin typeface="+mn-lt"/>
              <a:ea typeface="+mn-ea"/>
              <a:cs typeface="+mn-cs"/>
            </a:endParaRPr>
          </a:p>
          <a:p>
            <a:r>
              <a:rPr lang="en-GB" dirty="0">
                <a:effectLst/>
              </a:rPr>
              <a:t>The real drivers are solar and infinite cosmic forces shaping Earth’s climate and interior.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Order of Influences: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CO₂: </a:t>
            </a:r>
            <a:r>
              <a:rPr lang="en-US" sz="1200" kern="1200" dirty="0">
                <a:solidFill>
                  <a:schemeClr val="tx1"/>
                </a:solidFill>
                <a:effectLst/>
                <a:latin typeface="+mn-lt"/>
                <a:ea typeface="+mn-ea"/>
                <a:cs typeface="+mn-cs"/>
              </a:rPr>
              <a:t>Plant Photosynthesis.</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Sun: </a:t>
            </a:r>
            <a:r>
              <a:rPr lang="en-US" sz="1200" kern="1200" dirty="0">
                <a:solidFill>
                  <a:schemeClr val="tx1"/>
                </a:solidFill>
                <a:effectLst/>
                <a:latin typeface="+mn-lt"/>
                <a:ea typeface="+mn-ea"/>
                <a:cs typeface="+mn-cs"/>
              </a:rPr>
              <a:t>Plant Photosynthesis.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GCRs: </a:t>
            </a:r>
            <a:r>
              <a:rPr lang="en-US" sz="1200" kern="1200" dirty="0">
                <a:solidFill>
                  <a:schemeClr val="tx1"/>
                </a:solidFill>
                <a:effectLst/>
                <a:latin typeface="+mn-lt"/>
                <a:ea typeface="+mn-ea"/>
                <a:cs typeface="+mn-cs"/>
              </a:rPr>
              <a:t>Plant Grow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Galaxies</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Universe…</a:t>
            </a:r>
            <a:endParaRPr lang="en-GB" sz="1200" kern="1200" dirty="0">
              <a:solidFill>
                <a:schemeClr val="tx1"/>
              </a:solidFill>
              <a:effectLst/>
              <a:latin typeface="+mn-lt"/>
              <a:ea typeface="+mn-ea"/>
              <a:cs typeface="+mn-cs"/>
            </a:endParaRPr>
          </a:p>
          <a:p>
            <a:endParaRPr lang="en-GB" dirty="0">
              <a:effectLst/>
            </a:endParaRPr>
          </a:p>
          <a:p>
            <a:r>
              <a:rPr lang="en-GB" sz="1200" b="0" i="0" kern="1200" dirty="0">
                <a:solidFill>
                  <a:schemeClr val="tx1"/>
                </a:solidFill>
                <a:effectLst/>
                <a:latin typeface="+mn-lt"/>
                <a:ea typeface="+mn-ea"/>
                <a:cs typeface="+mn-cs"/>
              </a:rPr>
              <a:t>In comparison for boiling 10 </a:t>
            </a:r>
            <a:r>
              <a:rPr lang="en-GB" sz="1200" b="0" i="0" kern="1200" dirty="0" err="1">
                <a:solidFill>
                  <a:schemeClr val="tx1"/>
                </a:solidFill>
                <a:effectLst/>
                <a:latin typeface="+mn-lt"/>
                <a:ea typeface="+mn-ea"/>
                <a:cs typeface="+mn-cs"/>
              </a:rPr>
              <a:t>liters</a:t>
            </a:r>
            <a:r>
              <a:rPr lang="en-GB" sz="1200" b="0" i="0" kern="1200" dirty="0">
                <a:solidFill>
                  <a:schemeClr val="tx1"/>
                </a:solidFill>
                <a:effectLst/>
                <a:latin typeface="+mn-lt"/>
                <a:ea typeface="+mn-ea"/>
                <a:cs typeface="+mn-cs"/>
              </a:rPr>
              <a:t> of water:</a:t>
            </a:r>
          </a:p>
          <a:p>
            <a:r>
              <a:rPr lang="en-GB" sz="1200" b="0" i="0" kern="1200" dirty="0">
                <a:solidFill>
                  <a:schemeClr val="tx1"/>
                </a:solidFill>
                <a:effectLst/>
                <a:latin typeface="+mn-lt"/>
                <a:ea typeface="+mn-ea"/>
                <a:cs typeface="+mn-cs"/>
              </a:rPr>
              <a:t>• Using CO₂ is like using a matchstick.</a:t>
            </a:r>
          </a:p>
          <a:p>
            <a:r>
              <a:rPr lang="en-GB" sz="1200" b="0" i="0" kern="1200" dirty="0">
                <a:solidFill>
                  <a:schemeClr val="tx1"/>
                </a:solidFill>
                <a:effectLst/>
                <a:latin typeface="+mn-lt"/>
                <a:ea typeface="+mn-ea"/>
                <a:cs typeface="+mn-cs"/>
              </a:rPr>
              <a:t>• The Sun is like using a firestorm.</a:t>
            </a:r>
          </a:p>
          <a:p>
            <a:r>
              <a:rPr lang="en-GB" sz="1200" b="0" i="0" kern="1200" dirty="0">
                <a:solidFill>
                  <a:schemeClr val="tx1"/>
                </a:solidFill>
                <a:effectLst/>
                <a:latin typeface="+mn-lt"/>
                <a:ea typeface="+mn-ea"/>
                <a:cs typeface="+mn-cs"/>
              </a:rPr>
              <a:t>• GCRs are like using all nuclear bombs and the Sun combined.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Energy Comparison</a:t>
            </a:r>
          </a:p>
          <a:p>
            <a:r>
              <a:rPr lang="en-GB" sz="1200" b="0" kern="1200" dirty="0">
                <a:solidFill>
                  <a:schemeClr val="tx1"/>
                </a:solidFill>
                <a:effectLst/>
                <a:latin typeface="+mn-lt"/>
                <a:ea typeface="+mn-ea"/>
                <a:cs typeface="+mn-cs"/>
              </a:rPr>
              <a:t>• CO₂ Radiative Forcing: ~2 W/m² (nearly invisible on Sun Energy scale)</a:t>
            </a:r>
          </a:p>
          <a:p>
            <a:pPr fontAlgn="base"/>
            <a:r>
              <a:rPr lang="en-GB" sz="1200" b="0" kern="1200" dirty="0">
                <a:solidFill>
                  <a:schemeClr val="tx1"/>
                </a:solidFill>
                <a:effectLst/>
                <a:latin typeface="+mn-lt"/>
                <a:ea typeface="+mn-ea"/>
                <a:cs typeface="+mn-cs"/>
              </a:rPr>
              <a:t>• Sun Energy Output: ~3.8 × 10²⁶ W (nearly invisible on GCRs Energy scale)</a:t>
            </a:r>
          </a:p>
          <a:p>
            <a:pPr fontAlgn="base"/>
            <a:r>
              <a:rPr lang="en-GB" sz="1200" b="0" kern="1200" dirty="0">
                <a:solidFill>
                  <a:schemeClr val="tx1"/>
                </a:solidFill>
                <a:effectLst/>
                <a:latin typeface="+mn-lt"/>
                <a:ea typeface="+mn-ea"/>
                <a:cs typeface="+mn-cs"/>
              </a:rPr>
              <a:t>• GCRs Energy Flux: Infinite orders of magnitude beyond CO₂ and even the Sun, influencing entire galaxies </a:t>
            </a:r>
            <a:r>
              <a:rPr lang="en-GB" sz="1200" b="0" i="0" kern="1200" dirty="0">
                <a:solidFill>
                  <a:schemeClr val="tx1"/>
                </a:solidFill>
                <a:effectLst/>
                <a:latin typeface="+mn-lt"/>
                <a:ea typeface="+mn-ea"/>
                <a:cs typeface="+mn-cs"/>
              </a:rPr>
              <a:t>and the Universe...</a:t>
            </a:r>
            <a:endParaRPr lang="en-GB" sz="1200" b="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Science: </a:t>
            </a:r>
            <a:r>
              <a:rPr lang="en-GB" sz="1200" b="1" i="0" u="none" strike="noStrike" kern="1200" dirty="0">
                <a:solidFill>
                  <a:schemeClr val="tx1"/>
                </a:solidFill>
                <a:effectLst/>
                <a:latin typeface="+mn-lt"/>
                <a:ea typeface="+mn-ea"/>
                <a:cs typeface="+mn-cs"/>
                <a:hlinkClick r:id="rId3"/>
              </a:rPr>
              <a:t>totrade.co/g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History: </a:t>
            </a:r>
            <a:r>
              <a:rPr lang="en-GB" sz="1200" b="1" i="0" u="none" strike="noStrike" kern="1200" dirty="0">
                <a:solidFill>
                  <a:schemeClr val="tx1"/>
                </a:solidFill>
                <a:effectLst/>
                <a:latin typeface="+mn-lt"/>
                <a:ea typeface="+mn-ea"/>
                <a:cs typeface="+mn-cs"/>
                <a:hlinkClick r:id="rId4"/>
              </a:rPr>
              <a:t>totrade.co/e</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5"/>
              </a:rPr>
              <a:t>totrade.co/h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Solution: </a:t>
            </a:r>
            <a:r>
              <a:rPr lang="en-GB" sz="1200" b="1" i="0" u="none" strike="noStrike" kern="1200" dirty="0">
                <a:solidFill>
                  <a:schemeClr val="tx1"/>
                </a:solidFill>
                <a:effectLst/>
                <a:latin typeface="+mn-lt"/>
                <a:ea typeface="+mn-ea"/>
                <a:cs typeface="+mn-cs"/>
                <a:hlinkClick r:id="rId6"/>
              </a:rPr>
              <a:t>totrade.co/p</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7"/>
              </a:rPr>
              <a:t>totrade.co/s</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8"/>
              </a:rPr>
              <a:t>totrade.co/m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Call to Action: </a:t>
            </a:r>
            <a:r>
              <a:rPr lang="en-GB" sz="1200" b="1" i="0" u="none" strike="noStrike" kern="1200" dirty="0">
                <a:solidFill>
                  <a:schemeClr val="tx1"/>
                </a:solidFill>
                <a:effectLst/>
                <a:latin typeface="+mn-lt"/>
                <a:ea typeface="+mn-ea"/>
                <a:cs typeface="+mn-cs"/>
                <a:hlinkClick r:id="rId9"/>
              </a:rPr>
              <a:t>totrade.co/ca</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PDF: </a:t>
            </a:r>
            <a:r>
              <a:rPr lang="en-GB" sz="1200" b="1" i="0" u="none" strike="noStrike" kern="1200" dirty="0">
                <a:solidFill>
                  <a:schemeClr val="tx1"/>
                </a:solidFill>
                <a:effectLst/>
                <a:latin typeface="+mn-lt"/>
                <a:ea typeface="+mn-ea"/>
                <a:cs typeface="+mn-cs"/>
                <a:hlinkClick r:id="rId10"/>
              </a:rPr>
              <a:t>totrade.co/biz</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11"/>
              </a:rPr>
              <a:t>totrade.co/pdf</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PowerPoint: Climate Realism, </a:t>
            </a:r>
            <a:r>
              <a:rPr lang="en-GB" sz="1200" b="1" i="0" u="none" strike="noStrike" kern="1200" dirty="0">
                <a:solidFill>
                  <a:schemeClr val="tx1"/>
                </a:solidFill>
                <a:effectLst/>
                <a:latin typeface="+mn-lt"/>
                <a:ea typeface="+mn-ea"/>
                <a:cs typeface="+mn-cs"/>
                <a:hlinkClick r:id="rId12"/>
              </a:rPr>
              <a:t>totrade.co/</a:t>
            </a:r>
            <a:r>
              <a:rPr lang="en-GB" sz="1200" b="1" i="0" u="none" strike="noStrike" kern="1200" dirty="0" err="1">
                <a:solidFill>
                  <a:schemeClr val="tx1"/>
                </a:solidFill>
                <a:effectLst/>
                <a:latin typeface="+mn-lt"/>
                <a:ea typeface="+mn-ea"/>
                <a:cs typeface="+mn-cs"/>
                <a:hlinkClick r:id="rId12"/>
              </a:rPr>
              <a:t>cr</a:t>
            </a:r>
            <a:endParaRPr lang="en-GB" sz="1200" b="0" i="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hlinkClick r:id="rId13"/>
              </a:rPr>
              <a:t>#UGDMN</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4"/>
              </a:rPr>
              <a:t>#ClimateRealism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5"/>
              </a:rPr>
              <a:t>#Cataclysm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6"/>
              </a:rPr>
              <a:t>#GCR</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7"/>
              </a:rPr>
              <a:t>#SunEnergy</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2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57F6-7551-9DB5-03F3-0F488EAE8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36A69-7423-1F6F-2D0C-AAD28C2A3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3301C-8A32-41A3-25C9-678D73F48E9D}"/>
              </a:ext>
            </a:extLst>
          </p:cNvPr>
          <p:cNvSpPr>
            <a:spLocks noGrp="1"/>
          </p:cNvSpPr>
          <p:nvPr>
            <p:ph type="body" idx="1"/>
          </p:nvPr>
        </p:nvSpPr>
        <p:spPr/>
        <p:txBody>
          <a:bodyPr/>
          <a:lstStyle/>
          <a:p>
            <a:pPr>
              <a:lnSpc>
                <a:spcPts val="1300"/>
              </a:lnSpc>
            </a:pPr>
            <a:r>
              <a:rPr lang="en-GB" sz="1200" b="0" i="0" kern="1200" dirty="0">
                <a:solidFill>
                  <a:schemeClr val="tx1"/>
                </a:solidFill>
                <a:effectLst/>
                <a:latin typeface="+mn-lt"/>
                <a:ea typeface="+mn-ea"/>
                <a:cs typeface="+mn-cs"/>
              </a:rPr>
              <a:t>This  X-Axis variable graph is the combination of past climate studies by experts in their fields using </a:t>
            </a:r>
            <a:r>
              <a:rPr lang="en-GB" sz="1200" b="1" i="0" kern="1200" dirty="0">
                <a:solidFill>
                  <a:schemeClr val="tx1"/>
                </a:solidFill>
                <a:effectLst/>
                <a:latin typeface="+mn-lt"/>
                <a:ea typeface="+mn-ea"/>
                <a:cs typeface="+mn-cs"/>
              </a:rPr>
              <a:t>natural archives</a:t>
            </a:r>
            <a:r>
              <a:rPr lang="en-GB" sz="1200" b="0" i="0" kern="1200" dirty="0">
                <a:solidFill>
                  <a:schemeClr val="tx1"/>
                </a:solidFill>
                <a:effectLst/>
                <a:latin typeface="+mn-lt"/>
                <a:ea typeface="+mn-ea"/>
                <a:cs typeface="+mn-cs"/>
              </a:rPr>
              <a:t> through: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Tree rings:</a:t>
            </a:r>
            <a:r>
              <a:rPr lang="en-GB" sz="1200" b="0" i="0" kern="1200" dirty="0">
                <a:solidFill>
                  <a:schemeClr val="tx1"/>
                </a:solidFill>
                <a:effectLst/>
                <a:latin typeface="+mn-lt"/>
                <a:ea typeface="+mn-ea"/>
                <a:cs typeface="+mn-cs"/>
              </a:rPr>
              <a:t> Show temperature, rainfall, and drought cycles (</a:t>
            </a:r>
            <a:r>
              <a:rPr lang="en-GB" dirty="0"/>
              <a:t>dendroclimatologists)</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Sea sediment:</a:t>
            </a:r>
            <a:r>
              <a:rPr lang="en-GB" sz="1200" b="0" i="0" kern="1200" dirty="0">
                <a:solidFill>
                  <a:schemeClr val="tx1"/>
                </a:solidFill>
                <a:effectLst/>
                <a:latin typeface="+mn-lt"/>
                <a:ea typeface="+mn-ea"/>
                <a:cs typeface="+mn-cs"/>
              </a:rPr>
              <a:t> Track ocean temperature, salinity, and biological activity (</a:t>
            </a:r>
            <a:r>
              <a:rPr lang="en-GB" dirty="0"/>
              <a:t>paleoceanographers)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Ice cores:</a:t>
            </a:r>
            <a:r>
              <a:rPr lang="en-GB" sz="1200" b="0" i="0" kern="1200" dirty="0">
                <a:solidFill>
                  <a:schemeClr val="tx1"/>
                </a:solidFill>
                <a:effectLst/>
                <a:latin typeface="+mn-lt"/>
                <a:ea typeface="+mn-ea"/>
                <a:cs typeface="+mn-cs"/>
              </a:rPr>
              <a:t> Record greenhouse gases, volcanic ash, and temperature shifts (</a:t>
            </a:r>
            <a:r>
              <a:rPr lang="en-GB" dirty="0"/>
              <a:t>glaciologists and palaeoclimatologists)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Rock layers</a:t>
            </a:r>
            <a:r>
              <a:rPr lang="en-GB" sz="1200" b="0" i="0" kern="1200" dirty="0">
                <a:solidFill>
                  <a:schemeClr val="tx1"/>
                </a:solidFill>
                <a:effectLst/>
                <a:latin typeface="+mn-lt"/>
                <a:ea typeface="+mn-ea"/>
                <a:cs typeface="+mn-cs"/>
              </a:rPr>
              <a:t>: Reveal long-term climate patterns and major events (</a:t>
            </a:r>
            <a:r>
              <a:rPr lang="en-GB" dirty="0"/>
              <a:t>stratigraphers and geologists)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Lake sediment:</a:t>
            </a:r>
            <a:r>
              <a:rPr lang="en-GB" sz="1200" b="0" i="0" kern="1200" dirty="0">
                <a:solidFill>
                  <a:schemeClr val="tx1"/>
                </a:solidFill>
                <a:effectLst/>
                <a:latin typeface="+mn-lt"/>
                <a:ea typeface="+mn-ea"/>
                <a:cs typeface="+mn-cs"/>
              </a:rPr>
              <a:t> Preserve pollen, charcoal, and minerals. Reflect vegetation and fire history (</a:t>
            </a:r>
            <a:r>
              <a:rPr lang="en-GB" dirty="0"/>
              <a:t>paleolimnologists)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Speleothems:</a:t>
            </a:r>
            <a:r>
              <a:rPr lang="en-GB" sz="1200" b="0" i="0" kern="1200" dirty="0">
                <a:solidFill>
                  <a:schemeClr val="tx1"/>
                </a:solidFill>
                <a:effectLst/>
                <a:latin typeface="+mn-lt"/>
                <a:ea typeface="+mn-ea"/>
                <a:cs typeface="+mn-cs"/>
              </a:rPr>
              <a:t> Cave formations record rainfall and temperature through isotopes (</a:t>
            </a:r>
            <a:r>
              <a:rPr lang="en-GB" dirty="0"/>
              <a:t>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Coral reefs:</a:t>
            </a:r>
            <a:r>
              <a:rPr lang="en-GB" sz="1200" b="0" i="0" kern="1200" dirty="0">
                <a:solidFill>
                  <a:schemeClr val="tx1"/>
                </a:solidFill>
                <a:effectLst/>
                <a:latin typeface="+mn-lt"/>
                <a:ea typeface="+mn-ea"/>
                <a:cs typeface="+mn-cs"/>
              </a:rPr>
              <a:t> Growth bands and isotopes show sea surface temperature and salinity (</a:t>
            </a:r>
            <a:r>
              <a:rPr lang="en-GB" dirty="0"/>
              <a:t>marine 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Historical documents:</a:t>
            </a:r>
            <a:r>
              <a:rPr lang="en-GB" sz="1200" b="0" i="0" kern="1200" dirty="0">
                <a:solidFill>
                  <a:schemeClr val="tx1"/>
                </a:solidFill>
                <a:effectLst/>
                <a:latin typeface="+mn-lt"/>
                <a:ea typeface="+mn-ea"/>
                <a:cs typeface="+mn-cs"/>
              </a:rPr>
              <a:t> Include harvest records, ship logs, and diaries. Indicate past climate (</a:t>
            </a:r>
            <a:r>
              <a:rPr lang="en-GB" dirty="0"/>
              <a:t>historical 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Glacier extent:</a:t>
            </a:r>
            <a:r>
              <a:rPr lang="en-GB" sz="1200" b="0" i="0" kern="1200" dirty="0">
                <a:solidFill>
                  <a:schemeClr val="tx1"/>
                </a:solidFill>
                <a:effectLst/>
                <a:latin typeface="+mn-lt"/>
                <a:ea typeface="+mn-ea"/>
                <a:cs typeface="+mn-cs"/>
              </a:rPr>
              <a:t> Maps and photos show retreat or advance. Reflect temperature and precipitation (</a:t>
            </a:r>
            <a:r>
              <a:rPr lang="en-GB" dirty="0"/>
              <a:t>glaciologists and geomorphologists)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Pollen analysis:</a:t>
            </a:r>
            <a:r>
              <a:rPr lang="en-GB" sz="1200" b="0" i="0" kern="1200" dirty="0">
                <a:solidFill>
                  <a:schemeClr val="tx1"/>
                </a:solidFill>
                <a:effectLst/>
                <a:latin typeface="+mn-lt"/>
                <a:ea typeface="+mn-ea"/>
                <a:cs typeface="+mn-cs"/>
              </a:rPr>
              <a:t> From soil or sediment. Reveal past plant life and climate zones (</a:t>
            </a:r>
            <a:r>
              <a:rPr lang="en-GB" dirty="0"/>
              <a:t>palynologists)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Charcoal layers:</a:t>
            </a:r>
            <a:r>
              <a:rPr lang="en-GB" sz="1200" b="0" i="0" kern="1200" dirty="0">
                <a:solidFill>
                  <a:schemeClr val="tx1"/>
                </a:solidFill>
                <a:effectLst/>
                <a:latin typeface="+mn-lt"/>
                <a:ea typeface="+mn-ea"/>
                <a:cs typeface="+mn-cs"/>
              </a:rPr>
              <a:t> Indicate wildfires. Help track droughts and vegetation changes (</a:t>
            </a:r>
            <a:r>
              <a:rPr lang="en-GB" dirty="0"/>
              <a:t>paleo ecologists)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Packrat middens:</a:t>
            </a:r>
            <a:r>
              <a:rPr lang="en-GB" sz="1200" b="0" i="0" kern="1200" dirty="0">
                <a:solidFill>
                  <a:schemeClr val="tx1"/>
                </a:solidFill>
                <a:effectLst/>
                <a:latin typeface="+mn-lt"/>
                <a:ea typeface="+mn-ea"/>
                <a:cs typeface="+mn-cs"/>
              </a:rPr>
              <a:t> Preserve seeds and bones. Show local climate and ecosystem shifts (</a:t>
            </a:r>
            <a:r>
              <a:rPr lang="en-GB" dirty="0"/>
              <a:t>paleo ecologists and archaeologists)</a:t>
            </a:r>
            <a:r>
              <a:rPr lang="en-GB" sz="1200" b="0" i="0" kern="1200" dirty="0">
                <a:solidFill>
                  <a:schemeClr val="tx1"/>
                </a:solidFill>
                <a:effectLst/>
                <a:latin typeface="+mn-lt"/>
                <a:ea typeface="+mn-ea"/>
                <a:cs typeface="+mn-cs"/>
              </a:rPr>
              <a:t>. </a:t>
            </a:r>
          </a:p>
          <a:p>
            <a:pPr>
              <a:lnSpc>
                <a:spcPts val="1300"/>
              </a:lnSpc>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Combining these studies, these archives confirm Earth is still in an Ice Age. For most of the last 550 million years, Earth was warmer, supporting vast forests and abundant life. Today’s cooler phase is part of a long-term cooling cycle.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Many geological, archaeological, and historical mysteries remain unresolved without acknowledging abrupt cataclysmic events as key drivers:</a:t>
            </a:r>
          </a:p>
          <a:p>
            <a:r>
              <a:rPr lang="en-GB" sz="1200" b="0" i="0" kern="1200" dirty="0">
                <a:solidFill>
                  <a:schemeClr val="tx1"/>
                </a:solidFill>
                <a:effectLst/>
                <a:latin typeface="+mn-lt"/>
                <a:ea typeface="+mn-ea"/>
                <a:cs typeface="+mn-cs"/>
              </a:rPr>
              <a:t>• Mammoths frozen with food in their mouths.</a:t>
            </a:r>
          </a:p>
          <a:p>
            <a:r>
              <a:rPr lang="en-GB" sz="1200" b="0" i="0" kern="1200" dirty="0">
                <a:solidFill>
                  <a:schemeClr val="tx1"/>
                </a:solidFill>
                <a:effectLst/>
                <a:latin typeface="+mn-lt"/>
                <a:ea typeface="+mn-ea"/>
                <a:cs typeface="+mn-cs"/>
              </a:rPr>
              <a:t>• Cities buried under miles of sediment.</a:t>
            </a:r>
          </a:p>
          <a:p>
            <a:r>
              <a:rPr lang="en-GB" sz="1200" b="0" i="0" kern="1200" dirty="0">
                <a:solidFill>
                  <a:schemeClr val="tx1"/>
                </a:solidFill>
                <a:effectLst/>
                <a:latin typeface="+mn-lt"/>
                <a:ea typeface="+mn-ea"/>
                <a:cs typeface="+mn-cs"/>
              </a:rPr>
              <a:t>• Fossil layers laid down in hours, not centuries.</a:t>
            </a:r>
          </a:p>
          <a:p>
            <a:r>
              <a:rPr lang="en-GB" sz="1200" b="0" i="0" kern="1200" dirty="0">
                <a:solidFill>
                  <a:schemeClr val="tx1"/>
                </a:solidFill>
                <a:effectLst/>
                <a:latin typeface="+mn-lt"/>
                <a:ea typeface="+mn-ea"/>
                <a:cs typeface="+mn-cs"/>
              </a:rPr>
              <a:t>• Ancient civilizations erased in a single day.</a:t>
            </a:r>
          </a:p>
          <a:p>
            <a:r>
              <a:rPr lang="en-GB" sz="1200" b="0" i="0" kern="1200" dirty="0">
                <a:solidFill>
                  <a:schemeClr val="tx1"/>
                </a:solidFill>
                <a:effectLst/>
                <a:latin typeface="+mn-lt"/>
                <a:ea typeface="+mn-ea"/>
                <a:cs typeface="+mn-cs"/>
              </a:rPr>
              <a:t>• Global myths of floods, fire, and sudden darkness.</a:t>
            </a:r>
          </a:p>
          <a:p>
            <a:r>
              <a:rPr lang="en-GB" sz="1200" b="0" i="0" kern="1200" dirty="0">
                <a:solidFill>
                  <a:schemeClr val="tx1"/>
                </a:solidFill>
                <a:effectLst/>
                <a:latin typeface="+mn-lt"/>
                <a:ea typeface="+mn-ea"/>
                <a:cs typeface="+mn-cs"/>
              </a:rPr>
              <a:t>• Polar shifts and crustal displacement every few thousand years.</a:t>
            </a:r>
          </a:p>
          <a:p>
            <a:r>
              <a:rPr lang="en-GB" sz="1200" b="0" i="0" kern="1200" dirty="0">
                <a:solidFill>
                  <a:schemeClr val="tx1"/>
                </a:solidFill>
                <a:effectLst/>
                <a:latin typeface="+mn-lt"/>
                <a:ea typeface="+mn-ea"/>
                <a:cs typeface="+mn-cs"/>
              </a:rPr>
              <a:t>These events explain sudden extinctions, lost continents, and resets in human progress. Ignoring them collapses timelines and creates contradictions in CO2-centric </a:t>
            </a:r>
            <a:r>
              <a:rPr lang="en-GB" sz="1200" b="0" i="0" kern="1200" dirty="0" err="1">
                <a:solidFill>
                  <a:schemeClr val="tx1"/>
                </a:solidFill>
                <a:effectLst/>
                <a:latin typeface="+mn-lt"/>
                <a:ea typeface="+mn-ea"/>
                <a:cs typeface="+mn-cs"/>
              </a:rPr>
              <a:t>Hensenism</a:t>
            </a:r>
            <a:r>
              <a:rPr lang="en-GB" sz="1200" b="0" i="0" kern="1200" dirty="0">
                <a:solidFill>
                  <a:schemeClr val="tx1"/>
                </a:solidFill>
                <a:effectLst/>
                <a:latin typeface="+mn-lt"/>
                <a:ea typeface="+mn-ea"/>
                <a:cs typeface="+mn-cs"/>
              </a:rPr>
              <a:t> evidence, </a:t>
            </a:r>
            <a:r>
              <a:rPr lang="en-GB" sz="1200" b="1" i="0" u="none" strike="noStrike" kern="1200" dirty="0">
                <a:solidFill>
                  <a:schemeClr val="tx1"/>
                </a:solidFill>
                <a:effectLst/>
                <a:latin typeface="+mn-lt"/>
                <a:ea typeface="+mn-ea"/>
                <a:cs typeface="+mn-cs"/>
                <a:hlinkClick r:id="rId3"/>
              </a:rPr>
              <a:t>totrade.co/</a:t>
            </a:r>
            <a:r>
              <a:rPr lang="en-GB" sz="1200" b="1" i="0" u="none" strike="noStrike" kern="1200" dirty="0" err="1">
                <a:solidFill>
                  <a:schemeClr val="tx1"/>
                </a:solidFill>
                <a:effectLst/>
                <a:latin typeface="+mn-lt"/>
                <a:ea typeface="+mn-ea"/>
                <a:cs typeface="+mn-cs"/>
                <a:hlinkClick r:id="rId3"/>
              </a:rPr>
              <a:t>hs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Accepting cataclysms as central to Earth’s history is essential to understand the past, prepare for the future, and solve mysteries that defy conventional models.</a:t>
            </a:r>
          </a:p>
          <a:p>
            <a:r>
              <a:rPr lang="en-GB" sz="1200" b="0" i="0" kern="1200" dirty="0">
                <a:solidFill>
                  <a:schemeClr val="tx1"/>
                </a:solidFill>
                <a:effectLst/>
                <a:latin typeface="+mn-lt"/>
                <a:ea typeface="+mn-ea"/>
                <a:cs typeface="+mn-cs"/>
              </a:rPr>
              <a:t>Ignoring natural cycles while pushing false climate narratives, like exaggerated heat records and cyclone claims, undermines credibility. The IPCC’s Climategate is a warning.</a:t>
            </a:r>
          </a:p>
          <a:p>
            <a:r>
              <a:rPr lang="en-GB" sz="1200" b="0" i="0" kern="1200" dirty="0">
                <a:solidFill>
                  <a:schemeClr val="tx1"/>
                </a:solidFill>
                <a:effectLst/>
                <a:latin typeface="+mn-lt"/>
                <a:ea typeface="+mn-ea"/>
                <a:cs typeface="+mn-cs"/>
              </a:rPr>
              <a:t>Imposing green ideology on poor nations through coercive climate policy is eco-colonialism. It forces decisions that harm people and economies to satisfy the environmental agenda of the affluent West.</a:t>
            </a:r>
          </a:p>
        </p:txBody>
      </p:sp>
      <p:sp>
        <p:nvSpPr>
          <p:cNvPr id="4" name="Slide Number Placeholder 3">
            <a:extLst>
              <a:ext uri="{FF2B5EF4-FFF2-40B4-BE49-F238E27FC236}">
                <a16:creationId xmlns:a16="http://schemas.microsoft.com/office/drawing/2014/main" id="{F701A8EA-4858-F0B5-96E8-FAA87AAB4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9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91648" y="3400055"/>
            <a:ext cx="9910105" cy="367814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09756" y="2749611"/>
            <a:ext cx="9642256" cy="650446"/>
          </a:xfrm>
        </p:spPr>
        <p:txBody>
          <a:bodyPr anchor="t">
            <a:normAutofit/>
          </a:bodyPr>
          <a:lstStyle>
            <a:lvl1pPr marL="0" indent="0" algn="l">
              <a:buNone/>
              <a:defRPr sz="1403" cap="all">
                <a:solidFill>
                  <a:schemeClr val="accent1"/>
                </a:solidFill>
              </a:defRPr>
            </a:lvl1pPr>
            <a:lvl2pPr marL="401010" indent="0" algn="ctr">
              <a:buNone/>
              <a:defRPr>
                <a:solidFill>
                  <a:schemeClr val="tx1">
                    <a:tint val="75000"/>
                  </a:schemeClr>
                </a:solidFill>
              </a:defRPr>
            </a:lvl2pPr>
            <a:lvl3pPr marL="802020" indent="0" algn="ctr">
              <a:buNone/>
              <a:defRPr>
                <a:solidFill>
                  <a:schemeClr val="tx1">
                    <a:tint val="75000"/>
                  </a:schemeClr>
                </a:solidFill>
              </a:defRPr>
            </a:lvl3pPr>
            <a:lvl4pPr marL="1203030" indent="0" algn="ctr">
              <a:buNone/>
              <a:defRPr>
                <a:solidFill>
                  <a:schemeClr val="tx1">
                    <a:tint val="75000"/>
                  </a:schemeClr>
                </a:solidFill>
              </a:defRPr>
            </a:lvl4pPr>
            <a:lvl5pPr marL="1604040" indent="0" algn="ctr">
              <a:buNone/>
              <a:defRPr>
                <a:solidFill>
                  <a:schemeClr val="tx1">
                    <a:tint val="75000"/>
                  </a:schemeClr>
                </a:solidFill>
              </a:defRPr>
            </a:lvl5pPr>
            <a:lvl6pPr marL="2005051" indent="0" algn="ctr">
              <a:buNone/>
              <a:defRPr>
                <a:solidFill>
                  <a:schemeClr val="tx1">
                    <a:tint val="75000"/>
                  </a:schemeClr>
                </a:solidFill>
              </a:defRPr>
            </a:lvl6pPr>
            <a:lvl7pPr marL="2406061" indent="0" algn="ctr">
              <a:buNone/>
              <a:defRPr>
                <a:solidFill>
                  <a:schemeClr val="tx1">
                    <a:tint val="75000"/>
                  </a:schemeClr>
                </a:solidFill>
              </a:defRPr>
            </a:lvl7pPr>
            <a:lvl8pPr marL="2807071" indent="0" algn="ctr">
              <a:buNone/>
              <a:defRPr>
                <a:solidFill>
                  <a:schemeClr val="tx1">
                    <a:tint val="75000"/>
                  </a:schemeClr>
                </a:solidFill>
              </a:defRPr>
            </a:lvl8pPr>
            <a:lvl9pPr marL="320808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030458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55" y="2579285"/>
            <a:ext cx="9673891" cy="4004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47178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92773" y="5665694"/>
            <a:ext cx="9903025" cy="138704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09755" y="5003969"/>
            <a:ext cx="9673891" cy="661724"/>
          </a:xfrm>
        </p:spPr>
        <p:txBody>
          <a:bodyPr anchor="t">
            <a:normAutofit/>
          </a:bodyPr>
          <a:lstStyle>
            <a:lvl1pPr marL="0" indent="0" algn="l">
              <a:buNone/>
              <a:defRPr sz="1579" cap="all">
                <a:solidFill>
                  <a:schemeClr val="accent1"/>
                </a:solidFill>
              </a:defRPr>
            </a:lvl1pPr>
            <a:lvl2pPr marL="401010" indent="0">
              <a:buNone/>
              <a:defRPr sz="1579">
                <a:solidFill>
                  <a:schemeClr val="tx1">
                    <a:tint val="75000"/>
                  </a:schemeClr>
                </a:solidFill>
              </a:defRPr>
            </a:lvl2pPr>
            <a:lvl3pPr marL="802020" indent="0">
              <a:buNone/>
              <a:defRPr sz="1403">
                <a:solidFill>
                  <a:schemeClr val="tx1">
                    <a:tint val="75000"/>
                  </a:schemeClr>
                </a:solidFill>
              </a:defRPr>
            </a:lvl3pPr>
            <a:lvl4pPr marL="1203030" indent="0">
              <a:buNone/>
              <a:defRPr sz="1228">
                <a:solidFill>
                  <a:schemeClr val="tx1">
                    <a:tint val="75000"/>
                  </a:schemeClr>
                </a:solidFill>
              </a:defRPr>
            </a:lvl4pPr>
            <a:lvl5pPr marL="1604040" indent="0">
              <a:buNone/>
              <a:defRPr sz="1228">
                <a:solidFill>
                  <a:schemeClr val="tx1">
                    <a:tint val="75000"/>
                  </a:schemeClr>
                </a:solidFill>
              </a:defRPr>
            </a:lvl5pPr>
            <a:lvl6pPr marL="2005051" indent="0">
              <a:buNone/>
              <a:defRPr sz="1228">
                <a:solidFill>
                  <a:schemeClr val="tx1">
                    <a:tint val="75000"/>
                  </a:schemeClr>
                </a:solidFill>
              </a:defRPr>
            </a:lvl6pPr>
            <a:lvl7pPr marL="2406061" indent="0">
              <a:buNone/>
              <a:defRPr sz="1228">
                <a:solidFill>
                  <a:schemeClr val="tx1">
                    <a:tint val="75000"/>
                  </a:schemeClr>
                </a:solidFill>
              </a:defRPr>
            </a:lvl7pPr>
            <a:lvl8pPr marL="2807071" indent="0">
              <a:buNone/>
              <a:defRPr sz="1228">
                <a:solidFill>
                  <a:schemeClr val="tx1">
                    <a:tint val="75000"/>
                  </a:schemeClr>
                </a:solidFill>
              </a:defRPr>
            </a:lvl8pPr>
            <a:lvl9pPr marL="3208081" indent="0">
              <a:buNone/>
              <a:defRPr sz="122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461094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9755" y="2454930"/>
            <a:ext cx="4556244"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27401" y="2454930"/>
            <a:ext cx="4556245"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4043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9754" y="2480149"/>
            <a:ext cx="4556245" cy="614595"/>
          </a:xfrm>
        </p:spPr>
        <p:txBody>
          <a:bodyPr anchor="ctr">
            <a:noAutofit/>
          </a:bodyPr>
          <a:lstStyle>
            <a:lvl1pPr marL="0" indent="0">
              <a:buNone/>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Click to edit Master text styles</a:t>
            </a:r>
          </a:p>
        </p:txBody>
      </p:sp>
      <p:sp>
        <p:nvSpPr>
          <p:cNvPr id="4" name="Content Placeholder 3"/>
          <p:cNvSpPr>
            <a:spLocks noGrp="1"/>
          </p:cNvSpPr>
          <p:nvPr>
            <p:ph sz="half" idx="2"/>
          </p:nvPr>
        </p:nvSpPr>
        <p:spPr>
          <a:xfrm>
            <a:off x="509755" y="3224076"/>
            <a:ext cx="4556243"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27401" y="2480150"/>
            <a:ext cx="4556246" cy="609735"/>
          </a:xfrm>
        </p:spPr>
        <p:txBody>
          <a:bodyPr anchor="ctr">
            <a:noAutofit/>
          </a:bodyPr>
          <a:lstStyle>
            <a:lvl1pPr marL="0" marR="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marL="0" marR="0" lvl="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5627400" y="3224076"/>
            <a:ext cx="4556247"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50795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3605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9303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92773" y="662434"/>
            <a:ext cx="3230055" cy="64077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298523" y="1299997"/>
            <a:ext cx="5833473" cy="5132664"/>
          </a:xfrm>
        </p:spPr>
        <p:txBody>
          <a:bodyPr anchor="ctr">
            <a:normAutofit/>
          </a:bodyPr>
          <a:lstStyle>
            <a:lvl1pPr>
              <a:defRPr sz="1754">
                <a:solidFill>
                  <a:schemeClr val="tx2"/>
                </a:solidFill>
              </a:defRPr>
            </a:lvl1pPr>
            <a:lvl2pPr>
              <a:defRPr sz="1579">
                <a:solidFill>
                  <a:schemeClr val="tx2"/>
                </a:solidFill>
              </a:defRPr>
            </a:lvl2pPr>
            <a:lvl3pPr>
              <a:defRPr sz="1403">
                <a:solidFill>
                  <a:schemeClr val="tx2"/>
                </a:solidFill>
              </a:defRPr>
            </a:lvl3pPr>
            <a:lvl4pPr>
              <a:defRPr sz="1228">
                <a:solidFill>
                  <a:schemeClr val="tx2"/>
                </a:solidFill>
              </a:defRPr>
            </a:lvl4pPr>
            <a:lvl5pPr>
              <a:defRPr sz="1228">
                <a:solidFill>
                  <a:schemeClr val="tx2"/>
                </a:solidFill>
              </a:defRPr>
            </a:lvl5pPr>
            <a:lvl6pPr>
              <a:defRPr sz="1228">
                <a:solidFill>
                  <a:schemeClr val="tx2"/>
                </a:solidFill>
              </a:defRPr>
            </a:lvl6pPr>
            <a:lvl7pPr>
              <a:defRPr sz="1228">
                <a:solidFill>
                  <a:schemeClr val="tx2"/>
                </a:solidFill>
              </a:defRPr>
            </a:lvl7pPr>
            <a:lvl8pPr>
              <a:defRPr sz="1228">
                <a:solidFill>
                  <a:schemeClr val="tx2"/>
                </a:solidFill>
              </a:defRPr>
            </a:lvl8pPr>
            <a:lvl9pPr>
              <a:defRPr sz="1228">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475" y="3125573"/>
            <a:ext cx="2659187" cy="3307089"/>
          </a:xfrm>
        </p:spPr>
        <p:txBody>
          <a:bodyPr anchor="t">
            <a:normAutofit/>
          </a:bodyPr>
          <a:lstStyle>
            <a:lvl1pPr marL="0" indent="0" algn="l">
              <a:buNone/>
              <a:defRPr sz="1403">
                <a:solidFill>
                  <a:srgbClr val="FFFFFF"/>
                </a:solidFill>
              </a:defRPr>
            </a:lvl1pPr>
            <a:lvl2pPr marL="401010" indent="0">
              <a:buNone/>
              <a:defRPr sz="965"/>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345135763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92773" y="706673"/>
            <a:ext cx="9903024" cy="4023135"/>
          </a:xfrm>
        </p:spPr>
        <p:txBody>
          <a:bodyPr anchor="t">
            <a:normAutofit/>
          </a:bodyPr>
          <a:lstStyle>
            <a:lvl1pPr marL="0" indent="0" algn="ctr">
              <a:buNone/>
              <a:defRPr sz="1403"/>
            </a:lvl1pPr>
            <a:lvl2pPr marL="401010" indent="0">
              <a:buNone/>
              <a:defRPr sz="1403"/>
            </a:lvl2pPr>
            <a:lvl3pPr marL="802020" indent="0">
              <a:buNone/>
              <a:defRPr sz="1403"/>
            </a:lvl3pPr>
            <a:lvl4pPr marL="1203030" indent="0">
              <a:buNone/>
              <a:defRPr sz="1403"/>
            </a:lvl4pPr>
            <a:lvl5pPr marL="1604040" indent="0">
              <a:buNone/>
              <a:defRPr sz="1403"/>
            </a:lvl5pPr>
            <a:lvl6pPr marL="2005051" indent="0">
              <a:buNone/>
              <a:defRPr sz="1403"/>
            </a:lvl6pPr>
            <a:lvl7pPr marL="2406061" indent="0">
              <a:buNone/>
              <a:defRPr sz="1403"/>
            </a:lvl7pPr>
            <a:lvl8pPr marL="2807071" indent="0">
              <a:buNone/>
              <a:defRPr sz="1403"/>
            </a:lvl8pPr>
            <a:lvl9pPr marL="3208081" indent="0">
              <a:buNone/>
              <a:defRPr sz="1403"/>
            </a:lvl9pPr>
          </a:lstStyle>
          <a:p>
            <a:r>
              <a:rPr lang="en-US"/>
              <a:t>Click icon to add picture</a:t>
            </a:r>
          </a:p>
        </p:txBody>
      </p:sp>
      <p:sp>
        <p:nvSpPr>
          <p:cNvPr id="4" name="Text Placeholder 3"/>
          <p:cNvSpPr>
            <a:spLocks noGrp="1"/>
          </p:cNvSpPr>
          <p:nvPr>
            <p:ph type="body" sz="half" idx="2"/>
          </p:nvPr>
        </p:nvSpPr>
        <p:spPr>
          <a:xfrm>
            <a:off x="509754" y="5795881"/>
            <a:ext cx="9673893" cy="1099811"/>
          </a:xfrm>
        </p:spPr>
        <p:txBody>
          <a:bodyPr anchor="t">
            <a:normAutofit/>
          </a:bodyPr>
          <a:lstStyle>
            <a:lvl1pPr marL="0" indent="0">
              <a:buNone/>
              <a:defRPr sz="1403"/>
            </a:lvl1pPr>
            <a:lvl2pPr marL="401010" indent="0">
              <a:buNone/>
              <a:defRPr sz="1053"/>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157338952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49104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7067670" y="660808"/>
            <a:ext cx="3234083" cy="640941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Vertical Text Placeholder 2"/>
          <p:cNvSpPr>
            <a:spLocks noGrp="1"/>
          </p:cNvSpPr>
          <p:nvPr>
            <p:ph type="body" orient="vert" idx="1"/>
          </p:nvPr>
        </p:nvSpPr>
        <p:spPr>
          <a:xfrm>
            <a:off x="679672" y="951559"/>
            <a:ext cx="6281342" cy="529696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391648" y="503767"/>
            <a:ext cx="3248120" cy="104673"/>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7053633" y="499847"/>
            <a:ext cx="3248120" cy="1085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162117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9754" y="776942"/>
            <a:ext cx="9673892" cy="131071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09754" y="2573929"/>
            <a:ext cx="9673892" cy="402401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71053" y="7078202"/>
            <a:ext cx="2495126"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ED291B17-9318-49DB-B28B-6E5994AE9581}" type="datetime1">
              <a:rPr lang="en-US" smtClean="0"/>
              <a:t>9/21/2025</a:t>
            </a:fld>
            <a:endParaRPr lang="en-US"/>
          </a:p>
        </p:txBody>
      </p:sp>
      <p:sp>
        <p:nvSpPr>
          <p:cNvPr id="5" name="Footer Placeholder 4"/>
          <p:cNvSpPr>
            <a:spLocks noGrp="1"/>
          </p:cNvSpPr>
          <p:nvPr>
            <p:ph type="ftr" sz="quarter" idx="3"/>
          </p:nvPr>
        </p:nvSpPr>
        <p:spPr>
          <a:xfrm>
            <a:off x="509754" y="7078202"/>
            <a:ext cx="6066970" cy="402314"/>
          </a:xfrm>
          <a:prstGeom prst="rect">
            <a:avLst/>
          </a:prstGeom>
        </p:spPr>
        <p:txBody>
          <a:bodyPr vert="horz" lIns="91440" tIns="45720" rIns="91440" bIns="45720" rtlCol="0" anchor="ctr"/>
          <a:lstStyle>
            <a:lvl1pPr algn="l">
              <a:defRPr sz="789"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9260509" y="7078202"/>
            <a:ext cx="923139"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391648" y="503767"/>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796573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hf sldNum="0" hdr="0" ftr="0" dt="0"/>
  <p:txStyles>
    <p:titleStyle>
      <a:lvl1pPr algn="l" defTabSz="401010" rtl="0" eaLnBrk="1" latinLnBrk="0" hangingPunct="1">
        <a:lnSpc>
          <a:spcPct val="100000"/>
        </a:lnSpc>
        <a:spcBef>
          <a:spcPct val="0"/>
        </a:spcBef>
        <a:buNone/>
        <a:defRPr sz="2456"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393" indent="-268393" algn="l" defTabSz="401010" rtl="0" eaLnBrk="1" latinLnBrk="0" hangingPunct="1">
        <a:lnSpc>
          <a:spcPct val="110000"/>
        </a:lnSpc>
        <a:spcBef>
          <a:spcPct val="20000"/>
        </a:spcBef>
        <a:spcAft>
          <a:spcPts val="526"/>
        </a:spcAft>
        <a:buClr>
          <a:schemeClr val="accent1"/>
        </a:buClr>
        <a:buSzPct val="92000"/>
        <a:buFont typeface="Wingdings 2" panose="05020102010507070707" pitchFamily="18" charset="2"/>
        <a:buChar char=""/>
        <a:defRPr sz="1491" kern="1200">
          <a:solidFill>
            <a:schemeClr val="tx1">
              <a:lumMod val="75000"/>
              <a:lumOff val="25000"/>
            </a:schemeClr>
          </a:solidFill>
          <a:latin typeface="+mn-lt"/>
          <a:ea typeface="+mn-ea"/>
          <a:cs typeface="+mn-cs"/>
        </a:defRPr>
      </a:lvl1pPr>
      <a:lvl2pPr marL="552573" indent="-268393"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228" kern="1200">
          <a:solidFill>
            <a:schemeClr val="tx1">
              <a:lumMod val="75000"/>
              <a:lumOff val="25000"/>
            </a:schemeClr>
          </a:solidFill>
          <a:latin typeface="+mn-lt"/>
          <a:ea typeface="+mn-ea"/>
          <a:cs typeface="+mn-cs"/>
        </a:defRPr>
      </a:lvl2pPr>
      <a:lvl3pPr marL="789390" indent="-236817"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140" kern="1200">
          <a:solidFill>
            <a:schemeClr val="tx1">
              <a:lumMod val="75000"/>
              <a:lumOff val="25000"/>
            </a:schemeClr>
          </a:solidFill>
          <a:latin typeface="+mn-lt"/>
          <a:ea typeface="+mn-ea"/>
          <a:cs typeface="+mn-cs"/>
        </a:defRPr>
      </a:lvl3pPr>
      <a:lvl4pPr marL="1089358"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4pPr>
      <a:lvl5pPr marL="1405114"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5pPr>
      <a:lvl6pPr marL="166649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6pPr>
      <a:lvl7pPr marL="192962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7pPr>
      <a:lvl8pPr marL="219275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8pPr>
      <a:lvl9pPr marL="245588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9pPr>
    </p:bodyStyle>
    <p:otherStyle>
      <a:defPPr>
        <a:defRPr lang="en-US"/>
      </a:defPPr>
      <a:lvl1pPr marL="0" algn="l" defTabSz="401010" rtl="0" eaLnBrk="1" latinLnBrk="0" hangingPunct="1">
        <a:defRPr sz="1579" kern="1200">
          <a:solidFill>
            <a:schemeClr val="tx1"/>
          </a:solidFill>
          <a:latin typeface="+mn-lt"/>
          <a:ea typeface="+mn-ea"/>
          <a:cs typeface="+mn-cs"/>
        </a:defRPr>
      </a:lvl1pPr>
      <a:lvl2pPr marL="401010" algn="l" defTabSz="401010" rtl="0" eaLnBrk="1" latinLnBrk="0" hangingPunct="1">
        <a:defRPr sz="1579" kern="1200">
          <a:solidFill>
            <a:schemeClr val="tx1"/>
          </a:solidFill>
          <a:latin typeface="+mn-lt"/>
          <a:ea typeface="+mn-ea"/>
          <a:cs typeface="+mn-cs"/>
        </a:defRPr>
      </a:lvl2pPr>
      <a:lvl3pPr marL="802020" algn="l" defTabSz="401010" rtl="0" eaLnBrk="1" latinLnBrk="0" hangingPunct="1">
        <a:defRPr sz="1579" kern="1200">
          <a:solidFill>
            <a:schemeClr val="tx1"/>
          </a:solidFill>
          <a:latin typeface="+mn-lt"/>
          <a:ea typeface="+mn-ea"/>
          <a:cs typeface="+mn-cs"/>
        </a:defRPr>
      </a:lvl3pPr>
      <a:lvl4pPr marL="1203030" algn="l" defTabSz="401010" rtl="0" eaLnBrk="1" latinLnBrk="0" hangingPunct="1">
        <a:defRPr sz="1579" kern="1200">
          <a:solidFill>
            <a:schemeClr val="tx1"/>
          </a:solidFill>
          <a:latin typeface="+mn-lt"/>
          <a:ea typeface="+mn-ea"/>
          <a:cs typeface="+mn-cs"/>
        </a:defRPr>
      </a:lvl4pPr>
      <a:lvl5pPr marL="1604040" algn="l" defTabSz="401010" rtl="0" eaLnBrk="1" latinLnBrk="0" hangingPunct="1">
        <a:defRPr sz="1579" kern="1200">
          <a:solidFill>
            <a:schemeClr val="tx1"/>
          </a:solidFill>
          <a:latin typeface="+mn-lt"/>
          <a:ea typeface="+mn-ea"/>
          <a:cs typeface="+mn-cs"/>
        </a:defRPr>
      </a:lvl5pPr>
      <a:lvl6pPr marL="2005051" algn="l" defTabSz="401010" rtl="0" eaLnBrk="1" latinLnBrk="0" hangingPunct="1">
        <a:defRPr sz="1579" kern="1200">
          <a:solidFill>
            <a:schemeClr val="tx1"/>
          </a:solidFill>
          <a:latin typeface="+mn-lt"/>
          <a:ea typeface="+mn-ea"/>
          <a:cs typeface="+mn-cs"/>
        </a:defRPr>
      </a:lvl6pPr>
      <a:lvl7pPr marL="2406061" algn="l" defTabSz="401010" rtl="0" eaLnBrk="1" latinLnBrk="0" hangingPunct="1">
        <a:defRPr sz="1579" kern="1200">
          <a:solidFill>
            <a:schemeClr val="tx1"/>
          </a:solidFill>
          <a:latin typeface="+mn-lt"/>
          <a:ea typeface="+mn-ea"/>
          <a:cs typeface="+mn-cs"/>
        </a:defRPr>
      </a:lvl7pPr>
      <a:lvl8pPr marL="2807071" algn="l" defTabSz="401010" rtl="0" eaLnBrk="1" latinLnBrk="0" hangingPunct="1">
        <a:defRPr sz="1579" kern="1200">
          <a:solidFill>
            <a:schemeClr val="tx1"/>
          </a:solidFill>
          <a:latin typeface="+mn-lt"/>
          <a:ea typeface="+mn-ea"/>
          <a:cs typeface="+mn-cs"/>
        </a:defRPr>
      </a:lvl8pPr>
      <a:lvl9pPr marL="3208081" algn="l" defTabSz="40101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hyperlink" Target="http://totrade.co/pdf" TargetMode="External"/><Relationship Id="rId12" Type="http://schemas.openxmlformats.org/officeDocument/2006/relationships/hyperlink" Target="https://totrade.co/c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totrade.co/solution" TargetMode="External"/><Relationship Id="rId11" Type="http://schemas.openxmlformats.org/officeDocument/2006/relationships/hyperlink" Target="mailto:team@totrade.co"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71.png"/></Relationships>
</file>

<file path=ppt/slides/_rels/slide10.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image" Target="../media/image31.png"/><Relationship Id="rId4" Type="http://schemas.openxmlformats.org/officeDocument/2006/relationships/image" Target="../media/image31.jp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8.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image" Target="../media/image31.png"/><Relationship Id="rId4" Type="http://schemas.openxmlformats.org/officeDocument/2006/relationships/image" Target="../media/image33.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2.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9.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image" Target="../media/image31.png"/><Relationship Id="rId4" Type="http://schemas.openxmlformats.org/officeDocument/2006/relationships/image" Target="../media/image34.jp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0.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image" Target="../media/image31.png"/><Relationship Id="rId4" Type="http://schemas.openxmlformats.org/officeDocument/2006/relationships/image" Target="../media/image35.jp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image" Target="../media/image31.png"/><Relationship Id="rId4" Type="http://schemas.openxmlformats.org/officeDocument/2006/relationships/image" Target="../media/image36.jp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4.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5.xml"/><Relationship Id="rId6" Type="http://schemas.openxmlformats.org/officeDocument/2006/relationships/image" Target="../media/image24.png"/><Relationship Id="rId5" Type="http://schemas.openxmlformats.org/officeDocument/2006/relationships/hyperlink" Target="https://totrade.co/mm" TargetMode="Externa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6.xml"/><Relationship Id="rId6" Type="http://schemas.openxmlformats.org/officeDocument/2006/relationships/image" Target="../media/image24.png"/><Relationship Id="rId5" Type="http://schemas.openxmlformats.org/officeDocument/2006/relationships/hyperlink" Target="https://totrade.co/ln" TargetMode="Externa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70.png"/><Relationship Id="rId3" Type="http://schemas.openxmlformats.org/officeDocument/2006/relationships/image" Target="../media/image8.jpg"/><Relationship Id="rId7" Type="http://schemas.openxmlformats.org/officeDocument/2006/relationships/slide" Target="slide18.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23.xml"/><Relationship Id="rId5" Type="http://schemas.openxmlformats.org/officeDocument/2006/relationships/slide" Target="slide8.xml"/><Relationship Id="rId10" Type="http://schemas.openxmlformats.org/officeDocument/2006/relationships/slide" Target="slide21.xml"/><Relationship Id="rId4" Type="http://schemas.openxmlformats.org/officeDocument/2006/relationships/slide" Target="slide5.xml"/><Relationship Id="rId9"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7.xml"/><Relationship Id="rId6" Type="http://schemas.openxmlformats.org/officeDocument/2006/relationships/image" Target="../media/image24.png"/><Relationship Id="rId5" Type="http://schemas.openxmlformats.org/officeDocument/2006/relationships/hyperlink" Target="https://totrade.co/fr" TargetMode="Externa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8.xml"/><Relationship Id="rId6" Type="http://schemas.openxmlformats.org/officeDocument/2006/relationships/image" Target="../media/image24.png"/><Relationship Id="rId5" Type="http://schemas.openxmlformats.org/officeDocument/2006/relationships/hyperlink" Target="https://totrade.co/s" TargetMode="Externa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hemeOverride" Target="../theme/themeOverride19.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hemeOverride" Target="../theme/themeOverride20.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hemeOverride" Target="../theme/themeOverride21.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22.xml"/><Relationship Id="rId6" Type="http://schemas.openxmlformats.org/officeDocument/2006/relationships/image" Target="../media/image24.png"/><Relationship Id="rId5" Type="http://schemas.openxmlformats.org/officeDocument/2006/relationships/hyperlink" Target="https://totrade.co/s" TargetMode="Externa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8" Type="http://schemas.openxmlformats.org/officeDocument/2006/relationships/hyperlink" Target="https://totrade.co/gcr1" TargetMode="External"/><Relationship Id="rId13" Type="http://schemas.openxmlformats.org/officeDocument/2006/relationships/hyperlink" Target="https://totrade.co/gc" TargetMode="External"/><Relationship Id="rId18" Type="http://schemas.openxmlformats.org/officeDocument/2006/relationships/hyperlink" Target="https://totrade.co/h" TargetMode="External"/><Relationship Id="rId3" Type="http://schemas.openxmlformats.org/officeDocument/2006/relationships/notesSlide" Target="../notesSlides/notesSlide26.xml"/><Relationship Id="rId21" Type="http://schemas.openxmlformats.org/officeDocument/2006/relationships/image" Target="../media/image230.png"/><Relationship Id="rId7" Type="http://schemas.openxmlformats.org/officeDocument/2006/relationships/hyperlink" Target="https://totrade.co/sm" TargetMode="External"/><Relationship Id="rId12" Type="http://schemas.openxmlformats.org/officeDocument/2006/relationships/hyperlink" Target="https://totrade.co/gcr4" TargetMode="External"/><Relationship Id="rId17" Type="http://schemas.openxmlformats.org/officeDocument/2006/relationships/hyperlink" Target="https://totrade.co/ct" TargetMode="External"/><Relationship Id="rId2" Type="http://schemas.openxmlformats.org/officeDocument/2006/relationships/slideLayout" Target="../slideLayouts/slideLayout18.xml"/><Relationship Id="rId16" Type="http://schemas.openxmlformats.org/officeDocument/2006/relationships/hyperlink" Target="https://totrade.co/cia3" TargetMode="External"/><Relationship Id="rId20" Type="http://schemas.openxmlformats.org/officeDocument/2006/relationships/image" Target="../media/image24.png"/><Relationship Id="rId1" Type="http://schemas.openxmlformats.org/officeDocument/2006/relationships/themeOverride" Target="../theme/themeOverride23.xml"/><Relationship Id="rId6" Type="http://schemas.openxmlformats.org/officeDocument/2006/relationships/hyperlink" Target="https://totrade.co/ns1" TargetMode="External"/><Relationship Id="rId11" Type="http://schemas.openxmlformats.org/officeDocument/2006/relationships/hyperlink" Target="https://totrade.co/gcr3" TargetMode="External"/><Relationship Id="rId5" Type="http://schemas.openxmlformats.org/officeDocument/2006/relationships/hyperlink" Target="https://totrade.co/gn" TargetMode="External"/><Relationship Id="rId15" Type="http://schemas.openxmlformats.org/officeDocument/2006/relationships/hyperlink" Target="https://totrade.co/cia1" TargetMode="External"/><Relationship Id="rId10" Type="http://schemas.openxmlformats.org/officeDocument/2006/relationships/hyperlink" Target="https://totrade.co/ln1" TargetMode="External"/><Relationship Id="rId19" Type="http://schemas.openxmlformats.org/officeDocument/2006/relationships/hyperlink" Target="https://totrade.co/e" TargetMode="External"/><Relationship Id="rId4" Type="http://schemas.openxmlformats.org/officeDocument/2006/relationships/hyperlink" Target="https://totrade.co/cr" TargetMode="External"/><Relationship Id="rId9" Type="http://schemas.openxmlformats.org/officeDocument/2006/relationships/hyperlink" Target="https://totrade.co/gcr2" TargetMode="External"/><Relationship Id="rId14" Type="http://schemas.openxmlformats.org/officeDocument/2006/relationships/hyperlink" Target="https://totrade.co/ln5"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otrade.co/co2d" TargetMode="External"/><Relationship Id="rId13" Type="http://schemas.openxmlformats.org/officeDocument/2006/relationships/image" Target="../media/image240.png"/><Relationship Id="rId3" Type="http://schemas.openxmlformats.org/officeDocument/2006/relationships/notesSlide" Target="../notesSlides/notesSlide27.xml"/><Relationship Id="rId7" Type="http://schemas.openxmlformats.org/officeDocument/2006/relationships/hyperlink" Target="https://totrade.co/co2c" TargetMode="External"/><Relationship Id="rId12"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24.xml"/><Relationship Id="rId6" Type="http://schemas.openxmlformats.org/officeDocument/2006/relationships/hyperlink" Target="https://totrade.co/co2b" TargetMode="External"/><Relationship Id="rId11" Type="http://schemas.openxmlformats.org/officeDocument/2006/relationships/hyperlink" Target="https://totrade.co/co2g" TargetMode="External"/><Relationship Id="rId5" Type="http://schemas.openxmlformats.org/officeDocument/2006/relationships/hyperlink" Target="https://totrade.co/co2a" TargetMode="External"/><Relationship Id="rId10" Type="http://schemas.openxmlformats.org/officeDocument/2006/relationships/hyperlink" Target="https://totrade.co/co2f" TargetMode="External"/><Relationship Id="rId4" Type="http://schemas.openxmlformats.org/officeDocument/2006/relationships/hyperlink" Target="https://totrade.co/cr" TargetMode="External"/><Relationship Id="rId9" Type="http://schemas.openxmlformats.org/officeDocument/2006/relationships/hyperlink" Target="https://totrade.co/co2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totrade.co/g" TargetMode="External"/><Relationship Id="rId13" Type="http://schemas.openxmlformats.org/officeDocument/2006/relationships/hyperlink" Target="https://totrade.co/ca" TargetMode="External"/><Relationship Id="rId3" Type="http://schemas.openxmlformats.org/officeDocument/2006/relationships/notesSlide" Target="../notesSlides/notesSlide28.xml"/><Relationship Id="rId7" Type="http://schemas.openxmlformats.org/officeDocument/2006/relationships/hyperlink" Target="https://totrade.co/cr" TargetMode="External"/><Relationship Id="rId12" Type="http://schemas.openxmlformats.org/officeDocument/2006/relationships/hyperlink" Target="https://totrade.co/m" TargetMode="External"/><Relationship Id="rId2" Type="http://schemas.openxmlformats.org/officeDocument/2006/relationships/slideLayout" Target="../slideLayouts/slideLayout18.xml"/><Relationship Id="rId16" Type="http://schemas.openxmlformats.org/officeDocument/2006/relationships/hyperlink" Target="https://totrade.co/bp" TargetMode="External"/><Relationship Id="rId1" Type="http://schemas.openxmlformats.org/officeDocument/2006/relationships/themeOverride" Target="../theme/themeOverride25.xml"/><Relationship Id="rId6" Type="http://schemas.openxmlformats.org/officeDocument/2006/relationships/image" Target="../media/image230.png"/><Relationship Id="rId11" Type="http://schemas.openxmlformats.org/officeDocument/2006/relationships/hyperlink" Target="https://totrade.co/p" TargetMode="External"/><Relationship Id="rId5" Type="http://schemas.openxmlformats.org/officeDocument/2006/relationships/image" Target="../media/image24.png"/><Relationship Id="rId15" Type="http://schemas.openxmlformats.org/officeDocument/2006/relationships/hyperlink" Target="https://totrade.co/pdf" TargetMode="External"/><Relationship Id="rId10" Type="http://schemas.openxmlformats.org/officeDocument/2006/relationships/hyperlink" Target="https://totrade.co/h" TargetMode="External"/><Relationship Id="rId4" Type="http://schemas.openxmlformats.org/officeDocument/2006/relationships/hyperlink" Target="https://totrade.co/s" TargetMode="External"/><Relationship Id="rId9" Type="http://schemas.openxmlformats.org/officeDocument/2006/relationships/hyperlink" Target="https://totrade.co/e" TargetMode="External"/><Relationship Id="rId14" Type="http://schemas.openxmlformats.org/officeDocument/2006/relationships/hyperlink" Target="https://totrade.co/biz"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4.png"/><Relationship Id="rId18" Type="http://schemas.openxmlformats.org/officeDocument/2006/relationships/image" Target="../media/image160.png"/><Relationship Id="rId26" Type="http://schemas.openxmlformats.org/officeDocument/2006/relationships/image" Target="../media/image200.pn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30.pn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50.png"/><Relationship Id="rId20" Type="http://schemas.openxmlformats.org/officeDocument/2006/relationships/image" Target="../media/image170.png"/><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3.png"/><Relationship Id="rId24" Type="http://schemas.openxmlformats.org/officeDocument/2006/relationships/image" Target="../media/image190.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10.png"/><Relationship Id="rId10" Type="http://schemas.openxmlformats.org/officeDocument/2006/relationships/image" Target="../media/image120.png"/><Relationship Id="rId19" Type="http://schemas.openxmlformats.org/officeDocument/2006/relationships/image" Target="../media/image17.png"/><Relationship Id="rId4" Type="http://schemas.openxmlformats.org/officeDocument/2006/relationships/image" Target="../media/image90.png"/><Relationship Id="rId9" Type="http://schemas.openxmlformats.org/officeDocument/2006/relationships/image" Target="../media/image12.png"/><Relationship Id="rId14" Type="http://schemas.openxmlformats.org/officeDocument/2006/relationships/image" Target="../media/image140.png"/><Relationship Id="rId22" Type="http://schemas.openxmlformats.org/officeDocument/2006/relationships/image" Target="../media/image180.png"/><Relationship Id="rId27" Type="http://schemas.openxmlformats.org/officeDocument/2006/relationships/image" Target="../media/image21.png"/><Relationship Id="rId30" Type="http://schemas.openxmlformats.org/officeDocument/2006/relationships/image" Target="../media/image2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hyperlink" Target="https://totrade.co/hs" TargetMode="Externa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hyperlink" Target="https://totrade.co/hs" TargetMode="Externa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hyperlink" Target="https://totrade.co/hs" TargetMode="Externa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28.png"/><Relationship Id="rId5" Type="http://schemas.openxmlformats.org/officeDocument/2006/relationships/hyperlink" Target="https://totrade.co/hs" TargetMode="Externa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3108636-A1C0-1A85-BBD7-BD42D3531C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900" y="196850"/>
            <a:ext cx="9753600" cy="6351138"/>
          </a:xfrm>
          <a:prstGeom prst="rect">
            <a:avLst/>
          </a:prstGeom>
        </p:spPr>
      </p:pic>
      <p:sp>
        <p:nvSpPr>
          <p:cNvPr id="7" name="TextBox 6">
            <a:extLst>
              <a:ext uri="{FF2B5EF4-FFF2-40B4-BE49-F238E27FC236}">
                <a16:creationId xmlns:a16="http://schemas.microsoft.com/office/drawing/2014/main" id="{EE530CC2-505A-04E7-2590-15608D800A3D}"/>
              </a:ext>
            </a:extLst>
          </p:cNvPr>
          <p:cNvSpPr txBox="1"/>
          <p:nvPr/>
        </p:nvSpPr>
        <p:spPr>
          <a:xfrm>
            <a:off x="6565900" y="6588976"/>
            <a:ext cx="2514600" cy="557204"/>
          </a:xfrm>
          <a:prstGeom prst="rect">
            <a:avLst/>
          </a:prstGeom>
          <a:noFill/>
          <a:effectLst>
            <a:outerShdw blurRad="50800" dist="25400" dir="5400000" algn="ctr" rotWithShape="0">
              <a:srgbClr val="000000">
                <a:alpha val="98000"/>
              </a:srgbClr>
            </a:outerShdw>
          </a:effectLst>
        </p:spPr>
        <p:txBody>
          <a:bodyPr wrap="square" rtlCol="0">
            <a:spAutoFit/>
          </a:bodyPr>
          <a:lstStyle/>
          <a:p>
            <a:pPr algn="r">
              <a:lnSpc>
                <a:spcPts val="1800"/>
              </a:lnSpc>
            </a:pPr>
            <a:r>
              <a:rPr lang="en-US" b="1" spc="50" noProof="0" dirty="0">
                <a:solidFill>
                  <a:schemeClr val="bg1"/>
                </a:solidFill>
              </a:rPr>
              <a:t>Latest</a:t>
            </a:r>
          </a:p>
          <a:p>
            <a:pPr algn="r">
              <a:lnSpc>
                <a:spcPts val="1800"/>
              </a:lnSpc>
            </a:pPr>
            <a:r>
              <a:rPr lang="en-US" sz="1800" b="1" spc="180" noProof="0" dirty="0">
                <a:solidFill>
                  <a:schemeClr val="bg1"/>
                </a:solidFill>
                <a:hlinkClick r:id="rId6">
                  <a:extLst>
                    <a:ext uri="{A12FA001-AC4F-418D-AE19-62706E023703}">
                      <ahyp:hlinkClr xmlns:ahyp="http://schemas.microsoft.com/office/drawing/2018/hyperlinkcolor" val="tx"/>
                    </a:ext>
                  </a:extLst>
                </a:hlinkClick>
              </a:rPr>
              <a:t>totrade.co/</a:t>
            </a:r>
            <a:r>
              <a:rPr lang="en-US" sz="1800" b="1" spc="180" noProof="0" dirty="0" err="1">
                <a:solidFill>
                  <a:schemeClr val="bg1"/>
                </a:solidFill>
                <a:hlinkClick r:id="rId6">
                  <a:extLst>
                    <a:ext uri="{A12FA001-AC4F-418D-AE19-62706E023703}">
                      <ahyp:hlinkClr xmlns:ahyp="http://schemas.microsoft.com/office/drawing/2018/hyperlinkcolor" val="tx"/>
                    </a:ext>
                  </a:extLst>
                </a:hlinkClick>
              </a:rPr>
              <a:t>cr</a:t>
            </a:r>
            <a:endParaRPr lang="en-US" sz="1800" b="1" spc="180" noProof="0" dirty="0">
              <a:solidFill>
                <a:schemeClr val="bg1"/>
              </a:solidFill>
            </a:endParaRPr>
          </a:p>
        </p:txBody>
      </p:sp>
      <p:pic>
        <p:nvPicPr>
          <p:cNvPr id="9" name="Picture 8" descr="A blue sign with white text&#10;&#10;Description automatically generated">
            <a:hlinkClick r:id="rId7"/>
            <a:hlinkHover r:id="" action="ppaction://noaction" highlightClick="1"/>
            <a:extLst>
              <a:ext uri="{FF2B5EF4-FFF2-40B4-BE49-F238E27FC236}">
                <a16:creationId xmlns:a16="http://schemas.microsoft.com/office/drawing/2014/main" id="{1C1C201F-7B74-AF5F-2180-D302C1E15C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6900" y="6640211"/>
            <a:ext cx="1789180" cy="505969"/>
          </a:xfrm>
          <a:prstGeom prst="rect">
            <a:avLst/>
          </a:prstGeom>
          <a:effectLst>
            <a:outerShdw blurRad="76200" dist="38100" dir="13500000" algn="br" rotWithShape="0">
              <a:prstClr val="black">
                <a:alpha val="40000"/>
              </a:prstClr>
            </a:outerShdw>
          </a:effectLst>
        </p:spPr>
      </p:pic>
      <p:pic>
        <p:nvPicPr>
          <p:cNvPr id="13" name="Graphic 12">
            <a:extLst>
              <a:ext uri="{FF2B5EF4-FFF2-40B4-BE49-F238E27FC236}">
                <a16:creationId xmlns:a16="http://schemas.microsoft.com/office/drawing/2014/main" id="{11D52466-4671-3373-1750-1CC37C0412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88439" y="196850"/>
            <a:ext cx="181461" cy="6351138"/>
          </a:xfrm>
          <a:prstGeom prst="rect">
            <a:avLst/>
          </a:prstGeom>
        </p:spPr>
      </p:pic>
      <p:sp>
        <p:nvSpPr>
          <p:cNvPr id="16" name="TextBox 15">
            <a:extLst>
              <a:ext uri="{FF2B5EF4-FFF2-40B4-BE49-F238E27FC236}">
                <a16:creationId xmlns:a16="http://schemas.microsoft.com/office/drawing/2014/main" id="{A3ECAF08-A473-C0A2-E8AC-75578934C8D2}"/>
              </a:ext>
            </a:extLst>
          </p:cNvPr>
          <p:cNvSpPr txBox="1"/>
          <p:nvPr/>
        </p:nvSpPr>
        <p:spPr>
          <a:xfrm>
            <a:off x="622300" y="449798"/>
            <a:ext cx="6477000" cy="3785652"/>
          </a:xfrm>
          <a:prstGeom prst="rect">
            <a:avLst/>
          </a:prstGeom>
          <a:noFill/>
          <a:effectLst>
            <a:outerShdw blurRad="50800" dist="38100" dir="5400000" algn="t" rotWithShape="0">
              <a:schemeClr val="bg1">
                <a:alpha val="40000"/>
              </a:schemeClr>
            </a:outerShdw>
          </a:effectLst>
        </p:spPr>
        <p:txBody>
          <a:bodyPr wrap="square" rtlCol="0">
            <a:spAutoFit/>
          </a:bodyPr>
          <a:lstStyle/>
          <a:p>
            <a:r>
              <a:rPr lang="en-US" sz="4000" b="1" kern="0" noProof="0" dirty="0">
                <a:solidFill>
                  <a:srgbClr val="003366"/>
                </a:solidFill>
                <a:latin typeface="Arial Black" panose="020B0A04020102020204" pitchFamily="34" charset="0"/>
                <a:ea typeface="Times New Roman" panose="02020603050405020304" pitchFamily="18" charset="0"/>
              </a:rPr>
              <a:t>#UGDMN</a:t>
            </a:r>
          </a:p>
          <a:p>
            <a:r>
              <a:rPr lang="en-US" sz="4000" spc="400" noProof="0" dirty="0">
                <a:solidFill>
                  <a:srgbClr val="003366"/>
                </a:solidFill>
                <a:latin typeface="Gilroy ExtraBold" panose="00000900000000000000" pitchFamily="50" charset="0"/>
              </a:rPr>
              <a:t>U</a:t>
            </a:r>
            <a:r>
              <a:rPr lang="en-US" sz="4000" spc="400" noProof="0" dirty="0">
                <a:solidFill>
                  <a:srgbClr val="003366"/>
                </a:solidFill>
                <a:latin typeface="Myriad Pro" panose="020B0503030403020204" pitchFamily="2" charset="0"/>
              </a:rPr>
              <a:t>ltimate</a:t>
            </a:r>
          </a:p>
          <a:p>
            <a:r>
              <a:rPr lang="en-US" sz="4000" spc="400" noProof="0" dirty="0">
                <a:solidFill>
                  <a:srgbClr val="003366"/>
                </a:solidFill>
                <a:latin typeface="Gilroy ExtraBold" panose="00000900000000000000" pitchFamily="50" charset="0"/>
              </a:rPr>
              <a:t>G</a:t>
            </a:r>
            <a:r>
              <a:rPr lang="en-US" sz="4000" spc="400" noProof="0" dirty="0">
                <a:solidFill>
                  <a:srgbClr val="003366"/>
                </a:solidFill>
                <a:latin typeface="Myriad Pro" panose="020B0503030403020204" pitchFamily="2" charset="0"/>
              </a:rPr>
              <a:t>lobal</a:t>
            </a:r>
          </a:p>
          <a:p>
            <a:r>
              <a:rPr lang="en-US" sz="4000" spc="400" noProof="0" dirty="0">
                <a:solidFill>
                  <a:srgbClr val="003366"/>
                </a:solidFill>
                <a:latin typeface="Gilroy ExtraBold" panose="00000900000000000000" pitchFamily="50" charset="0"/>
              </a:rPr>
              <a:t>D</a:t>
            </a:r>
            <a:r>
              <a:rPr lang="en-US" sz="4000" spc="400" noProof="0" dirty="0">
                <a:solidFill>
                  <a:srgbClr val="003366"/>
                </a:solidFill>
                <a:latin typeface="Myriad Pro" panose="020B0503030403020204" pitchFamily="2" charset="0"/>
              </a:rPr>
              <a:t>isaster</a:t>
            </a:r>
          </a:p>
          <a:p>
            <a:r>
              <a:rPr lang="en-US" sz="4000" spc="400" noProof="0" dirty="0">
                <a:solidFill>
                  <a:srgbClr val="003366"/>
                </a:solidFill>
                <a:latin typeface="Gilroy ExtraBold" panose="00000900000000000000" pitchFamily="50" charset="0"/>
              </a:rPr>
              <a:t>M</a:t>
            </a:r>
            <a:r>
              <a:rPr lang="en-US" sz="4000" spc="400" noProof="0" dirty="0">
                <a:solidFill>
                  <a:srgbClr val="003366"/>
                </a:solidFill>
                <a:latin typeface="Myriad Pro" panose="020B0503030403020204" pitchFamily="2" charset="0"/>
              </a:rPr>
              <a:t>itigation</a:t>
            </a:r>
          </a:p>
          <a:p>
            <a:r>
              <a:rPr lang="en-US" sz="4000" spc="400" noProof="0" dirty="0">
                <a:solidFill>
                  <a:srgbClr val="003366"/>
                </a:solidFill>
                <a:latin typeface="Gilroy ExtraBold" panose="00000900000000000000" pitchFamily="50" charset="0"/>
              </a:rPr>
              <a:t>N</a:t>
            </a:r>
            <a:r>
              <a:rPr lang="en-US" sz="4000" spc="400" noProof="0" dirty="0">
                <a:solidFill>
                  <a:srgbClr val="003366"/>
                </a:solidFill>
                <a:latin typeface="Myriad Pro" panose="020B0503030403020204" pitchFamily="2" charset="0"/>
              </a:rPr>
              <a:t>exus</a:t>
            </a:r>
          </a:p>
        </p:txBody>
      </p:sp>
      <p:sp>
        <p:nvSpPr>
          <p:cNvPr id="5" name="!!TextBox 11">
            <a:extLst>
              <a:ext uri="{FF2B5EF4-FFF2-40B4-BE49-F238E27FC236}">
                <a16:creationId xmlns:a16="http://schemas.microsoft.com/office/drawing/2014/main" id="{18FA2CE7-7BAA-1272-C286-E850A4F60828}"/>
              </a:ext>
            </a:extLst>
          </p:cNvPr>
          <p:cNvSpPr txBox="1"/>
          <p:nvPr/>
        </p:nvSpPr>
        <p:spPr>
          <a:xfrm>
            <a:off x="4051300" y="581558"/>
            <a:ext cx="5867400" cy="2339969"/>
          </a:xfrm>
          <a:prstGeom prst="rect">
            <a:avLst/>
          </a:prstGeom>
          <a:effectLst>
            <a:outerShdw blurRad="88900" dist="50800" dir="5400000" algn="t" rotWithShape="0">
              <a:prstClr val="black">
                <a:alpha val="90000"/>
              </a:prstClr>
            </a:outerShdw>
          </a:effectLst>
        </p:spPr>
        <p:txBody>
          <a:bodyPr vert="horz" lIns="80201" tIns="40100" rIns="80201" bIns="40100" rtlCol="0">
            <a:noAutofit/>
          </a:bodyPr>
          <a:lstStyle/>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Advance Feasibility Study </a:t>
            </a:r>
          </a:p>
          <a:p>
            <a:pPr>
              <a:lnSpc>
                <a:spcPts val="2400"/>
              </a:lnSpc>
              <a:tabLst>
                <a:tab pos="4114800" algn="l"/>
              </a:tabLst>
            </a:pPr>
            <a:r>
              <a:rPr lang="en-GB" sz="2000" i="1"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Business Plan</a:t>
            </a:r>
          </a:p>
          <a:p>
            <a:pPr>
              <a:lnSpc>
                <a:spcPts val="2400"/>
              </a:lnSpc>
              <a:tabLst>
                <a:tab pos="4114800" algn="l"/>
              </a:tabLst>
            </a:pPr>
            <a:endParaRPr lang="en-GB" sz="2000" kern="0" spc="27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Earth Climate and Geological Risks</a:t>
            </a:r>
          </a:p>
          <a:p>
            <a:pPr>
              <a:lnSpc>
                <a:spcPts val="2400"/>
              </a:lnSpc>
              <a:tabLst>
                <a:tab pos="4114800" algn="l"/>
              </a:tabLst>
            </a:pPr>
            <a:r>
              <a:rPr lang="en-GB" sz="2000"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From</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Galactic Cosmic Rays (GCRs) </a:t>
            </a:r>
          </a:p>
          <a:p>
            <a:pPr>
              <a:lnSpc>
                <a:spcPts val="2400"/>
              </a:lnSpc>
              <a:tabLst>
                <a:tab pos="4114800" algn="l"/>
              </a:tabLst>
            </a:pPr>
            <a:r>
              <a:rPr lang="en-GB"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The Sun</a:t>
            </a:r>
          </a:p>
          <a:p>
            <a:pPr>
              <a:lnSpc>
                <a:spcPts val="2400"/>
              </a:lnSpc>
              <a:tabLst>
                <a:tab pos="4114800" algn="l"/>
              </a:tabLst>
            </a:pPr>
            <a:endPar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by</a:t>
            </a: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:man: </a:t>
            </a:r>
          </a:p>
          <a:p>
            <a:pPr>
              <a:lnSpc>
                <a:spcPts val="2400"/>
              </a:lnSpc>
              <a:tabLst>
                <a:tab pos="4114800" algn="l"/>
              </a:tabLst>
            </a:pPr>
            <a:r>
              <a:rPr lang="en-US"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of (know as)</a:t>
            </a: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 Phouthone: Siharath.</a:t>
            </a:r>
          </a:p>
          <a:p>
            <a:pPr>
              <a:lnSpc>
                <a:spcPts val="2400"/>
              </a:lnSpc>
              <a:tabLst>
                <a:tab pos="4114800" algn="l"/>
              </a:tabLst>
            </a:pPr>
            <a:endPar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for</a:t>
            </a:r>
            <a:endPar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000" noProof="0" dirty="0">
                <a:solidFill>
                  <a:schemeClr val="bg1"/>
                </a:solidFill>
              </a:rPr>
              <a:t>team@totrade.co</a:t>
            </a:r>
          </a:p>
        </p:txBody>
      </p:sp>
      <p:sp>
        <p:nvSpPr>
          <p:cNvPr id="2" name="Rectangle 1">
            <a:hlinkClick r:id="rId11"/>
            <a:extLst>
              <a:ext uri="{FF2B5EF4-FFF2-40B4-BE49-F238E27FC236}">
                <a16:creationId xmlns:a16="http://schemas.microsoft.com/office/drawing/2014/main" id="{F63913A4-5719-96AA-557F-608DF4BBA549}"/>
              </a:ext>
            </a:extLst>
          </p:cNvPr>
          <p:cNvSpPr/>
          <p:nvPr/>
        </p:nvSpPr>
        <p:spPr>
          <a:xfrm>
            <a:off x="2984500" y="6098904"/>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12"/>
            <a:extLst>
              <a:ext uri="{FF2B5EF4-FFF2-40B4-BE49-F238E27FC236}">
                <a16:creationId xmlns:a16="http://schemas.microsoft.com/office/drawing/2014/main" id="{E1928EF3-20A3-CE85-65AB-CD92787B601B}"/>
              </a:ext>
            </a:extLst>
          </p:cNvPr>
          <p:cNvSpPr/>
          <p:nvPr/>
        </p:nvSpPr>
        <p:spPr>
          <a:xfrm>
            <a:off x="7175500" y="6849666"/>
            <a:ext cx="1660255"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9D4D965-CEFB-B6C7-F8FF-C681EA7620C1}"/>
                  </a:ext>
                </a:extLst>
              </p:cNvPr>
              <p:cNvGraphicFramePr>
                <a:graphicFrameLocks noChangeAspect="1"/>
              </p:cNvGraphicFramePr>
              <p:nvPr>
                <p:extLst>
                  <p:ext uri="{D42A27DB-BD31-4B8C-83A1-F6EECF244321}">
                    <p14:modId xmlns:p14="http://schemas.microsoft.com/office/powerpoint/2010/main" val="3941683903"/>
                  </p:ext>
                </p:extLst>
              </p:nvPr>
            </p:nvGraphicFramePr>
            <p:xfrm>
              <a:off x="9581752" y="6692688"/>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3"/>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9D4D965-CEFB-B6C7-F8FF-C681EA7620C1}"/>
                  </a:ext>
                </a:extLst>
              </p:cNvPr>
              <p:cNvPicPr>
                <a:picLocks noGrp="1" noRot="1" noChangeAspect="1" noMove="1" noResize="1" noEditPoints="1" noAdjustHandles="1" noChangeArrowheads="1" noChangeShapeType="1"/>
              </p:cNvPicPr>
              <p:nvPr/>
            </p:nvPicPr>
            <p:blipFill>
              <a:blip r:embed="rId14"/>
              <a:stretch>
                <a:fillRect/>
              </a:stretch>
            </p:blipFill>
            <p:spPr>
              <a:xfrm>
                <a:off x="9581752" y="6692688"/>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77423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153B-4F60-9C59-4EA3-99143246559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D1C9CBF-F498-AAC1-012D-ED0094A9D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BA047CE-D12B-15D1-AA2B-F372367DF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B175CE1-1526-5B72-2607-4216AC91F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3504A82-4B25-47B1-2C8C-8B39CF44D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951EEDC4-7C28-28DD-B227-1B393FB458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4B75A23C-8243-356C-F459-22E84E6D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CF123E9D-A227-CE35-E841-1B474742DAB8}"/>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5533AB4E-97CA-B2F9-63C4-BAC85CE17726}"/>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1060F7CA-0C1D-038C-B282-DAB47521218F}"/>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16143874-247E-3112-E382-DEFE274765B3}"/>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77AE7E7-9409-9A11-1292-9686E4967BB4}"/>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877AE7E7-9409-9A11-1292-9686E4967BB4}"/>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2963F637-A84E-F3C1-F63A-025A3D9E730E}"/>
                  </a:ext>
                </a:extLst>
              </p:cNvPr>
              <p:cNvGraphicFramePr>
                <a:graphicFrameLocks noChangeAspect="1"/>
              </p:cNvGraphicFramePr>
              <p:nvPr>
                <p:extLst>
                  <p:ext uri="{D42A27DB-BD31-4B8C-83A1-F6EECF244321}">
                    <p14:modId xmlns:p14="http://schemas.microsoft.com/office/powerpoint/2010/main" val="3311694228"/>
                  </p:ext>
                </p:extLst>
              </p:nvPr>
            </p:nvGraphicFramePr>
            <p:xfrm>
              <a:off x="469900" y="6521452"/>
              <a:ext cx="762000" cy="538468"/>
            </p:xfrm>
            <a:graphic>
              <a:graphicData uri="http://schemas.microsoft.com/office/powerpoint/2016/slidezoom">
                <pslz:sldZm>
                  <pslz:sldZmObj sldId="521" cId="4068955947">
                    <pslz:zmPr id="{57038868-1587-4051-8510-92A57681B14F}" returnToParent="0" transitionDur="1000">
                      <p166:blipFill xmlns:p166="http://schemas.microsoft.com/office/powerpoint/2016/6/main">
                        <a:blip r:embed="rId9"/>
                        <a:stretch>
                          <a:fillRect/>
                        </a:stretch>
                      </p166:blipFill>
                      <p166:spPr xmlns:p166="http://schemas.microsoft.com/office/powerpoint/2016/6/main">
                        <a:xfrm>
                          <a:off x="0" y="0"/>
                          <a:ext cx="762000" cy="538468"/>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2963F637-A84E-F3C1-F63A-025A3D9E730E}"/>
                  </a:ext>
                </a:extLst>
              </p:cNvPr>
              <p:cNvPicPr>
                <a:picLocks noGrp="1" noRot="1" noChangeAspect="1" noMove="1" noResize="1" noEditPoints="1" noAdjustHandles="1" noChangeArrowheads="1" noChangeShapeType="1"/>
              </p:cNvPicPr>
              <p:nvPr/>
            </p:nvPicPr>
            <p:blipFill>
              <a:blip r:embed="rId10"/>
              <a:stretch>
                <a:fillRect/>
              </a:stretch>
            </p:blipFill>
            <p:spPr>
              <a:xfrm>
                <a:off x="469900" y="6521452"/>
                <a:ext cx="762000" cy="538468"/>
              </a:xfrm>
              <a:prstGeom prst="rect">
                <a:avLst/>
              </a:prstGeom>
              <a:ln w="3175">
                <a:solidFill>
                  <a:prstClr val="ltGray"/>
                </a:solidFill>
              </a:ln>
            </p:spPr>
          </p:pic>
        </mc:Fallback>
      </mc:AlternateContent>
    </p:spTree>
    <p:extLst>
      <p:ext uri="{BB962C8B-B14F-4D97-AF65-F5344CB8AC3E}">
        <p14:creationId xmlns:p14="http://schemas.microsoft.com/office/powerpoint/2010/main" val="93990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8883B-0D5C-0A88-A800-CD18B0A3AB8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334D2B1-2E96-B41B-63CC-013BAACC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C3AF8992-839C-1365-F44C-D1C15264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17BCF50-5EDD-C4D0-4E5D-CF8F166A6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10EF619-1B28-D379-6B13-ED857339D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DD46C7E-B859-0F97-CF7F-4FAD2DDECE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0"/>
          </a:xfrm>
          <a:prstGeom prst="rect">
            <a:avLst/>
          </a:prstGeom>
        </p:spPr>
      </p:pic>
      <p:sp>
        <p:nvSpPr>
          <p:cNvPr id="32" name="Rectangle 31">
            <a:extLst>
              <a:ext uri="{FF2B5EF4-FFF2-40B4-BE49-F238E27FC236}">
                <a16:creationId xmlns:a16="http://schemas.microsoft.com/office/drawing/2014/main" id="{6D6E85AA-D5EF-A281-5347-989596871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88067EB6-54C9-457D-05CB-62A4AA218139}"/>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1E28D4AB-ADAB-B8C7-5201-7785725E636D}"/>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5D4D45AE-0EA5-DD4B-337D-5B706BC709BA}"/>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D45FDED6-44B4-A119-36D6-462C6FF4C9B6}"/>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38EC31-AD47-C64C-3AFD-B7378ECA70D7}"/>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3C38EC31-AD47-C64C-3AFD-B7378ECA70D7}"/>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28B530A2-12ED-128D-3215-B794285DBD9B}"/>
                  </a:ext>
                </a:extLst>
              </p:cNvPr>
              <p:cNvGraphicFramePr>
                <a:graphicFrameLocks noChangeAspect="1"/>
              </p:cNvGraphicFramePr>
              <p:nvPr>
                <p:extLst>
                  <p:ext uri="{D42A27DB-BD31-4B8C-83A1-F6EECF244321}">
                    <p14:modId xmlns:p14="http://schemas.microsoft.com/office/powerpoint/2010/main" val="1614843338"/>
                  </p:ext>
                </p:extLst>
              </p:nvPr>
            </p:nvGraphicFramePr>
            <p:xfrm>
              <a:off x="469900" y="6521452"/>
              <a:ext cx="762000" cy="538468"/>
            </p:xfrm>
            <a:graphic>
              <a:graphicData uri="http://schemas.microsoft.com/office/powerpoint/2016/slidezoom">
                <pslz:sldZm>
                  <pslz:sldZmObj sldId="521" cId="4068955947">
                    <pslz:zmPr id="{57038868-1587-4051-8510-92A57681B14F}" returnToParent="0" transitionDur="1000">
                      <p166:blipFill xmlns:p166="http://schemas.microsoft.com/office/powerpoint/2016/6/main">
                        <a:blip r:embed="rId9"/>
                        <a:stretch>
                          <a:fillRect/>
                        </a:stretch>
                      </p166:blipFill>
                      <p166:spPr xmlns:p166="http://schemas.microsoft.com/office/powerpoint/2016/6/main">
                        <a:xfrm>
                          <a:off x="0" y="0"/>
                          <a:ext cx="762000" cy="538468"/>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28B530A2-12ED-128D-3215-B794285DBD9B}"/>
                  </a:ext>
                </a:extLst>
              </p:cNvPr>
              <p:cNvPicPr>
                <a:picLocks noGrp="1" noRot="1" noChangeAspect="1" noMove="1" noResize="1" noEditPoints="1" noAdjustHandles="1" noChangeArrowheads="1" noChangeShapeType="1"/>
              </p:cNvPicPr>
              <p:nvPr/>
            </p:nvPicPr>
            <p:blipFill>
              <a:blip r:embed="rId10"/>
              <a:stretch>
                <a:fillRect/>
              </a:stretch>
            </p:blipFill>
            <p:spPr>
              <a:xfrm>
                <a:off x="469900" y="6521452"/>
                <a:ext cx="762000" cy="538468"/>
              </a:xfrm>
              <a:prstGeom prst="rect">
                <a:avLst/>
              </a:prstGeom>
              <a:ln w="3175">
                <a:solidFill>
                  <a:prstClr val="ltGray"/>
                </a:solidFill>
              </a:ln>
            </p:spPr>
          </p:pic>
        </mc:Fallback>
      </mc:AlternateContent>
    </p:spTree>
    <p:extLst>
      <p:ext uri="{BB962C8B-B14F-4D97-AF65-F5344CB8AC3E}">
        <p14:creationId xmlns:p14="http://schemas.microsoft.com/office/powerpoint/2010/main" val="302049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17BD63-74B3-4CEC-8448-615D3B4BBF7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B6C5E08-09B1-C7D4-F9CF-B1B47E93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6C3FCB7B-046C-9B09-04B3-F49EC58BA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9BADC62-5CC4-10AD-8467-9CD2BADA3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62962B43-5F53-FC92-FF98-9F827C09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550842F-6808-4E8C-F624-FA9B981F2B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20"/>
          </a:xfrm>
          <a:prstGeom prst="rect">
            <a:avLst/>
          </a:prstGeom>
        </p:spPr>
      </p:pic>
      <p:sp>
        <p:nvSpPr>
          <p:cNvPr id="32" name="Rectangle 31">
            <a:extLst>
              <a:ext uri="{FF2B5EF4-FFF2-40B4-BE49-F238E27FC236}">
                <a16:creationId xmlns:a16="http://schemas.microsoft.com/office/drawing/2014/main" id="{EDF13165-CE61-DA6B-0583-E1B82B164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07B70E3-60DD-8046-9E0E-6D3456B01191}"/>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47033479-0CBC-659D-2085-C2003D7133ED}"/>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FBEA5414-A2A6-CE29-EEA1-679AF950188A}"/>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9697CFC9-3865-CAA7-E323-3A0C614E0977}"/>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F0C80B0-D8E5-CCBF-3057-FF52F69CCE3E}"/>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7F0C80B0-D8E5-CCBF-3057-FF52F69CCE3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79E10972-BAD5-733B-9F8B-12A837E581CB}"/>
                  </a:ext>
                </a:extLst>
              </p:cNvPr>
              <p:cNvGraphicFramePr>
                <a:graphicFrameLocks noChangeAspect="1"/>
              </p:cNvGraphicFramePr>
              <p:nvPr>
                <p:extLst>
                  <p:ext uri="{D42A27DB-BD31-4B8C-83A1-F6EECF244321}">
                    <p14:modId xmlns:p14="http://schemas.microsoft.com/office/powerpoint/2010/main" val="1614843338"/>
                  </p:ext>
                </p:extLst>
              </p:nvPr>
            </p:nvGraphicFramePr>
            <p:xfrm>
              <a:off x="469900" y="6521452"/>
              <a:ext cx="762000" cy="538468"/>
            </p:xfrm>
            <a:graphic>
              <a:graphicData uri="http://schemas.microsoft.com/office/powerpoint/2016/slidezoom">
                <pslz:sldZm>
                  <pslz:sldZmObj sldId="521" cId="4068955947">
                    <pslz:zmPr id="{57038868-1587-4051-8510-92A57681B14F}" returnToParent="0" transitionDur="1000">
                      <p166:blipFill xmlns:p166="http://schemas.microsoft.com/office/powerpoint/2016/6/main">
                        <a:blip r:embed="rId9"/>
                        <a:stretch>
                          <a:fillRect/>
                        </a:stretch>
                      </p166:blipFill>
                      <p166:spPr xmlns:p166="http://schemas.microsoft.com/office/powerpoint/2016/6/main">
                        <a:xfrm>
                          <a:off x="0" y="0"/>
                          <a:ext cx="762000" cy="538468"/>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79E10972-BAD5-733B-9F8B-12A837E581CB}"/>
                  </a:ext>
                </a:extLst>
              </p:cNvPr>
              <p:cNvPicPr>
                <a:picLocks noGrp="1" noRot="1" noChangeAspect="1" noMove="1" noResize="1" noEditPoints="1" noAdjustHandles="1" noChangeArrowheads="1" noChangeShapeType="1"/>
              </p:cNvPicPr>
              <p:nvPr/>
            </p:nvPicPr>
            <p:blipFill>
              <a:blip r:embed="rId10"/>
              <a:stretch>
                <a:fillRect/>
              </a:stretch>
            </p:blipFill>
            <p:spPr>
              <a:xfrm>
                <a:off x="469900" y="6521452"/>
                <a:ext cx="762000" cy="538468"/>
              </a:xfrm>
              <a:prstGeom prst="rect">
                <a:avLst/>
              </a:prstGeom>
              <a:ln w="3175">
                <a:solidFill>
                  <a:prstClr val="ltGray"/>
                </a:solidFill>
              </a:ln>
            </p:spPr>
          </p:pic>
        </mc:Fallback>
      </mc:AlternateContent>
    </p:spTree>
    <p:extLst>
      <p:ext uri="{BB962C8B-B14F-4D97-AF65-F5344CB8AC3E}">
        <p14:creationId xmlns:p14="http://schemas.microsoft.com/office/powerpoint/2010/main" val="398432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1873AF-B022-EADA-6018-AC3C5320644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269FD20-7D6A-944A-93EC-B4959E00A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ABE07801-68F0-34DF-E55B-16466F523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F2910163-0DCA-103F-16A6-2B30F189C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87304542-8856-A614-5F21-597A15F9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A4C97656-BA4E-CDD8-EF20-A05D3B72DF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19"/>
          </a:xfrm>
          <a:prstGeom prst="rect">
            <a:avLst/>
          </a:prstGeom>
        </p:spPr>
      </p:pic>
      <p:sp>
        <p:nvSpPr>
          <p:cNvPr id="32" name="Rectangle 31">
            <a:extLst>
              <a:ext uri="{FF2B5EF4-FFF2-40B4-BE49-F238E27FC236}">
                <a16:creationId xmlns:a16="http://schemas.microsoft.com/office/drawing/2014/main" id="{AA6A4066-E303-D418-80A0-F1D77DECC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CEE9A980-DFFC-6C47-BD58-E2E6A24D33DE}"/>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17DC444F-FF3D-049A-C46B-6E435BD43AFE}"/>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EBE6459A-99E5-20B3-D59E-53D4BE9529A6}"/>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309560CA-879C-4743-E98C-47EFAA515B1E}"/>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1E1784F-0454-1FF0-FF83-D7146AD0EB37}"/>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1E1784F-0454-1FF0-FF83-D7146AD0EB37}"/>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ED19274-5AFD-5782-87DC-FACB54BF45B1}"/>
                  </a:ext>
                </a:extLst>
              </p:cNvPr>
              <p:cNvGraphicFramePr>
                <a:graphicFrameLocks noChangeAspect="1"/>
              </p:cNvGraphicFramePr>
              <p:nvPr>
                <p:extLst>
                  <p:ext uri="{D42A27DB-BD31-4B8C-83A1-F6EECF244321}">
                    <p14:modId xmlns:p14="http://schemas.microsoft.com/office/powerpoint/2010/main" val="1614843338"/>
                  </p:ext>
                </p:extLst>
              </p:nvPr>
            </p:nvGraphicFramePr>
            <p:xfrm>
              <a:off x="469900" y="6521452"/>
              <a:ext cx="762000" cy="538468"/>
            </p:xfrm>
            <a:graphic>
              <a:graphicData uri="http://schemas.microsoft.com/office/powerpoint/2016/slidezoom">
                <pslz:sldZm>
                  <pslz:sldZmObj sldId="521" cId="4068955947">
                    <pslz:zmPr id="{57038868-1587-4051-8510-92A57681B14F}" returnToParent="0" transitionDur="1000">
                      <p166:blipFill xmlns:p166="http://schemas.microsoft.com/office/powerpoint/2016/6/main">
                        <a:blip r:embed="rId9"/>
                        <a:stretch>
                          <a:fillRect/>
                        </a:stretch>
                      </p166:blipFill>
                      <p166:spPr xmlns:p166="http://schemas.microsoft.com/office/powerpoint/2016/6/main">
                        <a:xfrm>
                          <a:off x="0" y="0"/>
                          <a:ext cx="762000" cy="538468"/>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EED19274-5AFD-5782-87DC-FACB54BF45B1}"/>
                  </a:ext>
                </a:extLst>
              </p:cNvPr>
              <p:cNvPicPr>
                <a:picLocks noGrp="1" noRot="1" noChangeAspect="1" noMove="1" noResize="1" noEditPoints="1" noAdjustHandles="1" noChangeArrowheads="1" noChangeShapeType="1"/>
              </p:cNvPicPr>
              <p:nvPr/>
            </p:nvPicPr>
            <p:blipFill>
              <a:blip r:embed="rId10"/>
              <a:stretch>
                <a:fillRect/>
              </a:stretch>
            </p:blipFill>
            <p:spPr>
              <a:xfrm>
                <a:off x="469900" y="6521452"/>
                <a:ext cx="762000" cy="538468"/>
              </a:xfrm>
              <a:prstGeom prst="rect">
                <a:avLst/>
              </a:prstGeom>
              <a:ln w="3175">
                <a:solidFill>
                  <a:prstClr val="ltGray"/>
                </a:solidFill>
              </a:ln>
            </p:spPr>
          </p:pic>
        </mc:Fallback>
      </mc:AlternateContent>
    </p:spTree>
    <p:extLst>
      <p:ext uri="{BB962C8B-B14F-4D97-AF65-F5344CB8AC3E}">
        <p14:creationId xmlns:p14="http://schemas.microsoft.com/office/powerpoint/2010/main" val="1387430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DA0660-3AD0-5852-7003-DE7C7B103AD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B3011A2-1526-6D6B-B0C9-3C5A4DF79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5FFD6615-C9B0-3DD8-F36A-746D9E96C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54D2A264-DAF1-1806-69C0-6F8AB17B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AB4F89A-AE1A-5AA8-E12F-155E8523D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F2CAF031-7E1D-8E39-4304-8699306C93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9"/>
          </a:xfrm>
          <a:prstGeom prst="rect">
            <a:avLst/>
          </a:prstGeom>
        </p:spPr>
      </p:pic>
      <p:sp>
        <p:nvSpPr>
          <p:cNvPr id="32" name="Rectangle 31">
            <a:extLst>
              <a:ext uri="{FF2B5EF4-FFF2-40B4-BE49-F238E27FC236}">
                <a16:creationId xmlns:a16="http://schemas.microsoft.com/office/drawing/2014/main" id="{88B844BB-6BC7-B706-9B8E-6E765C8C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8E722F1-7F10-DDCF-AA4F-AD09E9D15C66}"/>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E0762FBE-4C7B-B079-D7AB-127C21281F37}"/>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5CA46B70-926D-EDDF-2C3E-D9B7E4907294}"/>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32589A2B-92BD-0628-349B-CC992F6025D8}"/>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9C1167E-E5A9-51BE-E2DD-AA4508FA55F4}"/>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9C1167E-E5A9-51BE-E2DD-AA4508FA55F4}"/>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3495105-F605-8B2A-6A13-4E753C943293}"/>
                  </a:ext>
                </a:extLst>
              </p:cNvPr>
              <p:cNvGraphicFramePr>
                <a:graphicFrameLocks noChangeAspect="1"/>
              </p:cNvGraphicFramePr>
              <p:nvPr>
                <p:extLst>
                  <p:ext uri="{D42A27DB-BD31-4B8C-83A1-F6EECF244321}">
                    <p14:modId xmlns:p14="http://schemas.microsoft.com/office/powerpoint/2010/main" val="1614843338"/>
                  </p:ext>
                </p:extLst>
              </p:nvPr>
            </p:nvGraphicFramePr>
            <p:xfrm>
              <a:off x="469900" y="6521452"/>
              <a:ext cx="762000" cy="538468"/>
            </p:xfrm>
            <a:graphic>
              <a:graphicData uri="http://schemas.microsoft.com/office/powerpoint/2016/slidezoom">
                <pslz:sldZm>
                  <pslz:sldZmObj sldId="521" cId="4068955947">
                    <pslz:zmPr id="{57038868-1587-4051-8510-92A57681B14F}" returnToParent="0" transitionDur="1000">
                      <p166:blipFill xmlns:p166="http://schemas.microsoft.com/office/powerpoint/2016/6/main">
                        <a:blip r:embed="rId9"/>
                        <a:stretch>
                          <a:fillRect/>
                        </a:stretch>
                      </p166:blipFill>
                      <p166:spPr xmlns:p166="http://schemas.microsoft.com/office/powerpoint/2016/6/main">
                        <a:xfrm>
                          <a:off x="0" y="0"/>
                          <a:ext cx="762000" cy="538468"/>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53495105-F605-8B2A-6A13-4E753C943293}"/>
                  </a:ext>
                </a:extLst>
              </p:cNvPr>
              <p:cNvPicPr>
                <a:picLocks noGrp="1" noRot="1" noChangeAspect="1" noMove="1" noResize="1" noEditPoints="1" noAdjustHandles="1" noChangeArrowheads="1" noChangeShapeType="1"/>
              </p:cNvPicPr>
              <p:nvPr/>
            </p:nvPicPr>
            <p:blipFill>
              <a:blip r:embed="rId10"/>
              <a:stretch>
                <a:fillRect/>
              </a:stretch>
            </p:blipFill>
            <p:spPr>
              <a:xfrm>
                <a:off x="469900" y="6521452"/>
                <a:ext cx="762000" cy="538468"/>
              </a:xfrm>
              <a:prstGeom prst="rect">
                <a:avLst/>
              </a:prstGeom>
              <a:ln w="3175">
                <a:solidFill>
                  <a:prstClr val="ltGray"/>
                </a:solidFill>
              </a:ln>
            </p:spPr>
          </p:pic>
        </mc:Fallback>
      </mc:AlternateContent>
    </p:spTree>
    <p:extLst>
      <p:ext uri="{BB962C8B-B14F-4D97-AF65-F5344CB8AC3E}">
        <p14:creationId xmlns:p14="http://schemas.microsoft.com/office/powerpoint/2010/main" val="35028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038238-C050-6A2A-859A-2C5E753AE0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6F9AD53-DEA4-5DB4-8BB1-2DDE074F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A516CC0B-3891-5563-EF37-876DCE826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52AF957-6FDE-33DB-7664-F45AF2A10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B3C604F-8EF4-2BA1-EA46-7BC3EF4F2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708892D-29F7-8388-FEE1-A1EF2D8C3F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6" y="814537"/>
            <a:ext cx="9904150" cy="5422521"/>
          </a:xfrm>
          <a:prstGeom prst="rect">
            <a:avLst/>
          </a:prstGeom>
        </p:spPr>
      </p:pic>
      <p:sp>
        <p:nvSpPr>
          <p:cNvPr id="32" name="Rectangle 31">
            <a:extLst>
              <a:ext uri="{FF2B5EF4-FFF2-40B4-BE49-F238E27FC236}">
                <a16:creationId xmlns:a16="http://schemas.microsoft.com/office/drawing/2014/main" id="{ED554F74-3AB7-BA09-940B-491CCC153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5975218-B817-0BA5-EEFC-33AEC8A32622}"/>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C32853DD-4F13-B923-DBC0-99BEC9B81C64}"/>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AF623529-05AE-C857-F248-C5459579D3C4}"/>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F469F2DB-46F7-C147-6F84-C21660EF363F}"/>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B440AF5-C077-4C7B-6643-56EF25E8CEA2}"/>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5B440AF5-C077-4C7B-6643-56EF25E8CEA2}"/>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6381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7ECDD-4ECA-1B8F-4FD7-F04ADC22B8B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7958FAA-8519-1685-A983-BDC515DA0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C8B1EC9-928E-26E4-CF14-CFF9EB434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88ABE1F-437A-53F4-87B3-F1A87278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05DA3911-4E34-2F0C-C091-9FECDD25A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A61DA018-EB97-881F-FE56-2A351A463C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0039B9A4-E48F-031B-0A9F-7A6AC4DE0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A371DB0-7342-6519-A765-83FE8000C5FE}"/>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CLIMATE CHANGE BY GALACTIC COSMIC RAYS (GCRs)</a:t>
            </a:r>
          </a:p>
        </p:txBody>
      </p:sp>
      <p:sp>
        <p:nvSpPr>
          <p:cNvPr id="2" name="Rectangle 1">
            <a:hlinkClick r:id="rId5"/>
            <a:extLst>
              <a:ext uri="{FF2B5EF4-FFF2-40B4-BE49-F238E27FC236}">
                <a16:creationId xmlns:a16="http://schemas.microsoft.com/office/drawing/2014/main" id="{8A544C37-2459-2A12-E10B-9483857978C4}"/>
              </a:ext>
            </a:extLst>
          </p:cNvPr>
          <p:cNvSpPr/>
          <p:nvPr/>
        </p:nvSpPr>
        <p:spPr>
          <a:xfrm>
            <a:off x="4508500" y="563193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BCC796-FD6B-D86C-114B-278C361A3389}"/>
              </a:ext>
            </a:extLst>
          </p:cNvPr>
          <p:cNvSpPr txBox="1"/>
          <p:nvPr/>
        </p:nvSpPr>
        <p:spPr>
          <a:xfrm>
            <a:off x="1079500" y="882650"/>
            <a:ext cx="2209800" cy="1938992"/>
          </a:xfrm>
          <a:prstGeom prst="rect">
            <a:avLst/>
          </a:prstGeom>
          <a:noFill/>
        </p:spPr>
        <p:txBody>
          <a:bodyPr wrap="square" rtlCol="0">
            <a:spAutoFit/>
          </a:bodyPr>
          <a:lstStyle/>
          <a:p>
            <a:r>
              <a:rPr lang="en-US" sz="2400" dirty="0">
                <a:solidFill>
                  <a:schemeClr val="bg1"/>
                </a:solidFill>
                <a:latin typeface="Arial Black" panose="020B0A04020102020204" pitchFamily="34" charset="0"/>
              </a:rPr>
              <a:t>GALACTIC</a:t>
            </a:r>
            <a:br>
              <a:rPr lang="en-US" sz="2400" dirty="0">
                <a:solidFill>
                  <a:schemeClr val="bg1"/>
                </a:solidFill>
                <a:latin typeface="Arial Black" panose="020B0A04020102020204" pitchFamily="34" charset="0"/>
              </a:rPr>
            </a:br>
            <a:r>
              <a:rPr lang="en-US" sz="2400" dirty="0">
                <a:solidFill>
                  <a:schemeClr val="bg1"/>
                </a:solidFill>
                <a:latin typeface="Arial Black" panose="020B0A04020102020204" pitchFamily="34" charset="0"/>
              </a:rPr>
              <a:t>COSMIC</a:t>
            </a:r>
          </a:p>
          <a:p>
            <a:r>
              <a:rPr lang="en-US" sz="2400" dirty="0">
                <a:solidFill>
                  <a:schemeClr val="bg1"/>
                </a:solidFill>
                <a:latin typeface="Arial Black" panose="020B0A04020102020204" pitchFamily="34" charset="0"/>
              </a:rPr>
              <a:t>RAYS</a:t>
            </a:r>
          </a:p>
          <a:p>
            <a:r>
              <a:rPr lang="en-US" sz="2400" dirty="0">
                <a:solidFill>
                  <a:schemeClr val="bg1"/>
                </a:solidFill>
                <a:latin typeface="Arial Black" panose="020B0A04020102020204" pitchFamily="34" charset="0"/>
              </a:rPr>
              <a:t>(GCRs)</a:t>
            </a:r>
          </a:p>
          <a:p>
            <a:r>
              <a:rPr lang="en-US" sz="2400" dirty="0">
                <a:solidFill>
                  <a:schemeClr val="bg1"/>
                </a:solidFill>
                <a:latin typeface="Arial Black" panose="020B0A04020102020204" pitchFamily="34" charset="0"/>
              </a:rPr>
              <a:t>ORIGIN</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2DE7242-9D19-2505-8D5C-4E7EF7BF7633}"/>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2DE7242-9D19-2505-8D5C-4E7EF7BF7633}"/>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129446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A5BCA-FCE8-23C3-3D5C-B7A0ACD9144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91A06A3-F47E-2480-E022-1BB70C7AA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569C6F4-235C-BD3E-87E5-063CD3B0E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46836E4-5E5A-B2AF-0FED-020DEB9BA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0FFE37E-F822-477D-6612-9F910A5E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43764C83-357A-B51B-C47A-D3F80C5CDC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0"/>
          </a:xfrm>
          <a:prstGeom prst="rect">
            <a:avLst/>
          </a:prstGeom>
        </p:spPr>
      </p:pic>
      <p:sp>
        <p:nvSpPr>
          <p:cNvPr id="32" name="Rectangle 31">
            <a:extLst>
              <a:ext uri="{FF2B5EF4-FFF2-40B4-BE49-F238E27FC236}">
                <a16:creationId xmlns:a16="http://schemas.microsoft.com/office/drawing/2014/main" id="{0BF65B6B-BCED-C0F6-C636-B566DF663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F523D79E-A7D4-35B6-2C10-3EEB5238024B}"/>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COSMIC THREAT: Beyond CO₂</a:t>
            </a:r>
          </a:p>
        </p:txBody>
      </p:sp>
      <p:sp>
        <p:nvSpPr>
          <p:cNvPr id="2" name="Rectangle 1">
            <a:hlinkClick r:id="rId5"/>
            <a:extLst>
              <a:ext uri="{FF2B5EF4-FFF2-40B4-BE49-F238E27FC236}">
                <a16:creationId xmlns:a16="http://schemas.microsoft.com/office/drawing/2014/main" id="{4AE3E761-63F3-5699-8DF7-4A40C36B4CB3}"/>
              </a:ext>
            </a:extLst>
          </p:cNvPr>
          <p:cNvSpPr/>
          <p:nvPr/>
        </p:nvSpPr>
        <p:spPr>
          <a:xfrm>
            <a:off x="4508500" y="545465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2FCD8C3-B79E-5394-7AA1-3F119D549350}"/>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2FCD8C3-B79E-5394-7AA1-3F119D549350}"/>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317139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BC3E3-53C1-22F2-4E3E-4CE0FB7184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131E27F-A8AE-1F8B-5A34-939D088A2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726D53B-97E4-2DE3-7F61-592364804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E0946FBF-BE14-84D5-FD34-BD5D93EA5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D6EB2D87-9F82-669B-F3B9-BE9EC42DE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725CDB3-F88F-FA8B-2FC9-B626DDDC58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20"/>
          </a:xfrm>
          <a:prstGeom prst="rect">
            <a:avLst/>
          </a:prstGeom>
        </p:spPr>
      </p:pic>
      <p:sp>
        <p:nvSpPr>
          <p:cNvPr id="32" name="Rectangle 31">
            <a:extLst>
              <a:ext uri="{FF2B5EF4-FFF2-40B4-BE49-F238E27FC236}">
                <a16:creationId xmlns:a16="http://schemas.microsoft.com/office/drawing/2014/main" id="{34ED8E09-C08A-777D-717A-6FAE25447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0E42426-AC50-8850-D5E8-08C4968C52F2}"/>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Multi-Millenia Wavelength</a:t>
            </a:r>
          </a:p>
        </p:txBody>
      </p:sp>
      <p:sp>
        <p:nvSpPr>
          <p:cNvPr id="2" name="Rectangle 1">
            <a:hlinkClick r:id="rId5"/>
            <a:extLst>
              <a:ext uri="{FF2B5EF4-FFF2-40B4-BE49-F238E27FC236}">
                <a16:creationId xmlns:a16="http://schemas.microsoft.com/office/drawing/2014/main" id="{DEBFEA1D-0959-81E8-F92E-FD350EAB7E57}"/>
              </a:ext>
            </a:extLst>
          </p:cNvPr>
          <p:cNvSpPr/>
          <p:nvPr/>
        </p:nvSpPr>
        <p:spPr>
          <a:xfrm>
            <a:off x="8394700" y="5859066"/>
            <a:ext cx="1828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713863A-26F5-1F42-6AE8-7955AD8DC8DD}"/>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3713863A-26F5-1F42-6AE8-7955AD8DC8DD}"/>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58015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60518-427A-1118-A39A-37C074F6FA9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832927-CFFD-8C3B-7E91-40F81A2F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8D92E87E-AD85-0A95-CDA9-87BEB3E28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B7BD569E-02FF-DFFB-F770-5C61988BA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F478BE1A-9AC1-172C-6DE4-05A436C2E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0B44E31-C2C7-9638-0CF0-43404E1A0E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19"/>
          </a:xfrm>
          <a:prstGeom prst="rect">
            <a:avLst/>
          </a:prstGeom>
        </p:spPr>
      </p:pic>
      <p:sp>
        <p:nvSpPr>
          <p:cNvPr id="32" name="Rectangle 31">
            <a:extLst>
              <a:ext uri="{FF2B5EF4-FFF2-40B4-BE49-F238E27FC236}">
                <a16:creationId xmlns:a16="http://schemas.microsoft.com/office/drawing/2014/main" id="{5B7C7AF1-7C27-BAE2-E49F-84A72ECB2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B6EE400-0559-EEC6-08BD-2DCF8599CC99}"/>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 Lightning</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1EBCF6C1-0CA9-EF69-EF0B-48F396F7FC94}"/>
              </a:ext>
            </a:extLst>
          </p:cNvPr>
          <p:cNvSpPr/>
          <p:nvPr/>
        </p:nvSpPr>
        <p:spPr>
          <a:xfrm>
            <a:off x="6642100" y="5769866"/>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14340644-1995-8C60-EAAC-F744EF07DC42}"/>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14340644-1995-8C60-EAAC-F744EF07DC42}"/>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58588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585951A-4DC0-EE7B-C77A-33A523189294}"/>
              </a:ext>
            </a:extLst>
          </p:cNvPr>
          <p:cNvSpPr txBox="1"/>
          <p:nvPr/>
        </p:nvSpPr>
        <p:spPr>
          <a:xfrm>
            <a:off x="434536" y="425450"/>
            <a:ext cx="9179364" cy="639341"/>
          </a:xfrm>
          <a:prstGeom prst="rect">
            <a:avLst/>
          </a:prstGeom>
          <a:effectLst>
            <a:outerShdw blurRad="50800" dist="38100" dir="5400000" algn="t" rotWithShape="0">
              <a:schemeClr val="bg2">
                <a:alpha val="40000"/>
              </a:schemeClr>
            </a:outerShdw>
          </a:effectLst>
        </p:spPr>
        <p:txBody>
          <a:bodyPr vert="horz" lIns="80201" tIns="40100" rIns="80201" bIns="40100" rtlCol="0">
            <a:normAutofit/>
          </a:bodyPr>
          <a:lstStyle/>
          <a:p>
            <a:r>
              <a:rPr lang="en-US" sz="3600" b="1" kern="0" noProof="0" dirty="0">
                <a:solidFill>
                  <a:srgbClr val="002060"/>
                </a:solidFill>
                <a:effectLst/>
                <a:latin typeface="Arial Black" panose="020B0A04020102020204" pitchFamily="34" charset="0"/>
                <a:ea typeface="Times New Roman" panose="02020603050405020304" pitchFamily="18" charset="0"/>
              </a:rPr>
              <a:t>Table of Contents [</a:t>
            </a:r>
            <a:r>
              <a:rPr lang="en-US" sz="3600" b="1" kern="0" noProof="0" dirty="0" err="1">
                <a:solidFill>
                  <a:srgbClr val="002060"/>
                </a:solidFill>
                <a:effectLst/>
                <a:latin typeface="Arial Black" panose="020B0A04020102020204" pitchFamily="34" charset="0"/>
                <a:ea typeface="Times New Roman" panose="02020603050405020304" pitchFamily="18" charset="0"/>
              </a:rPr>
              <a:t>ToC</a:t>
            </a:r>
            <a:r>
              <a:rPr lang="en-US" sz="3600" b="1" kern="0" noProof="0" dirty="0">
                <a:solidFill>
                  <a:srgbClr val="002060"/>
                </a:solidFill>
                <a:effectLst/>
                <a:latin typeface="Arial Black" panose="020B0A04020102020204" pitchFamily="34" charset="0"/>
                <a:ea typeface="Times New Roman" panose="02020603050405020304" pitchFamily="18" charset="0"/>
              </a:rPr>
              <a:t>]</a:t>
            </a:r>
            <a:endParaRPr lang="en-US" sz="4400" b="1" kern="0" noProof="0" dirty="0">
              <a:effectLst/>
              <a:latin typeface="Arial Black" panose="020B0A04020102020204" pitchFamily="34" charset="0"/>
              <a:ea typeface="Times New Roman" panose="02020603050405020304" pitchFamily="18" charset="0"/>
            </a:endParaRPr>
          </a:p>
        </p:txBody>
      </p:sp>
      <p:sp>
        <p:nvSpPr>
          <p:cNvPr id="3" name="!!TextBox 11">
            <a:extLst>
              <a:ext uri="{FF2B5EF4-FFF2-40B4-BE49-F238E27FC236}">
                <a16:creationId xmlns:a16="http://schemas.microsoft.com/office/drawing/2014/main" id="{D82DCEFF-4F01-6CDF-9B00-C9BF75CA65BD}"/>
              </a:ext>
            </a:extLst>
          </p:cNvPr>
          <p:cNvSpPr txBox="1">
            <a:spLocks noGrp="1" noRot="1" noMove="1" noResize="1" noEditPoints="1" noAdjustHandles="1" noChangeArrowheads="1" noChangeShapeType="1"/>
          </p:cNvSpPr>
          <p:nvPr/>
        </p:nvSpPr>
        <p:spPr>
          <a:xfrm>
            <a:off x="493484" y="1064791"/>
            <a:ext cx="9577616" cy="5609059"/>
          </a:xfrm>
          <a:prstGeom prst="rect">
            <a:avLst/>
          </a:prstGeom>
          <a:effectLst>
            <a:outerShdw blurRad="50800" dist="38100" dir="5400000" algn="t" rotWithShape="0">
              <a:schemeClr val="bg2">
                <a:alpha val="40000"/>
              </a:schemeClr>
            </a:outerShdw>
          </a:effectLst>
        </p:spPr>
        <p:txBody>
          <a:bodyPr vert="horz" lIns="80201" tIns="40100" rIns="80201" bIns="40100" rtlCol="0">
            <a:normAutofit fontScale="85000" lnSpcReduction="20000"/>
          </a:bodyPr>
          <a:lstStyle/>
          <a:p>
            <a:pPr>
              <a:tabLst>
                <a:tab pos="3832225" algn="l"/>
              </a:tabLst>
            </a:pPr>
            <a:endParaRPr lang="en-US" sz="3200" kern="0" noProof="0" dirty="0">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rPr>
              <a:t>Climate </a:t>
            </a:r>
            <a:r>
              <a:rPr lang="en-US" sz="3800" b="1" kern="0" noProof="0" dirty="0" err="1">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rPr>
              <a:t>Hensenism</a:t>
            </a:r>
            <a:r>
              <a:rPr lang="en-US" sz="3800" b="1" kern="0" noProof="0" dirty="0">
                <a:solidFill>
                  <a:srgbClr val="0070C0"/>
                </a:solidFill>
                <a:effectLst/>
                <a:latin typeface="Arial MT Medium" panose="020B0703030403020204" pitchFamily="34" charset="0"/>
                <a:ea typeface="Times New Roman" panose="02020603050405020304" pitchFamily="18" charset="0"/>
                <a:cs typeface="Arial" panose="020B0604020202020204" pitchFamily="34" charset="0"/>
              </a:rPr>
              <a:t>	</a:t>
            </a:r>
            <a:r>
              <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hlinkClick r:id="rId4" action="ppaction://hlinksldjump"/>
              </a:rPr>
              <a:t>4</a:t>
            </a:r>
            <a:endPar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8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rPr>
              <a:t>Climate Realism</a:t>
            </a:r>
            <a:r>
              <a:rPr lang="en-US" sz="32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rPr>
              <a:t>	</a:t>
            </a:r>
            <a:r>
              <a:rPr lang="en-US" sz="38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hlinkClick r:id="rId5" action="ppaction://hlinksldjump"/>
              </a:rPr>
              <a:t>5</a:t>
            </a:r>
            <a:endParaRPr lang="en-US" sz="32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r>
              <a:rPr lang="en-GB"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Galactic Cosmic Rays (GCRs)</a:t>
            </a:r>
            <a:r>
              <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hlinkClick r:id="rId6" action="ppaction://hlinksldjump"/>
              </a:rPr>
              <a:t>7</a:t>
            </a:r>
            <a:endPar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Multi-Millenia Wavelength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9</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Effects on Lightning</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8" action="ppaction://hlinksldjump"/>
              </a:rPr>
              <a:t>10</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increase Fruit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9" action="ppaction://hlinksldjump"/>
              </a:rPr>
              <a:t>11</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Effects on Earth Interior</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10" action="ppaction://hlinksldjump"/>
              </a:rPr>
              <a:t>12</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Triggered Next </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Cataclysm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11" action="ppaction://hlinksldjump"/>
              </a:rPr>
              <a:t>14</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5B60FDB-5EFF-8597-2BBE-777F368C62F7}"/>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2"/>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5B60FDB-5EFF-8597-2BBE-777F368C62F7}"/>
                  </a:ext>
                </a:extLst>
              </p:cNvPr>
              <p:cNvPicPr>
                <a:picLocks noGrp="1" noRot="1" noChangeAspect="1" noMove="1" noResize="1" noEditPoints="1" noAdjustHandles="1" noChangeArrowheads="1" noChangeShapeType="1"/>
              </p:cNvPicPr>
              <p:nvPr/>
            </p:nvPicPr>
            <p:blipFill>
              <a:blip r:embed="rId13"/>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104881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AEE426-15A0-BB26-CE91-E6531374B04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B99E129-6D18-D43A-0541-B8DBC6F0D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FE1314C-397A-EA7B-941A-FD74635F2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13A946E4-623D-9C84-6A35-104AECAE6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3FEBFC6D-A300-4E4C-9637-B3E0F52E5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285C32F6-3174-CD65-B518-1B5B61E6DE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9"/>
          </a:xfrm>
          <a:prstGeom prst="rect">
            <a:avLst/>
          </a:prstGeom>
        </p:spPr>
      </p:pic>
      <p:sp>
        <p:nvSpPr>
          <p:cNvPr id="32" name="Rectangle 31">
            <a:extLst>
              <a:ext uri="{FF2B5EF4-FFF2-40B4-BE49-F238E27FC236}">
                <a16:creationId xmlns:a16="http://schemas.microsoft.com/office/drawing/2014/main" id="{0A9C17CC-3A93-9F4B-D4ED-246DFDE62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454A0FCD-E196-F8B0-0F3D-B94747D17854}"/>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increase Fruit</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B7F3316F-597F-49FA-E35F-68964139C854}"/>
              </a:ext>
            </a:extLst>
          </p:cNvPr>
          <p:cNvSpPr/>
          <p:nvPr/>
        </p:nvSpPr>
        <p:spPr>
          <a:xfrm>
            <a:off x="4660900" y="5874495"/>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8DF5FFD-381C-B4F0-E5AF-52B7B33E899F}"/>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8DF5FFD-381C-B4F0-E5AF-52B7B33E899F}"/>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405301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93B36-E629-3CD2-D5A5-D074F583E26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601E14E-0049-191D-4554-B07DF4F81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8EEB847-CD93-24D3-5F13-6C3C3B550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0F4E181-952A-BE49-1612-774C6C0C1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346BB6E-CC40-BA60-5A01-F3A3E557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DC722127-AA18-8454-F2E2-1FE16427AD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100" y="814537"/>
            <a:ext cx="9749696" cy="5422519"/>
          </a:xfrm>
          <a:prstGeom prst="rect">
            <a:avLst/>
          </a:prstGeom>
        </p:spPr>
      </p:pic>
      <p:sp>
        <p:nvSpPr>
          <p:cNvPr id="32" name="Rectangle 31">
            <a:extLst>
              <a:ext uri="{FF2B5EF4-FFF2-40B4-BE49-F238E27FC236}">
                <a16:creationId xmlns:a16="http://schemas.microsoft.com/office/drawing/2014/main" id="{0CB417B4-EE0D-ED5E-3804-95F1544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481B0717-C545-6F23-EFF6-1D2927C10FF6}"/>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 Earth Interior</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2779E237-3945-7A58-CD04-B24D06353C52}"/>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6EB1257B-90AA-A9F0-C167-BCD9AFF7499E}"/>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6EB1257B-90AA-A9F0-C167-BCD9AFF7499E}"/>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09175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898ACC-2E09-7A3C-2777-D1159D1B3CF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E9A2EA1-FC83-5CDC-6C34-BB07BD5C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1AD6A53-5DC4-5549-4525-E8A68198F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1309B01-7457-FB4C-FA06-7C4B12A4B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0D0E6E65-F1EB-316B-3E09-6F8ABB5D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949DCAFB-C2D1-8B2D-AD80-BB68DCF3C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8"/>
          </a:xfrm>
          <a:prstGeom prst="rect">
            <a:avLst/>
          </a:prstGeom>
        </p:spPr>
      </p:pic>
      <p:sp>
        <p:nvSpPr>
          <p:cNvPr id="32" name="Rectangle 31">
            <a:extLst>
              <a:ext uri="{FF2B5EF4-FFF2-40B4-BE49-F238E27FC236}">
                <a16:creationId xmlns:a16="http://schemas.microsoft.com/office/drawing/2014/main" id="{459C1891-AAB2-A12A-9092-33AE88290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07DF1207-51E2-A649-FE2F-5808617B0C2E}"/>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a:t>
            </a:r>
            <a:endParaRPr lang="en-US" sz="2800" b="1" dirty="0">
              <a:solidFill>
                <a:schemeClr val="bg1"/>
              </a:solidFill>
              <a:latin typeface="Myriad Pro Black" panose="020B0903030403020204" pitchFamily="34" charset="0"/>
            </a:endParaRPr>
          </a:p>
        </p:txBody>
      </p:sp>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33EA282-6A8F-350A-5F3E-DEB85BD21CD1}"/>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2" name="Slide Zoom 1">
                <a:extLst>
                  <a:ext uri="{FF2B5EF4-FFF2-40B4-BE49-F238E27FC236}">
                    <a16:creationId xmlns:a16="http://schemas.microsoft.com/office/drawing/2014/main" id="{F33EA282-6A8F-350A-5F3E-DEB85BD21CD1}"/>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802842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7D6144-D0C9-3406-6AE8-2F457362CC4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D1FBA42-0BD5-3669-276E-F1BEFB265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CB27348E-DB86-F5B6-EA69-4B4DA70A0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19F46E1-8672-4F3E-4687-9FC2132F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E7B8D348-C1A5-9141-90F0-A6DBC8EC6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descr="A mountain with flames and text&#10;&#10;AI-generated content may be incorrect.">
            <a:extLst>
              <a:ext uri="{FF2B5EF4-FFF2-40B4-BE49-F238E27FC236}">
                <a16:creationId xmlns:a16="http://schemas.microsoft.com/office/drawing/2014/main" id="{708ACE2C-1285-DEC9-3665-15A2BCFBF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45" y="814537"/>
            <a:ext cx="9904151" cy="5422522"/>
          </a:xfrm>
          <a:prstGeom prst="rect">
            <a:avLst/>
          </a:prstGeom>
        </p:spPr>
      </p:pic>
      <p:sp>
        <p:nvSpPr>
          <p:cNvPr id="32" name="Rectangle 31">
            <a:extLst>
              <a:ext uri="{FF2B5EF4-FFF2-40B4-BE49-F238E27FC236}">
                <a16:creationId xmlns:a16="http://schemas.microsoft.com/office/drawing/2014/main" id="{7C6E60BD-F99D-9A42-C103-F811F01CC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0952D234-7911-B844-23B1-B03A30193BB3}"/>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GCRs Triggered Cataclysm Estimate Timeline</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2E9FB30-FB48-DE51-0571-05391BDDC709}"/>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2E9FB30-FB48-DE51-0571-05391BDDC709}"/>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392306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E49FD4-3F8E-570D-6A94-DA02C90D24F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A60E02D-E614-BE19-1105-16EE14191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652F56B-9D26-0ABA-9B49-B7B2A1E60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2C752B1-283C-5C12-6EF4-4CB8517BB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A330B47-A5CD-A6D8-367F-593C5A562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53F04FC-57DA-74FA-A96F-5D1553899F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7" y="814537"/>
            <a:ext cx="9902347" cy="5422522"/>
          </a:xfrm>
          <a:prstGeom prst="rect">
            <a:avLst/>
          </a:prstGeom>
        </p:spPr>
      </p:pic>
      <p:sp>
        <p:nvSpPr>
          <p:cNvPr id="32" name="Rectangle 31">
            <a:extLst>
              <a:ext uri="{FF2B5EF4-FFF2-40B4-BE49-F238E27FC236}">
                <a16:creationId xmlns:a16="http://schemas.microsoft.com/office/drawing/2014/main" id="{B67EAE14-DB7F-28B1-A556-CF8FE330A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BEEDEECC-CA8A-AD6B-BFCD-07E1511711CC}"/>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Triggered Past </a:t>
            </a:r>
            <a:r>
              <a:rPr lang="en-US" sz="2800" b="1" noProof="0" dirty="0">
                <a:solidFill>
                  <a:schemeClr val="bg1"/>
                </a:solidFill>
                <a:latin typeface="Myriad Pro Black" panose="020B0903030403020204" pitchFamily="34" charset="0"/>
              </a:rPr>
              <a:t>Cataclysm</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CC1A19E-8A5C-614A-FE25-10EE5DEF7A36}"/>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CC1A19E-8A5C-614A-FE25-10EE5DEF7A36}"/>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421949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9B9711-CC86-9781-B91E-831F3A020F4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7730784-999C-C1EB-E947-8590CB518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162BC2E-3AAD-4FEA-E574-CD4951A4C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CE6C07A3-22C9-1AF6-AF50-83134E784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AB2283B1-A17A-21B7-357A-7C54EA9A5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FEEDDC9-8D26-DA27-B9A0-4FC5CD96BC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5" y="814537"/>
            <a:ext cx="9904150" cy="5422522"/>
          </a:xfrm>
          <a:prstGeom prst="rect">
            <a:avLst/>
          </a:prstGeom>
        </p:spPr>
      </p:pic>
      <p:sp>
        <p:nvSpPr>
          <p:cNvPr id="32" name="Rectangle 31">
            <a:extLst>
              <a:ext uri="{FF2B5EF4-FFF2-40B4-BE49-F238E27FC236}">
                <a16:creationId xmlns:a16="http://schemas.microsoft.com/office/drawing/2014/main" id="{D4A9D50B-CB7B-8A98-8075-2BC1A9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4BD0530A-E35F-5088-47BF-A5905A22E8F2}"/>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Triggered Projected </a:t>
            </a:r>
            <a:r>
              <a:rPr lang="en-US" sz="2800" b="1" noProof="0" dirty="0">
                <a:solidFill>
                  <a:schemeClr val="bg1"/>
                </a:solidFill>
                <a:latin typeface="Myriad Pro Black" panose="020B0903030403020204" pitchFamily="34" charset="0"/>
              </a:rPr>
              <a:t>Next Cataclysm</a:t>
            </a:r>
          </a:p>
        </p:txBody>
      </p:sp>
      <p:sp>
        <p:nvSpPr>
          <p:cNvPr id="3" name="Rectangle 2">
            <a:hlinkClick r:id="rId5"/>
            <a:extLst>
              <a:ext uri="{FF2B5EF4-FFF2-40B4-BE49-F238E27FC236}">
                <a16:creationId xmlns:a16="http://schemas.microsoft.com/office/drawing/2014/main" id="{8F01DC22-C973-7F60-8AE9-9A0AC3FA5D2C}"/>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EA4A314-8E78-3A2C-87F7-27029B98C916}"/>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6EA4A314-8E78-3A2C-87F7-27029B98C916}"/>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3848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F50CA4-5742-259F-93E5-3F7A0D25562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993A833-162B-299F-E0ED-D1394BD6B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395544C-9D88-A877-3342-4A3D485A2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E998C184-7A5C-531A-4DB4-2AB512670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F629CA24-A4EB-DC9D-7DA6-ABA69422B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88ED0A94-67AA-5B0E-C9DE-7A510BE4C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A81377D8-1D69-C350-174D-C5F0354107AB}"/>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References</a:t>
            </a:r>
            <a:endParaRPr lang="en-US" sz="2800" b="1" noProof="0" dirty="0">
              <a:solidFill>
                <a:schemeClr val="bg1"/>
              </a:solidFill>
              <a:latin typeface="Myriad Pro Black" panose="020B0903030403020204" pitchFamily="34" charset="0"/>
            </a:endParaRPr>
          </a:p>
        </p:txBody>
      </p:sp>
      <p:sp>
        <p:nvSpPr>
          <p:cNvPr id="4" name="TextBox 3">
            <a:hlinkClick r:id="rId4"/>
            <a:extLst>
              <a:ext uri="{FF2B5EF4-FFF2-40B4-BE49-F238E27FC236}">
                <a16:creationId xmlns:a16="http://schemas.microsoft.com/office/drawing/2014/main" id="{68218387-5DE2-AFA9-E014-3DFE7E711929}"/>
              </a:ext>
            </a:extLst>
          </p:cNvPr>
          <p:cNvSpPr txBox="1"/>
          <p:nvPr/>
        </p:nvSpPr>
        <p:spPr>
          <a:xfrm>
            <a:off x="393700" y="806451"/>
            <a:ext cx="5105400" cy="5115246"/>
          </a:xfrm>
          <a:prstGeom prst="rect">
            <a:avLst/>
          </a:prstGeom>
          <a:solidFill>
            <a:srgbClr val="003366">
              <a:alpha val="60000"/>
            </a:srgbClr>
          </a:solidFill>
          <a:effectLst>
            <a:outerShdw blurRad="635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GCRs → Galaxies</a:t>
            </a:r>
          </a:p>
          <a:p>
            <a:pPr>
              <a:tabLst>
                <a:tab pos="2460625" algn="l"/>
              </a:tabLst>
            </a:pPr>
            <a:r>
              <a:rPr lang="en-US" sz="2000" dirty="0">
                <a:solidFill>
                  <a:schemeClr val="bg1">
                    <a:lumMod val="85000"/>
                  </a:schemeClr>
                </a:solidFill>
                <a:latin typeface="Myriad Pro Black" panose="020B0903030403020204" pitchFamily="34" charset="0"/>
              </a:rPr>
              <a:t>Null Zone:  </a:t>
            </a:r>
            <a:r>
              <a:rPr lang="en-US" sz="2000" dirty="0">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gn</a:t>
            </a:r>
            <a:endParaRPr lang="en-US" sz="20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endParaRPr>
          </a:p>
          <a:p>
            <a:pPr>
              <a:tabLst>
                <a:tab pos="2460625" algn="l"/>
              </a:tabLst>
            </a:pPr>
            <a:r>
              <a:rPr lang="en-US" sz="2000" dirty="0">
                <a:solidFill>
                  <a:schemeClr val="bg1">
                    <a:lumMod val="85000"/>
                  </a:schemeClr>
                </a:solidFill>
                <a:latin typeface="Myriad Pro Black" panose="020B0903030403020204" pitchFamily="34" charset="0"/>
              </a:rPr>
              <a:t>NASA: </a:t>
            </a:r>
            <a:r>
              <a:rPr lang="en-US" sz="20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rPr>
              <a:t>totrade.co/ns1</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  Solar Activity</a:t>
            </a:r>
          </a:p>
          <a:p>
            <a:pPr>
              <a:tabLst>
                <a:tab pos="2460625" algn="l"/>
              </a:tabLst>
            </a:pPr>
            <a:r>
              <a:rPr lang="en-US" sz="2000" dirty="0">
                <a:solidFill>
                  <a:schemeClr val="bg1">
                    <a:lumMod val="85000"/>
                  </a:schemeClr>
                </a:solidFill>
                <a:latin typeface="Myriad Pro Black" panose="020B0903030403020204" pitchFamily="34" charset="0"/>
              </a:rPr>
              <a:t>SILSO, Sunspots:  </a:t>
            </a:r>
            <a:r>
              <a:rPr lang="en-US" sz="20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sm</a:t>
            </a:r>
            <a:endParaRPr lang="en-US" sz="2000" dirty="0">
              <a:solidFill>
                <a:schemeClr val="accent1"/>
              </a:solidFill>
              <a:latin typeface="Myriad Pro Black" panose="020B0903030403020204" pitchFamily="34" charset="0"/>
            </a:endParaRPr>
          </a:p>
          <a:p>
            <a:pPr>
              <a:tabLst>
                <a:tab pos="2460625" algn="l"/>
              </a:tabLst>
            </a:pPr>
            <a:endParaRPr lang="en-US" sz="1000" dirty="0">
              <a:solidFill>
                <a:schemeClr val="accent1"/>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a:t>
            </a:r>
            <a:r>
              <a:rPr lang="en-US" sz="1600" dirty="0">
                <a:solidFill>
                  <a:schemeClr val="accent1"/>
                </a:solidFill>
                <a:latin typeface="Myriad Pro Black" panose="020B0903030403020204" pitchFamily="34" charset="0"/>
              </a:rPr>
              <a:t>→</a:t>
            </a:r>
            <a:r>
              <a:rPr lang="en-US" sz="2000" dirty="0">
                <a:solidFill>
                  <a:schemeClr val="accent1"/>
                </a:solidFill>
                <a:latin typeface="Myriad Pro Black" panose="020B0903030403020204" pitchFamily="34" charset="0"/>
              </a:rPr>
              <a:t> Lightning: </a:t>
            </a:r>
          </a:p>
          <a:p>
            <a:pPr>
              <a:tabLst>
                <a:tab pos="2460625" algn="l"/>
              </a:tabLst>
            </a:pPr>
            <a:r>
              <a:rPr lang="en-US" sz="2000" dirty="0">
                <a:solidFill>
                  <a:schemeClr val="bg1">
                    <a:lumMod val="85000"/>
                  </a:schemeClr>
                </a:solidFill>
                <a:latin typeface="Myriad Pro Black" panose="020B0903030403020204" pitchFamily="34" charset="0"/>
              </a:rPr>
              <a:t>NASA </a:t>
            </a:r>
            <a:r>
              <a:rPr lang="en-US" sz="2000" dirty="0" err="1">
                <a:solidFill>
                  <a:schemeClr val="bg1">
                    <a:lumMod val="85000"/>
                  </a:schemeClr>
                </a:solidFill>
                <a:latin typeface="Myriad Pro Black" panose="020B0903030403020204" pitchFamily="34" charset="0"/>
              </a:rPr>
              <a:t>Earthdata</a:t>
            </a:r>
            <a:r>
              <a:rPr lang="en-US" sz="2000" dirty="0">
                <a:solidFill>
                  <a:schemeClr val="bg1">
                    <a:lumMod val="85000"/>
                  </a:schemeClr>
                </a:solidFill>
                <a:latin typeface="Myriad Pro Black" panose="020B0903030403020204" pitchFamily="34" charset="0"/>
              </a:rPr>
              <a:t>: </a:t>
            </a:r>
            <a:r>
              <a:rPr lang="en-GB" sz="2000" b="1"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totrade.co/gcr1</a:t>
            </a:r>
            <a:endParaRPr lang="en-US" sz="2000" b="1" dirty="0">
              <a:solidFill>
                <a:schemeClr val="bg1">
                  <a:lumMod val="85000"/>
                </a:schemeClr>
              </a:solidFill>
              <a:latin typeface="Myriad Pro Black" panose="020B0903030403020204" pitchFamily="34" charset="0"/>
            </a:endParaRPr>
          </a:p>
          <a:p>
            <a:pPr>
              <a:tabLst>
                <a:tab pos="2460625" algn="l"/>
              </a:tabLst>
            </a:pPr>
            <a:r>
              <a:rPr lang="en-GB" sz="2000" b="1" dirty="0">
                <a:solidFill>
                  <a:schemeClr val="bg1">
                    <a:lumMod val="85000"/>
                  </a:schemeClr>
                </a:solidFill>
                <a:latin typeface="Myriad Pro Black" panose="020B0903030403020204" pitchFamily="34" charset="0"/>
              </a:rPr>
              <a:t>Frontiers in Physics:</a:t>
            </a:r>
            <a:r>
              <a:rPr lang="en-GB" sz="2000" dirty="0">
                <a:solidFill>
                  <a:schemeClr val="bg1">
                    <a:lumMod val="85000"/>
                  </a:schemeClr>
                </a:solidFill>
                <a:latin typeface="Myriad Pro Black" panose="020B0903030403020204" pitchFamily="34" charset="0"/>
              </a:rPr>
              <a:t>  </a:t>
            </a:r>
            <a:r>
              <a:rPr lang="en-GB" sz="2000" b="1"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totrade.co/gcr2</a:t>
            </a:r>
            <a:endParaRPr lang="en-GB" sz="2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Climate Cosmos:  </a:t>
            </a:r>
            <a:r>
              <a:rPr lang="en-US" sz="20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totrade.co/ln1</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The Weather Network: </a:t>
            </a:r>
            <a:r>
              <a:rPr lang="en-GB" sz="2000" b="1"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totrade.co/gcr3</a:t>
            </a:r>
            <a:endParaRPr lang="en-GB" sz="2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Yale Environment 360: </a:t>
            </a:r>
            <a:r>
              <a:rPr lang="en-GB" sz="2000" b="1"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totrade.co/gcr4</a:t>
            </a:r>
            <a:endParaRPr lang="en-GB" sz="2000" b="1"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 Cloud Formation: </a:t>
            </a:r>
          </a:p>
          <a:p>
            <a:pPr>
              <a:tabLst>
                <a:tab pos="2460625" algn="l"/>
              </a:tabLst>
            </a:pPr>
            <a:r>
              <a:rPr lang="en-US" sz="2000" dirty="0">
                <a:solidFill>
                  <a:schemeClr val="bg1">
                    <a:lumMod val="85000"/>
                  </a:schemeClr>
                </a:solidFill>
                <a:latin typeface="Myriad Pro Black" panose="020B0903030403020204" pitchFamily="34" charset="0"/>
              </a:rPr>
              <a:t>CERN CLOUD: </a:t>
            </a:r>
            <a:r>
              <a:rPr lang="en-US" sz="2000" dirty="0">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gc</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p:txBody>
      </p:sp>
      <p:sp>
        <p:nvSpPr>
          <p:cNvPr id="6" name="TextBox 5">
            <a:hlinkClick r:id="rId4"/>
            <a:extLst>
              <a:ext uri="{FF2B5EF4-FFF2-40B4-BE49-F238E27FC236}">
                <a16:creationId xmlns:a16="http://schemas.microsoft.com/office/drawing/2014/main" id="{68EA1515-010E-D6A1-86EA-39038AE84B69}"/>
              </a:ext>
            </a:extLst>
          </p:cNvPr>
          <p:cNvSpPr txBox="1"/>
          <p:nvPr/>
        </p:nvSpPr>
        <p:spPr>
          <a:xfrm>
            <a:off x="5651500" y="801052"/>
            <a:ext cx="4644296" cy="4462760"/>
          </a:xfrm>
          <a:prstGeom prst="rect">
            <a:avLst/>
          </a:prstGeom>
          <a:solidFill>
            <a:srgbClr val="003366">
              <a:alpha val="60000"/>
            </a:srgbClr>
          </a:solidFill>
          <a:effectLst>
            <a:outerShdw blurRad="1143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SUN → Lightning: </a:t>
            </a:r>
          </a:p>
          <a:p>
            <a:pPr>
              <a:tabLst>
                <a:tab pos="2460625" algn="l"/>
              </a:tabLst>
            </a:pPr>
            <a:r>
              <a:rPr lang="en-US" sz="2000" dirty="0">
                <a:solidFill>
                  <a:schemeClr val="bg1"/>
                </a:solidFill>
                <a:latin typeface="Myriad Pro Black" panose="020B0903030403020204" pitchFamily="34" charset="0"/>
              </a:rPr>
              <a:t>Japan Universities: </a:t>
            </a:r>
            <a:r>
              <a:rPr lang="en-GB" sz="2000" b="1" dirty="0">
                <a:solidFill>
                  <a:schemeClr val="bg1"/>
                </a:solidFill>
                <a:latin typeface="Myriad Pro Black" panose="020B0903030403020204" pitchFamily="34" charset="0"/>
                <a:hlinkClick r:id="rId14">
                  <a:extLst>
                    <a:ext uri="{A12FA001-AC4F-418D-AE19-62706E023703}">
                      <ahyp:hlinkClr xmlns:ahyp="http://schemas.microsoft.com/office/drawing/2018/hyperlinkcolor" val="tx"/>
                    </a:ext>
                  </a:extLst>
                </a:hlinkClick>
              </a:rPr>
              <a:t>totrade.co/ln5</a:t>
            </a:r>
            <a:endParaRPr lang="en-US" sz="2000" b="1" dirty="0">
              <a:solidFill>
                <a:schemeClr val="bg1"/>
              </a:solidFill>
              <a:latin typeface="Myriad Pro Black" panose="020B0903030403020204" pitchFamily="34" charset="0"/>
            </a:endParaRPr>
          </a:p>
          <a:p>
            <a:pPr>
              <a:tabLst>
                <a:tab pos="2460625" algn="l"/>
              </a:tabLst>
            </a:pPr>
            <a:endParaRPr lang="en-US" sz="1000" dirty="0">
              <a:solidFill>
                <a:schemeClr val="accent1"/>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CIA Classified → Cataclysm: </a:t>
            </a:r>
          </a:p>
          <a:p>
            <a:pPr>
              <a:tabLst>
                <a:tab pos="2460625" algn="l"/>
              </a:tabLst>
            </a:pPr>
            <a:r>
              <a:rPr lang="en-US" sz="2000" dirty="0">
                <a:solidFill>
                  <a:schemeClr val="bg1">
                    <a:lumMod val="85000"/>
                  </a:schemeClr>
                </a:solidFill>
                <a:latin typeface="Myriad Pro Black" panose="020B0903030403020204" pitchFamily="34" charset="0"/>
              </a:rPr>
              <a:t>Sanitized Video: </a:t>
            </a:r>
            <a:r>
              <a:rPr lang="en-US" sz="2000" dirty="0">
                <a:solidFill>
                  <a:schemeClr val="bg1">
                    <a:lumMod val="85000"/>
                  </a:schemeClr>
                </a:solidFill>
                <a:latin typeface="Myriad Pro Black" panose="020B0903030403020204" pitchFamily="34" charset="0"/>
                <a:hlinkClick r:id="rId15">
                  <a:extLst>
                    <a:ext uri="{A12FA001-AC4F-418D-AE19-62706E023703}">
                      <ahyp:hlinkClr xmlns:ahyp="http://schemas.microsoft.com/office/drawing/2018/hyperlinkcolor" val="tx"/>
                    </a:ext>
                  </a:extLst>
                </a:hlinkClick>
              </a:rPr>
              <a:t>totrade.co/cia1</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Sanitized Doc: </a:t>
            </a:r>
            <a:r>
              <a:rPr lang="en-US" sz="2000" dirty="0">
                <a:solidFill>
                  <a:schemeClr val="bg1">
                    <a:lumMod val="85000"/>
                  </a:schemeClr>
                </a:solidFill>
                <a:latin typeface="Myriad Pro Black" panose="020B0903030403020204" pitchFamily="34" charset="0"/>
                <a:hlinkClick r:id="rId16">
                  <a:extLst>
                    <a:ext uri="{A12FA001-AC4F-418D-AE19-62706E023703}">
                      <ahyp:hlinkClr xmlns:ahyp="http://schemas.microsoft.com/office/drawing/2018/hyperlinkcolor" val="tx"/>
                    </a:ext>
                  </a:extLst>
                </a:hlinkClick>
              </a:rPr>
              <a:t>totrade.co/cia3</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Unclassified → Cataclysm: </a:t>
            </a:r>
          </a:p>
          <a:p>
            <a:pPr>
              <a:tabLst>
                <a:tab pos="2460625" algn="l"/>
              </a:tabLst>
            </a:pPr>
            <a:r>
              <a:rPr lang="en-US" sz="2000" dirty="0">
                <a:solidFill>
                  <a:schemeClr val="bg1">
                    <a:lumMod val="85000"/>
                  </a:schemeClr>
                </a:solidFill>
                <a:latin typeface="Myriad Pro Black" panose="020B0903030403020204" pitchFamily="34" charset="0"/>
              </a:rPr>
              <a:t>Full History: </a:t>
            </a:r>
          </a:p>
          <a:p>
            <a:pPr>
              <a:tabLst>
                <a:tab pos="2460625" algn="l"/>
              </a:tabLst>
            </a:pPr>
            <a:r>
              <a:rPr lang="en-US" sz="2000" dirty="0">
                <a:solidFill>
                  <a:schemeClr val="bg1">
                    <a:lumMod val="85000"/>
                  </a:schemeClr>
                </a:solidFill>
                <a:latin typeface="Myriad Pro Black" panose="020B0903030403020204" pitchFamily="34" charset="0"/>
                <a:hlinkClick r:id="rId1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17">
                  <a:extLst>
                    <a:ext uri="{A12FA001-AC4F-418D-AE19-62706E023703}">
                      <ahyp:hlinkClr xmlns:ahyp="http://schemas.microsoft.com/office/drawing/2018/hyperlinkcolor" val="tx"/>
                    </a:ext>
                  </a:extLst>
                </a:hlinkClick>
              </a:rPr>
              <a:t>ct</a:t>
            </a:r>
            <a:r>
              <a:rPr lang="en-US" sz="2000" dirty="0">
                <a:solidFill>
                  <a:schemeClr val="bg1">
                    <a:lumMod val="85000"/>
                  </a:schemeClr>
                </a:solidFill>
                <a:latin typeface="Myriad Pro Black" panose="020B0903030403020204" pitchFamily="34" charset="0"/>
              </a:rPr>
              <a:t>  |  </a:t>
            </a:r>
            <a:r>
              <a:rPr lang="en-US" sz="2000" dirty="0">
                <a:solidFill>
                  <a:schemeClr val="accent1"/>
                </a:solidFill>
                <a:latin typeface="Myriad Pro Black" panose="020B0903030403020204" pitchFamily="34" charset="0"/>
              </a:rPr>
              <a:t> </a:t>
            </a:r>
            <a:r>
              <a:rPr lang="en-US" sz="2000" dirty="0">
                <a:solidFill>
                  <a:schemeClr val="bg1">
                    <a:lumMod val="85000"/>
                  </a:schemeClr>
                </a:solidFill>
                <a:latin typeface="Myriad Pro Black" panose="020B0903030403020204" pitchFamily="34" charset="0"/>
                <a:hlinkClick r:id="rId18">
                  <a:extLst>
                    <a:ext uri="{A12FA001-AC4F-418D-AE19-62706E023703}">
                      <ahyp:hlinkClr xmlns:ahyp="http://schemas.microsoft.com/office/drawing/2018/hyperlinkcolor" val="tx"/>
                    </a:ext>
                  </a:extLst>
                </a:hlinkClick>
              </a:rPr>
              <a:t>totrade.co/h</a:t>
            </a:r>
            <a:endParaRPr lang="en-US" sz="2000" dirty="0">
              <a:solidFill>
                <a:schemeClr val="bg1">
                  <a:lumMod val="85000"/>
                </a:schemeClr>
              </a:solidFill>
              <a:latin typeface="Myriad Pro Black" panose="020B0903030403020204" pitchFamily="34" charset="0"/>
            </a:endParaRPr>
          </a:p>
          <a:p>
            <a:pPr>
              <a:tabLst>
                <a:tab pos="2460625" algn="l"/>
              </a:tabLst>
            </a:pP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Earth Temperature &amp; CO₂ Graph:</a:t>
            </a:r>
          </a:p>
          <a:p>
            <a:pPr>
              <a:tabLst>
                <a:tab pos="2460625" algn="l"/>
              </a:tabLst>
            </a:pPr>
            <a:r>
              <a:rPr lang="en-US" sz="2000" dirty="0">
                <a:solidFill>
                  <a:schemeClr val="bg1">
                    <a:lumMod val="85000"/>
                  </a:schemeClr>
                </a:solidFill>
                <a:latin typeface="Myriad Pro Black" panose="020B0903030403020204" pitchFamily="34" charset="0"/>
                <a:hlinkClick r:id="rId19">
                  <a:extLst>
                    <a:ext uri="{A12FA001-AC4F-418D-AE19-62706E023703}">
                      <ahyp:hlinkClr xmlns:ahyp="http://schemas.microsoft.com/office/drawing/2018/hyperlinkcolor" val="tx"/>
                    </a:ext>
                  </a:extLst>
                </a:hlinkClick>
              </a:rPr>
              <a:t>totrade.co/e</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90806F8F-503C-10A0-E7D0-9D2EC3617908}"/>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20"/>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90806F8F-503C-10A0-E7D0-9D2EC3617908}"/>
                  </a:ext>
                </a:extLst>
              </p:cNvPr>
              <p:cNvPicPr>
                <a:picLocks noGrp="1" noRot="1" noChangeAspect="1" noMove="1" noResize="1" noEditPoints="1" noAdjustHandles="1" noChangeArrowheads="1" noChangeShapeType="1"/>
              </p:cNvPicPr>
              <p:nvPr/>
            </p:nvPicPr>
            <p:blipFill>
              <a:blip r:embed="rId21"/>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858018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CCF538-E728-81F7-C9E0-0551D27C9C9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8D74FDE-4FD2-F0A4-4B94-C1FA3CA8A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5BDEDC2-06D1-8220-B43F-A2FBA99F5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C26E5B59-E3A7-9784-4663-A69B7E065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DD468EA-31B5-1825-CA4A-E17166B12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E4E2AE29-B5C2-5908-CAF7-3933C546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31F1984C-4CD9-AD96-9384-C15A8129E1CA}"/>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References</a:t>
            </a:r>
            <a:endParaRPr lang="en-US" sz="2800" b="1" noProof="0" dirty="0">
              <a:solidFill>
                <a:schemeClr val="bg1"/>
              </a:solidFill>
              <a:latin typeface="Myriad Pro Black" panose="020B0903030403020204" pitchFamily="34" charset="0"/>
            </a:endParaRPr>
          </a:p>
        </p:txBody>
      </p:sp>
      <p:sp>
        <p:nvSpPr>
          <p:cNvPr id="4" name="TextBox 3">
            <a:hlinkClick r:id="rId4"/>
            <a:extLst>
              <a:ext uri="{FF2B5EF4-FFF2-40B4-BE49-F238E27FC236}">
                <a16:creationId xmlns:a16="http://schemas.microsoft.com/office/drawing/2014/main" id="{777C8B44-2BF2-EE96-F8AC-CE64CFB3CADE}"/>
              </a:ext>
            </a:extLst>
          </p:cNvPr>
          <p:cNvSpPr txBox="1"/>
          <p:nvPr/>
        </p:nvSpPr>
        <p:spPr>
          <a:xfrm>
            <a:off x="393700" y="806451"/>
            <a:ext cx="9902096" cy="4747453"/>
          </a:xfrm>
          <a:prstGeom prst="rect">
            <a:avLst/>
          </a:prstGeom>
          <a:solidFill>
            <a:srgbClr val="003366">
              <a:alpha val="60000"/>
            </a:srgbClr>
          </a:solidFill>
          <a:effectLst>
            <a:outerShdw blurRad="635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Natural  Archives→ Earth History</a:t>
            </a:r>
          </a:p>
          <a:p>
            <a:pPr marL="457200" indent="-457200">
              <a:tabLst>
                <a:tab pos="2460625" algn="l"/>
              </a:tabLst>
            </a:pPr>
            <a:r>
              <a:rPr lang="en-US" sz="2400" dirty="0">
                <a:solidFill>
                  <a:schemeClr val="bg1">
                    <a:lumMod val="85000"/>
                  </a:schemeClr>
                </a:solidFill>
                <a:latin typeface="Myriad Pro Black" panose="020B0903030403020204" pitchFamily="34" charset="0"/>
              </a:rPr>
              <a:t>[1]  Columbia University: Dinosaurs survived when CO2 was extremely high, why can't humans: </a:t>
            </a:r>
            <a:r>
              <a:rPr lang="en-US" sz="2400" dirty="0">
                <a:solidFill>
                  <a:schemeClr val="bg1">
                    <a:lumMod val="85000"/>
                  </a:schemeClr>
                </a:solidFill>
                <a:latin typeface="Myriad Pro Black" panose="020B0903030403020204" pitchFamily="34" charset="0"/>
                <a:hlinkClick r:id="rId5"/>
              </a:rPr>
              <a:t>totrade.co/co2a</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[2] PHYS: Dinosaurs survived CO2 extremely high: </a:t>
            </a:r>
            <a:r>
              <a:rPr lang="en-US" sz="2400" dirty="0">
                <a:solidFill>
                  <a:schemeClr val="bg1">
                    <a:lumMod val="85000"/>
                  </a:schemeClr>
                </a:solidFill>
                <a:latin typeface="Myriad Pro Black" panose="020B0903030403020204" pitchFamily="34" charset="0"/>
                <a:hlinkClick r:id="rId6"/>
              </a:rPr>
              <a:t>totrade.co/co2b</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[3] Oxygen and CO2 level during Mesozoic Jurassic-Triassic Cretaceous: </a:t>
            </a:r>
            <a:r>
              <a:rPr lang="en-US" sz="2400" dirty="0">
                <a:solidFill>
                  <a:schemeClr val="bg1">
                    <a:lumMod val="85000"/>
                  </a:schemeClr>
                </a:solidFill>
                <a:latin typeface="Myriad Pro Black" panose="020B0903030403020204" pitchFamily="34" charset="0"/>
                <a:hlinkClick r:id="rId7"/>
              </a:rPr>
              <a:t>totrade.co/co2c</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[4] Middle Miocene disruption:  </a:t>
            </a:r>
            <a:r>
              <a:rPr lang="en-US" sz="2400" dirty="0">
                <a:solidFill>
                  <a:schemeClr val="bg1">
                    <a:lumMod val="85000"/>
                  </a:schemeClr>
                </a:solidFill>
                <a:latin typeface="Myriad Pro Black" panose="020B0903030403020204" pitchFamily="34" charset="0"/>
                <a:hlinkClick r:id="rId8"/>
              </a:rPr>
              <a:t>totrade.co/co2d</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[5] Middle Miocene Climate Optimum: </a:t>
            </a:r>
            <a:r>
              <a:rPr lang="en-US" sz="2400" dirty="0">
                <a:solidFill>
                  <a:schemeClr val="bg1">
                    <a:lumMod val="85000"/>
                  </a:schemeClr>
                </a:solidFill>
                <a:latin typeface="Myriad Pro Black" panose="020B0903030403020204" pitchFamily="34" charset="0"/>
                <a:hlinkClick r:id="rId9"/>
              </a:rPr>
              <a:t>totrade.co/co2e</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[6] What Pliocene Epoch Teach us about future warming Earth: </a:t>
            </a:r>
            <a:r>
              <a:rPr lang="en-US" sz="2400" dirty="0">
                <a:solidFill>
                  <a:schemeClr val="bg1">
                    <a:lumMod val="85000"/>
                  </a:schemeClr>
                </a:solidFill>
                <a:latin typeface="Myriad Pro Black" panose="020B0903030403020204" pitchFamily="34" charset="0"/>
                <a:hlinkClick r:id="rId10"/>
              </a:rPr>
              <a:t>totrade.co/co2f</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[7] From The Roman Empire: Warm during the Rise of Roman Empire: </a:t>
            </a:r>
            <a:r>
              <a:rPr lang="en-US" sz="2400" dirty="0">
                <a:solidFill>
                  <a:schemeClr val="bg1">
                    <a:lumMod val="85000"/>
                  </a:schemeClr>
                </a:solidFill>
                <a:latin typeface="Myriad Pro Black" panose="020B0903030403020204" pitchFamily="34" charset="0"/>
                <a:hlinkClick r:id="rId11"/>
              </a:rPr>
              <a:t>totrade.co/co2g</a:t>
            </a:r>
            <a:endParaRPr lang="en-US" sz="2400" dirty="0">
              <a:solidFill>
                <a:schemeClr val="bg1">
                  <a:lumMod val="85000"/>
                </a:schemeClr>
              </a:solidFill>
              <a:latin typeface="Myriad Pro Black" panose="020B0903030403020204" pitchFamily="34" charset="0"/>
            </a:endParaRPr>
          </a:p>
          <a:p>
            <a:pPr>
              <a:tabLst>
                <a:tab pos="2460625" algn="l"/>
              </a:tabLst>
            </a:pPr>
            <a:endParaRPr lang="en-GB" sz="1050" b="1" dirty="0">
              <a:solidFill>
                <a:schemeClr val="bg1">
                  <a:lumMod val="85000"/>
                </a:schemeClr>
              </a:solidFill>
              <a:latin typeface="Myriad Pro Black" panose="020B0903030403020204" pitchFamily="34"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FE16CD3-6213-4AD3-B9CF-4C3EA6DE597A}"/>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2"/>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FFE16CD3-6213-4AD3-B9CF-4C3EA6DE597A}"/>
                  </a:ext>
                </a:extLst>
              </p:cNvPr>
              <p:cNvPicPr>
                <a:picLocks noGrp="1" noRot="1" noChangeAspect="1" noMove="1" noResize="1" noEditPoints="1" noAdjustHandles="1" noChangeArrowheads="1" noChangeShapeType="1"/>
              </p:cNvPicPr>
              <p:nvPr/>
            </p:nvPicPr>
            <p:blipFill>
              <a:blip r:embed="rId13"/>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09004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7D4C61-DAC9-CF27-B93D-909D8045D2A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EFA9C7C-44FA-F7F0-CD81-95F98C592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6F0BBE4-AF02-2F7F-9E0B-165471C42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3062B885-EEDA-F364-B1A1-B28C4D6F9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7195CA81-0DAE-ECD9-B038-68155DC6D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FFC10BFA-A28C-1CB9-2C0B-EFB086701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649C777B-50FA-CD59-FE94-C4EBBE0226CE}"/>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Documentation</a:t>
            </a:r>
            <a:endParaRPr lang="en-US" sz="2800" b="1" noProof="0" dirty="0">
              <a:solidFill>
                <a:schemeClr val="bg1"/>
              </a:solidFill>
              <a:latin typeface="Myriad Pro Black" panose="020B0903030403020204" pitchFamily="34" charset="0"/>
            </a:endParaRPr>
          </a:p>
        </p:txBody>
      </p:sp>
      <p:sp>
        <p:nvSpPr>
          <p:cNvPr id="3" name="Rectangle 2">
            <a:hlinkClick r:id="rId4"/>
            <a:extLst>
              <a:ext uri="{FF2B5EF4-FFF2-40B4-BE49-F238E27FC236}">
                <a16:creationId xmlns:a16="http://schemas.microsoft.com/office/drawing/2014/main" id="{8A91FFC6-20FA-96BD-234A-B0FFDF156F40}"/>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19E0014A-C209-2DB3-D296-4CF442BCE86E}"/>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19E0014A-C209-2DB3-D296-4CF442BCE86E}"/>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9" name="TextBox 8">
            <a:hlinkClick r:id="rId7"/>
            <a:extLst>
              <a:ext uri="{FF2B5EF4-FFF2-40B4-BE49-F238E27FC236}">
                <a16:creationId xmlns:a16="http://schemas.microsoft.com/office/drawing/2014/main" id="{66DF06AF-F477-3142-617C-A9285EFF36E5}"/>
              </a:ext>
            </a:extLst>
          </p:cNvPr>
          <p:cNvSpPr txBox="1"/>
          <p:nvPr/>
        </p:nvSpPr>
        <p:spPr>
          <a:xfrm>
            <a:off x="387620" y="801052"/>
            <a:ext cx="9908176" cy="5447645"/>
          </a:xfrm>
          <a:prstGeom prst="rect">
            <a:avLst/>
          </a:prstGeom>
          <a:solidFill>
            <a:srgbClr val="003366">
              <a:alpha val="60000"/>
            </a:srgbClr>
          </a:solidFill>
          <a:effectLst>
            <a:outerShdw blurRad="114300" dist="76200" dir="7200000" algn="t" rotWithShape="0">
              <a:schemeClr val="tx1">
                <a:alpha val="40000"/>
              </a:schemeClr>
            </a:outerShdw>
          </a:effectLst>
        </p:spPr>
        <p:txBody>
          <a:bodyPr wrap="square" rtlCol="0">
            <a:spAutoFit/>
          </a:bodyPr>
          <a:lstStyle/>
          <a:p>
            <a:pPr marL="914400">
              <a:tabLst>
                <a:tab pos="2460625" algn="l"/>
              </a:tabLst>
            </a:pPr>
            <a:r>
              <a:rPr lang="en-US" sz="2800" dirty="0">
                <a:solidFill>
                  <a:schemeClr val="accent1"/>
                </a:solidFill>
                <a:latin typeface="Myriad Pro Black" panose="020B0903030403020204" pitchFamily="34" charset="0"/>
              </a:rPr>
              <a:t>Feasibility Study &amp; Business Plan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SCIENCE: GCRs, Lightning, Fruiting: </a:t>
            </a:r>
            <a:r>
              <a:rPr lang="en-US" sz="2000"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totrade.co/g</a:t>
            </a:r>
            <a:r>
              <a:rPr lang="en-US" sz="20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HISTORY: Earth:  </a:t>
            </a:r>
            <a:r>
              <a:rPr lang="en-US" sz="2000"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totrade.co/e </a:t>
            </a:r>
            <a:r>
              <a:rPr lang="en-US" sz="2000" dirty="0">
                <a:solidFill>
                  <a:schemeClr val="bg1">
                    <a:lumMod val="85000"/>
                  </a:schemeClr>
                </a:solidFill>
                <a:latin typeface="Myriad Pro Black" panose="020B0903030403020204" pitchFamily="34" charset="0"/>
              </a:rPr>
              <a:t> |  Cataclysm:  </a:t>
            </a:r>
            <a:r>
              <a:rPr lang="en-US" sz="20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totrade.co/h</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SOLUTION</a:t>
            </a:r>
          </a:p>
          <a:p>
            <a:pPr marL="1427163">
              <a:tabLst>
                <a:tab pos="2460625" algn="l"/>
              </a:tabLst>
            </a:pPr>
            <a:r>
              <a:rPr lang="en-US" sz="2000" dirty="0">
                <a:solidFill>
                  <a:schemeClr val="bg1">
                    <a:lumMod val="85000"/>
                  </a:schemeClr>
                </a:solidFill>
                <a:latin typeface="Myriad Pro Black" panose="020B0903030403020204" pitchFamily="34" charset="0"/>
              </a:rPr>
              <a:t>#UGDMN:  </a:t>
            </a:r>
            <a:r>
              <a:rPr lang="en-US" sz="2000" dirty="0">
                <a:solidFill>
                  <a:schemeClr val="bg1">
                    <a:lumMod val="85000"/>
                  </a:schemeClr>
                </a:solidFill>
                <a:latin typeface="Myriad Pro Black" panose="020B0903030403020204" pitchFamily="34" charset="0"/>
                <a:hlinkClick r:id="rId4">
                  <a:extLst>
                    <a:ext uri="{A12FA001-AC4F-418D-AE19-62706E023703}">
                      <ahyp:hlinkClr xmlns:ahyp="http://schemas.microsoft.com/office/drawing/2018/hyperlinkcolor" val="tx"/>
                    </a:ext>
                  </a:extLst>
                </a:hlinkClick>
              </a:rPr>
              <a:t>totrade.co/s</a:t>
            </a:r>
            <a:endParaRPr lang="en-US" sz="2000" dirty="0">
              <a:solidFill>
                <a:schemeClr val="bg1">
                  <a:lumMod val="85000"/>
                </a:schemeClr>
              </a:solidFill>
              <a:latin typeface="Myriad Pro Black" panose="020B0903030403020204" pitchFamily="34" charset="0"/>
            </a:endParaRPr>
          </a:p>
          <a:p>
            <a:pPr marL="1427163">
              <a:tabLst>
                <a:tab pos="2460625" algn="l"/>
              </a:tabLst>
            </a:pPr>
            <a:r>
              <a:rPr lang="en-US" sz="2000" dirty="0">
                <a:solidFill>
                  <a:schemeClr val="bg1">
                    <a:lumMod val="85000"/>
                  </a:schemeClr>
                </a:solidFill>
                <a:latin typeface="Myriad Pro Black" panose="020B0903030403020204" pitchFamily="34" charset="0"/>
              </a:rPr>
              <a:t>Products:  </a:t>
            </a:r>
            <a:r>
              <a:rPr lang="en-US" sz="2000"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totrade.co/p</a:t>
            </a:r>
            <a:endParaRPr lang="en-US" sz="2000" dirty="0">
              <a:solidFill>
                <a:schemeClr val="bg1">
                  <a:lumMod val="85000"/>
                </a:schemeClr>
              </a:solidFill>
              <a:latin typeface="Myriad Pro Black" panose="020B0903030403020204" pitchFamily="34" charset="0"/>
            </a:endParaRPr>
          </a:p>
          <a:p>
            <a:pPr marL="1427163">
              <a:tabLst>
                <a:tab pos="2460625" algn="l"/>
              </a:tabLst>
            </a:pPr>
            <a:r>
              <a:rPr lang="en-US" sz="2000" dirty="0">
                <a:solidFill>
                  <a:schemeClr val="bg1">
                    <a:lumMod val="85000"/>
                  </a:schemeClr>
                </a:solidFill>
                <a:latin typeface="Myriad Pro Black" panose="020B0903030403020204" pitchFamily="34" charset="0"/>
              </a:rPr>
              <a:t>Multilateral Partnership:  </a:t>
            </a:r>
            <a:r>
              <a:rPr lang="en-US" sz="2000"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totrade.co/m</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Call to Action:  </a:t>
            </a:r>
            <a:r>
              <a:rPr lang="en-US" sz="2000" dirty="0">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totrade.co/ca</a:t>
            </a:r>
            <a:r>
              <a:rPr lang="en-US" sz="20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PDF:  </a:t>
            </a:r>
            <a:r>
              <a:rPr lang="en-US" sz="2000" dirty="0">
                <a:solidFill>
                  <a:schemeClr val="bg1">
                    <a:lumMod val="85000"/>
                  </a:schemeClr>
                </a:solidFill>
                <a:latin typeface="Myriad Pro Black" panose="020B0903030403020204" pitchFamily="34" charset="0"/>
                <a:hlinkClick r:id="rId14">
                  <a:extLst>
                    <a:ext uri="{A12FA001-AC4F-418D-AE19-62706E023703}">
                      <ahyp:hlinkClr xmlns:ahyp="http://schemas.microsoft.com/office/drawing/2018/hyperlinkcolor" val="tx"/>
                    </a:ext>
                  </a:extLst>
                </a:hlinkClick>
              </a:rPr>
              <a:t>totrade.co/biz</a:t>
            </a:r>
            <a:r>
              <a:rPr lang="en-US" sz="2000" dirty="0">
                <a:solidFill>
                  <a:schemeClr val="bg1">
                    <a:lumMod val="85000"/>
                  </a:schemeClr>
                </a:solidFill>
                <a:latin typeface="Myriad Pro Black" panose="020B0903030403020204" pitchFamily="34" charset="0"/>
              </a:rPr>
              <a:t>  |  </a:t>
            </a:r>
            <a:r>
              <a:rPr lang="en-US" sz="2000" dirty="0">
                <a:solidFill>
                  <a:schemeClr val="bg1">
                    <a:lumMod val="85000"/>
                  </a:schemeClr>
                </a:solidFill>
                <a:latin typeface="Myriad Pro Black" panose="020B0903030403020204" pitchFamily="34" charset="0"/>
                <a:hlinkClick r:id="rId15">
                  <a:extLst>
                    <a:ext uri="{A12FA001-AC4F-418D-AE19-62706E023703}">
                      <ahyp:hlinkClr xmlns:ahyp="http://schemas.microsoft.com/office/drawing/2018/hyperlinkcolor" val="tx"/>
                    </a:ext>
                  </a:extLst>
                </a:hlinkClick>
              </a:rPr>
              <a:t>totrade.co/pdf</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800" dirty="0">
                <a:solidFill>
                  <a:schemeClr val="bg1"/>
                </a:solidFill>
                <a:latin typeface="Myriad Pro Black" panose="020B0903030403020204" pitchFamily="34" charset="0"/>
              </a:rPr>
              <a:t>Presentation</a:t>
            </a:r>
            <a:endParaRPr lang="en-US" sz="3600" dirty="0">
              <a:solidFill>
                <a:schemeClr val="bg1"/>
              </a:solidFill>
              <a:latin typeface="Myriad Pro Black" panose="020B0903030403020204" pitchFamily="34" charset="0"/>
            </a:endParaRPr>
          </a:p>
          <a:p>
            <a:pPr marL="914400">
              <a:spcAft>
                <a:spcPts val="600"/>
              </a:spcAft>
              <a:tabLst>
                <a:tab pos="2460625" algn="l"/>
              </a:tabLst>
            </a:pPr>
            <a:r>
              <a:rPr lang="en-US" sz="2000" dirty="0">
                <a:solidFill>
                  <a:srgbClr val="FF9900"/>
                </a:solidFill>
                <a:latin typeface="Myriad Pro Black" panose="020B0903030403020204" pitchFamily="34" charset="0"/>
              </a:rPr>
              <a:t>Climate Realism:  </a:t>
            </a:r>
            <a:r>
              <a:rPr lang="en-US" sz="20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cr</a:t>
            </a:r>
            <a:r>
              <a:rPr lang="en-US" sz="2000" dirty="0">
                <a:solidFill>
                  <a:schemeClr val="bg1">
                    <a:lumMod val="85000"/>
                  </a:schemeClr>
                </a:solidFill>
                <a:latin typeface="Myriad Pro Black" panose="020B0903030403020204" pitchFamily="34" charset="0"/>
              </a:rPr>
              <a:t>  (This file)</a:t>
            </a:r>
          </a:p>
          <a:p>
            <a:pPr marL="914400">
              <a:spcAft>
                <a:spcPts val="600"/>
              </a:spcAft>
              <a:tabLst>
                <a:tab pos="2460625" algn="l"/>
              </a:tabLst>
            </a:pPr>
            <a:r>
              <a:rPr lang="en-US" sz="2000" dirty="0">
                <a:solidFill>
                  <a:srgbClr val="FF9900"/>
                </a:solidFill>
                <a:latin typeface="Myriad Pro Black" panose="020B0903030403020204" pitchFamily="34" charset="0"/>
              </a:rPr>
              <a:t>Business Plan:  </a:t>
            </a:r>
            <a:r>
              <a:rPr lang="en-US" sz="2000" dirty="0">
                <a:solidFill>
                  <a:schemeClr val="bg1">
                    <a:lumMod val="95000"/>
                  </a:schemeClr>
                </a:solidFill>
                <a:latin typeface="Myriad Pro Black" panose="020B0903030403020204" pitchFamily="34" charset="0"/>
                <a:hlinkClick r:id="rId16">
                  <a:extLst>
                    <a:ext uri="{A12FA001-AC4F-418D-AE19-62706E023703}">
                      <ahyp:hlinkClr xmlns:ahyp="http://schemas.microsoft.com/office/drawing/2018/hyperlinkcolor" val="tx"/>
                    </a:ext>
                  </a:extLst>
                </a:hlinkClick>
              </a:rPr>
              <a:t>totrade.co/bp</a:t>
            </a:r>
            <a:endParaRPr lang="en-US" sz="2000" dirty="0">
              <a:solidFill>
                <a:schemeClr val="bg1">
                  <a:lumMod val="95000"/>
                </a:schemeClr>
              </a:solidFill>
              <a:latin typeface="Myriad Pro Black" panose="020B0903030403020204" pitchFamily="34" charset="0"/>
            </a:endParaRPr>
          </a:p>
        </p:txBody>
      </p:sp>
    </p:spTree>
    <p:extLst>
      <p:ext uri="{BB962C8B-B14F-4D97-AF65-F5344CB8AC3E}">
        <p14:creationId xmlns:p14="http://schemas.microsoft.com/office/powerpoint/2010/main" val="260032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01E3289-C1FD-A120-AB05-EAB916FD2FCF}"/>
                  </a:ext>
                </a:extLst>
              </p:cNvPr>
              <p:cNvGraphicFramePr>
                <a:graphicFrameLocks noChangeAspect="1"/>
              </p:cNvGraphicFramePr>
              <p:nvPr>
                <p:extLst>
                  <p:ext uri="{D42A27DB-BD31-4B8C-83A1-F6EECF244321}">
                    <p14:modId xmlns:p14="http://schemas.microsoft.com/office/powerpoint/2010/main" val="1660123309"/>
                  </p:ext>
                </p:extLst>
              </p:nvPr>
            </p:nvGraphicFramePr>
            <p:xfrm>
              <a:off x="5615513" y="417855"/>
              <a:ext cx="1940985" cy="1371600"/>
            </p:xfrm>
            <a:graphic>
              <a:graphicData uri="http://schemas.microsoft.com/office/powerpoint/2016/slidezoom">
                <pslz:sldZm>
                  <pslz:sldZmObj sldId="484" cId="3210341643">
                    <pslz:zmPr id="{403C7A1B-3076-4D9B-A636-F32E95F7CAF6}" returnToParent="0" transitionDur="1000">
                      <p166:blipFill xmlns:p166="http://schemas.microsoft.com/office/powerpoint/2016/6/main">
                        <a:blip r:embed="rId3"/>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01E3289-C1FD-A120-AB05-EAB916FD2FCF}"/>
                  </a:ext>
                </a:extLst>
              </p:cNvPr>
              <p:cNvPicPr>
                <a:picLocks noGrp="1" noRot="1" noChangeAspect="1" noMove="1" noResize="1" noEditPoints="1" noAdjustHandles="1" noChangeArrowheads="1" noChangeShapeType="1"/>
              </p:cNvPicPr>
              <p:nvPr/>
            </p:nvPicPr>
            <p:blipFill>
              <a:blip r:embed="rId4"/>
              <a:stretch>
                <a:fillRect/>
              </a:stretch>
            </p:blipFill>
            <p:spPr>
              <a:xfrm>
                <a:off x="5615513" y="417855"/>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6F8543CC-C1BE-D943-1C62-857619864EF7}"/>
                  </a:ext>
                </a:extLst>
              </p:cNvPr>
              <p:cNvGraphicFramePr>
                <a:graphicFrameLocks noChangeAspect="1"/>
              </p:cNvGraphicFramePr>
              <p:nvPr>
                <p:extLst>
                  <p:ext uri="{D42A27DB-BD31-4B8C-83A1-F6EECF244321}">
                    <p14:modId xmlns:p14="http://schemas.microsoft.com/office/powerpoint/2010/main" val="4105317579"/>
                  </p:ext>
                </p:extLst>
              </p:nvPr>
            </p:nvGraphicFramePr>
            <p:xfrm>
              <a:off x="535249" y="2178050"/>
              <a:ext cx="1940985" cy="1371600"/>
            </p:xfrm>
            <a:graphic>
              <a:graphicData uri="http://schemas.microsoft.com/office/powerpoint/2016/slidezoom">
                <pslz:sldZm>
                  <pslz:sldZmObj sldId="508" cId="1294460918">
                    <pslz:zmPr id="{A9F815B4-E91E-4956-9941-D75A8E0F24D3}" returnToParent="0" transitionDur="1000">
                      <p166:blipFill xmlns:p166="http://schemas.microsoft.com/office/powerpoint/2016/6/main">
                        <a:blip r:embed="rId5"/>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6F8543CC-C1BE-D943-1C62-857619864EF7}"/>
                  </a:ext>
                </a:extLst>
              </p:cNvPr>
              <p:cNvPicPr>
                <a:picLocks noGrp="1" noRot="1" noChangeAspect="1" noMove="1" noResize="1" noEditPoints="1" noAdjustHandles="1" noChangeArrowheads="1" noChangeShapeType="1"/>
              </p:cNvPicPr>
              <p:nvPr/>
            </p:nvPicPr>
            <p:blipFill>
              <a:blip r:embed="rId6"/>
              <a:stretch>
                <a:fillRect/>
              </a:stretch>
            </p:blipFill>
            <p:spPr>
              <a:xfrm>
                <a:off x="535249" y="2178050"/>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7CE324E4-2014-583B-1310-A84C4BB51031}"/>
                  </a:ext>
                </a:extLst>
              </p:cNvPr>
              <p:cNvGraphicFramePr>
                <a:graphicFrameLocks noChangeAspect="1"/>
              </p:cNvGraphicFramePr>
              <p:nvPr>
                <p:extLst>
                  <p:ext uri="{D42A27DB-BD31-4B8C-83A1-F6EECF244321}">
                    <p14:modId xmlns:p14="http://schemas.microsoft.com/office/powerpoint/2010/main" val="685547809"/>
                  </p:ext>
                </p:extLst>
              </p:nvPr>
            </p:nvGraphicFramePr>
            <p:xfrm>
              <a:off x="3058532" y="2178050"/>
              <a:ext cx="1940985" cy="1371600"/>
            </p:xfrm>
            <a:graphic>
              <a:graphicData uri="http://schemas.microsoft.com/office/powerpoint/2016/slidezoom">
                <pslz:sldZm>
                  <pslz:sldZmObj sldId="509" cId="3171391565">
                    <pslz:zmPr id="{EB887FCD-1CDE-451B-9DEE-6C2F8E37558B}" returnToParent="0" transitionDur="1000">
                      <p166:blipFill xmlns:p166="http://schemas.microsoft.com/office/powerpoint/2016/6/main">
                        <a:blip r:embed="rId7"/>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7CE324E4-2014-583B-1310-A84C4BB51031}"/>
                  </a:ext>
                </a:extLst>
              </p:cNvPr>
              <p:cNvPicPr>
                <a:picLocks noGrp="1" noRot="1" noChangeAspect="1" noMove="1" noResize="1" noEditPoints="1" noAdjustHandles="1" noChangeArrowheads="1" noChangeShapeType="1"/>
              </p:cNvPicPr>
              <p:nvPr/>
            </p:nvPicPr>
            <p:blipFill>
              <a:blip r:embed="rId8"/>
              <a:stretch>
                <a:fillRect/>
              </a:stretch>
            </p:blipFill>
            <p:spPr>
              <a:xfrm>
                <a:off x="3058532" y="2178050"/>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DCB049D-7133-261D-831E-BF4D45503B1F}"/>
                  </a:ext>
                </a:extLst>
              </p:cNvPr>
              <p:cNvGraphicFramePr>
                <a:graphicFrameLocks noChangeAspect="1"/>
              </p:cNvGraphicFramePr>
              <p:nvPr>
                <p:extLst>
                  <p:ext uri="{D42A27DB-BD31-4B8C-83A1-F6EECF244321}">
                    <p14:modId xmlns:p14="http://schemas.microsoft.com/office/powerpoint/2010/main" val="155409361"/>
                  </p:ext>
                </p:extLst>
              </p:nvPr>
            </p:nvGraphicFramePr>
            <p:xfrm>
              <a:off x="5615513" y="2178050"/>
              <a:ext cx="1940987" cy="1371600"/>
            </p:xfrm>
            <a:graphic>
              <a:graphicData uri="http://schemas.microsoft.com/office/powerpoint/2016/slidezoom">
                <pslz:sldZm>
                  <pslz:sldZmObj sldId="510" cId="2580156175">
                    <pslz:zmPr id="{CFBF1633-3FBA-4500-B9D2-5F30138FF0AF}" returnToParent="0" transitionDur="1000">
                      <p166:blipFill xmlns:p166="http://schemas.microsoft.com/office/powerpoint/2016/6/main">
                        <a:blip r:embed="rId9"/>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9DCB049D-7133-261D-831E-BF4D45503B1F}"/>
                  </a:ext>
                </a:extLst>
              </p:cNvPr>
              <p:cNvPicPr>
                <a:picLocks noGrp="1" noRot="1" noChangeAspect="1" noMove="1" noResize="1" noEditPoints="1" noAdjustHandles="1" noChangeArrowheads="1" noChangeShapeType="1"/>
              </p:cNvPicPr>
              <p:nvPr/>
            </p:nvPicPr>
            <p:blipFill>
              <a:blip r:embed="rId10"/>
              <a:stretch>
                <a:fillRect/>
              </a:stretch>
            </p:blipFill>
            <p:spPr>
              <a:xfrm>
                <a:off x="5615513" y="21780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32A5556D-1366-17D0-C43D-1BA843E591CB}"/>
                  </a:ext>
                </a:extLst>
              </p:cNvPr>
              <p:cNvGraphicFramePr>
                <a:graphicFrameLocks noChangeAspect="1"/>
              </p:cNvGraphicFramePr>
              <p:nvPr>
                <p:extLst>
                  <p:ext uri="{D42A27DB-BD31-4B8C-83A1-F6EECF244321}">
                    <p14:modId xmlns:p14="http://schemas.microsoft.com/office/powerpoint/2010/main" val="207765332"/>
                  </p:ext>
                </p:extLst>
              </p:nvPr>
            </p:nvGraphicFramePr>
            <p:xfrm>
              <a:off x="8011806" y="2178050"/>
              <a:ext cx="1940987" cy="1371600"/>
            </p:xfrm>
            <a:graphic>
              <a:graphicData uri="http://schemas.microsoft.com/office/powerpoint/2016/slidezoom">
                <pslz:sldZm>
                  <pslz:sldZmObj sldId="511" cId="258588753">
                    <pslz:zmPr id="{12EC42BC-071C-4B7A-88ED-9614D0B41EDC}" returnToParent="0" transitionDur="1000">
                      <p166:blipFill xmlns:p166="http://schemas.microsoft.com/office/powerpoint/2016/6/main">
                        <a:blip r:embed="rId11"/>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32A5556D-1366-17D0-C43D-1BA843E591CB}"/>
                  </a:ext>
                </a:extLst>
              </p:cNvPr>
              <p:cNvPicPr>
                <a:picLocks noGrp="1" noRot="1" noChangeAspect="1" noMove="1" noResize="1" noEditPoints="1" noAdjustHandles="1" noChangeArrowheads="1" noChangeShapeType="1"/>
              </p:cNvPicPr>
              <p:nvPr/>
            </p:nvPicPr>
            <p:blipFill>
              <a:blip r:embed="rId12"/>
              <a:stretch>
                <a:fillRect/>
              </a:stretch>
            </p:blipFill>
            <p:spPr>
              <a:xfrm>
                <a:off x="8011806" y="21780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E6B2F7AB-A2C8-89F5-CBB8-3D6DC43367EF}"/>
                  </a:ext>
                </a:extLst>
              </p:cNvPr>
              <p:cNvGraphicFramePr>
                <a:graphicFrameLocks noChangeAspect="1"/>
              </p:cNvGraphicFramePr>
              <p:nvPr>
                <p:extLst>
                  <p:ext uri="{D42A27DB-BD31-4B8C-83A1-F6EECF244321}">
                    <p14:modId xmlns:p14="http://schemas.microsoft.com/office/powerpoint/2010/main" val="3113747643"/>
                  </p:ext>
                </p:extLst>
              </p:nvPr>
            </p:nvGraphicFramePr>
            <p:xfrm>
              <a:off x="535249" y="3930650"/>
              <a:ext cx="1940987" cy="1371600"/>
            </p:xfrm>
            <a:graphic>
              <a:graphicData uri="http://schemas.microsoft.com/office/powerpoint/2016/slidezoom">
                <pslz:sldZm>
                  <pslz:sldZmObj sldId="512" cId="4053018372">
                    <pslz:zmPr id="{A6888413-6632-4144-86FB-5DB6EE816E68}" returnToParent="0" transitionDur="1000">
                      <p166:blipFill xmlns:p166="http://schemas.microsoft.com/office/powerpoint/2016/6/main">
                        <a:blip r:embed="rId13"/>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E6B2F7AB-A2C8-89F5-CBB8-3D6DC43367EF}"/>
                  </a:ext>
                </a:extLst>
              </p:cNvPr>
              <p:cNvPicPr>
                <a:picLocks noGrp="1" noRot="1" noChangeAspect="1" noMove="1" noResize="1" noEditPoints="1" noAdjustHandles="1" noChangeArrowheads="1" noChangeShapeType="1"/>
              </p:cNvPicPr>
              <p:nvPr/>
            </p:nvPicPr>
            <p:blipFill>
              <a:blip r:embed="rId14"/>
              <a:stretch>
                <a:fillRect/>
              </a:stretch>
            </p:blipFill>
            <p:spPr>
              <a:xfrm>
                <a:off x="535249"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D3B79944-E240-3EE0-4D8E-439B2E5A0239}"/>
                  </a:ext>
                </a:extLst>
              </p:cNvPr>
              <p:cNvGraphicFramePr>
                <a:graphicFrameLocks noChangeAspect="1"/>
              </p:cNvGraphicFramePr>
              <p:nvPr>
                <p:extLst>
                  <p:ext uri="{D42A27DB-BD31-4B8C-83A1-F6EECF244321}">
                    <p14:modId xmlns:p14="http://schemas.microsoft.com/office/powerpoint/2010/main" val="2254394159"/>
                  </p:ext>
                </p:extLst>
              </p:nvPr>
            </p:nvGraphicFramePr>
            <p:xfrm>
              <a:off x="3058532" y="3930650"/>
              <a:ext cx="1940987" cy="1371600"/>
            </p:xfrm>
            <a:graphic>
              <a:graphicData uri="http://schemas.microsoft.com/office/powerpoint/2016/slidezoom">
                <pslz:sldZm>
                  <pslz:sldZmObj sldId="514" cId="2091750667">
                    <pslz:zmPr id="{A5B7B6E4-0BC5-44E6-B912-84DA3DC0063C}" returnToParent="0" transitionDur="1000">
                      <p166:blipFill xmlns:p166="http://schemas.microsoft.com/office/powerpoint/2016/6/main">
                        <a:blip r:embed="rId15"/>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7" name="Slide Zoom 16">
                <a:extLst>
                  <a:ext uri="{FF2B5EF4-FFF2-40B4-BE49-F238E27FC236}">
                    <a16:creationId xmlns:a16="http://schemas.microsoft.com/office/drawing/2014/main" id="{D3B79944-E240-3EE0-4D8E-439B2E5A0239}"/>
                  </a:ext>
                </a:extLst>
              </p:cNvPr>
              <p:cNvPicPr>
                <a:picLocks noGrp="1" noRot="1" noChangeAspect="1" noMove="1" noResize="1" noEditPoints="1" noAdjustHandles="1" noChangeArrowheads="1" noChangeShapeType="1"/>
              </p:cNvPicPr>
              <p:nvPr/>
            </p:nvPicPr>
            <p:blipFill>
              <a:blip r:embed="rId16"/>
              <a:stretch>
                <a:fillRect/>
              </a:stretch>
            </p:blipFill>
            <p:spPr>
              <a:xfrm>
                <a:off x="3058532"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47354A9A-F40D-88E4-6BAD-A8E1F2EACD4C}"/>
                  </a:ext>
                </a:extLst>
              </p:cNvPr>
              <p:cNvGraphicFramePr>
                <a:graphicFrameLocks noChangeAspect="1"/>
              </p:cNvGraphicFramePr>
              <p:nvPr>
                <p:extLst>
                  <p:ext uri="{D42A27DB-BD31-4B8C-83A1-F6EECF244321}">
                    <p14:modId xmlns:p14="http://schemas.microsoft.com/office/powerpoint/2010/main" val="426463785"/>
                  </p:ext>
                </p:extLst>
              </p:nvPr>
            </p:nvGraphicFramePr>
            <p:xfrm>
              <a:off x="5615513" y="3930650"/>
              <a:ext cx="1940987" cy="1371600"/>
            </p:xfrm>
            <a:graphic>
              <a:graphicData uri="http://schemas.microsoft.com/office/powerpoint/2016/slidezoom">
                <pslz:sldZm>
                  <pslz:sldZmObj sldId="513" cId="802842319">
                    <pslz:zmPr id="{2C1FC96B-D2C2-450B-AFBB-55187DD91116}" returnToParent="0" transitionDur="1000">
                      <p166:blipFill xmlns:p166="http://schemas.microsoft.com/office/powerpoint/2016/6/main">
                        <a:blip r:embed="rId17"/>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9" name="Slide Zoom 18">
                <a:extLst>
                  <a:ext uri="{FF2B5EF4-FFF2-40B4-BE49-F238E27FC236}">
                    <a16:creationId xmlns:a16="http://schemas.microsoft.com/office/drawing/2014/main" id="{47354A9A-F40D-88E4-6BAD-A8E1F2EACD4C}"/>
                  </a:ext>
                </a:extLst>
              </p:cNvPr>
              <p:cNvPicPr>
                <a:picLocks noGrp="1" noRot="1" noChangeAspect="1" noMove="1" noResize="1" noEditPoints="1" noAdjustHandles="1" noChangeArrowheads="1" noChangeShapeType="1"/>
              </p:cNvPicPr>
              <p:nvPr/>
            </p:nvPicPr>
            <p:blipFill>
              <a:blip r:embed="rId18"/>
              <a:stretch>
                <a:fillRect/>
              </a:stretch>
            </p:blipFill>
            <p:spPr>
              <a:xfrm>
                <a:off x="5615513"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408E6136-AA3D-D68A-629D-9EBC1A04B22B}"/>
                  </a:ext>
                </a:extLst>
              </p:cNvPr>
              <p:cNvGraphicFramePr>
                <a:graphicFrameLocks noChangeAspect="1"/>
              </p:cNvGraphicFramePr>
              <p:nvPr>
                <p:extLst>
                  <p:ext uri="{D42A27DB-BD31-4B8C-83A1-F6EECF244321}">
                    <p14:modId xmlns:p14="http://schemas.microsoft.com/office/powerpoint/2010/main" val="416575047"/>
                  </p:ext>
                </p:extLst>
              </p:nvPr>
            </p:nvGraphicFramePr>
            <p:xfrm>
              <a:off x="8011806" y="3930650"/>
              <a:ext cx="1940987" cy="1371600"/>
            </p:xfrm>
            <a:graphic>
              <a:graphicData uri="http://schemas.microsoft.com/office/powerpoint/2016/slidezoom">
                <pslz:sldZm>
                  <pslz:sldZmObj sldId="506" cId="3923067142">
                    <pslz:zmPr id="{28DACF91-7684-4A96-834B-97D8FB06A015}" returnToParent="0" transitionDur="1000">
                      <p166:blipFill xmlns:p166="http://schemas.microsoft.com/office/powerpoint/2016/6/main">
                        <a:blip r:embed="rId19"/>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21" name="Slide Zoom 20">
                <a:extLst>
                  <a:ext uri="{FF2B5EF4-FFF2-40B4-BE49-F238E27FC236}">
                    <a16:creationId xmlns:a16="http://schemas.microsoft.com/office/drawing/2014/main" id="{408E6136-AA3D-D68A-629D-9EBC1A04B22B}"/>
                  </a:ext>
                </a:extLst>
              </p:cNvPr>
              <p:cNvPicPr>
                <a:picLocks noGrp="1" noRot="1" noChangeAspect="1" noMove="1" noResize="1" noEditPoints="1" noAdjustHandles="1" noChangeArrowheads="1" noChangeShapeType="1"/>
              </p:cNvPicPr>
              <p:nvPr/>
            </p:nvPicPr>
            <p:blipFill>
              <a:blip r:embed="rId20"/>
              <a:stretch>
                <a:fillRect/>
              </a:stretch>
            </p:blipFill>
            <p:spPr>
              <a:xfrm>
                <a:off x="8011806"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40DB2BC1-FF0B-EB57-A15C-EE8B4C99A8E1}"/>
                  </a:ext>
                </a:extLst>
              </p:cNvPr>
              <p:cNvGraphicFramePr>
                <a:graphicFrameLocks noChangeAspect="1"/>
              </p:cNvGraphicFramePr>
              <p:nvPr>
                <p:extLst>
                  <p:ext uri="{D42A27DB-BD31-4B8C-83A1-F6EECF244321}">
                    <p14:modId xmlns:p14="http://schemas.microsoft.com/office/powerpoint/2010/main" val="137433272"/>
                  </p:ext>
                </p:extLst>
              </p:nvPr>
            </p:nvGraphicFramePr>
            <p:xfrm>
              <a:off x="535249" y="5607050"/>
              <a:ext cx="1940985" cy="1371599"/>
            </p:xfrm>
            <a:graphic>
              <a:graphicData uri="http://schemas.microsoft.com/office/powerpoint/2016/slidezoom">
                <pslz:sldZm>
                  <pslz:sldZmObj sldId="516" cId="4219498031">
                    <pslz:zmPr id="{2E78BDAB-1FE1-40CC-8FD8-0E237D542209}" returnToParent="0" transitionDur="1000">
                      <p166:blipFill xmlns:p166="http://schemas.microsoft.com/office/powerpoint/2016/6/main">
                        <a:blip r:embed="rId21"/>
                        <a:stretch>
                          <a:fillRect/>
                        </a:stretch>
                      </p166:blipFill>
                      <p166:spPr xmlns:p166="http://schemas.microsoft.com/office/powerpoint/2016/6/main">
                        <a:xfrm>
                          <a:off x="0" y="0"/>
                          <a:ext cx="1940985" cy="1371599"/>
                        </a:xfrm>
                        <a:prstGeom prst="rect">
                          <a:avLst/>
                        </a:prstGeom>
                        <a:ln w="3175">
                          <a:solidFill>
                            <a:prstClr val="ltGray"/>
                          </a:solidFill>
                        </a:ln>
                      </p166:spPr>
                    </pslz:zmPr>
                  </pslz:sldZmObj>
                </pslz:sldZm>
              </a:graphicData>
            </a:graphic>
          </p:graphicFrame>
        </mc:Choice>
        <mc:Fallback xmlns="">
          <p:pic>
            <p:nvPicPr>
              <p:cNvPr id="24" name="Slide Zoom 23">
                <a:extLst>
                  <a:ext uri="{FF2B5EF4-FFF2-40B4-BE49-F238E27FC236}">
                    <a16:creationId xmlns:a16="http://schemas.microsoft.com/office/drawing/2014/main" id="{40DB2BC1-FF0B-EB57-A15C-EE8B4C99A8E1}"/>
                  </a:ext>
                </a:extLst>
              </p:cNvPr>
              <p:cNvPicPr>
                <a:picLocks noGrp="1" noRot="1" noChangeAspect="1" noMove="1" noResize="1" noEditPoints="1" noAdjustHandles="1" noChangeArrowheads="1" noChangeShapeType="1"/>
              </p:cNvPicPr>
              <p:nvPr/>
            </p:nvPicPr>
            <p:blipFill>
              <a:blip r:embed="rId22"/>
              <a:stretch>
                <a:fillRect/>
              </a:stretch>
            </p:blipFill>
            <p:spPr>
              <a:xfrm>
                <a:off x="535249" y="5607050"/>
                <a:ext cx="1940985" cy="137159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0D99B74B-ECEF-E451-7626-A7B1C380837A}"/>
                  </a:ext>
                </a:extLst>
              </p:cNvPr>
              <p:cNvGraphicFramePr>
                <a:graphicFrameLocks noChangeAspect="1"/>
              </p:cNvGraphicFramePr>
              <p:nvPr>
                <p:extLst>
                  <p:ext uri="{D42A27DB-BD31-4B8C-83A1-F6EECF244321}">
                    <p14:modId xmlns:p14="http://schemas.microsoft.com/office/powerpoint/2010/main" val="919387556"/>
                  </p:ext>
                </p:extLst>
              </p:nvPr>
            </p:nvGraphicFramePr>
            <p:xfrm>
              <a:off x="3058532" y="5607050"/>
              <a:ext cx="1940986" cy="1371600"/>
            </p:xfrm>
            <a:graphic>
              <a:graphicData uri="http://schemas.microsoft.com/office/powerpoint/2016/slidezoom">
                <pslz:sldZm>
                  <pslz:sldZmObj sldId="517" cId="2384878873">
                    <pslz:zmPr id="{31FCDA7C-CF62-4669-ABDB-9E1F891BECE1}" returnToParent="0" transitionDur="1000">
                      <p166:blipFill xmlns:p166="http://schemas.microsoft.com/office/powerpoint/2016/6/main">
                        <a:blip r:embed="rId23"/>
                        <a:stretch>
                          <a:fillRect/>
                        </a:stretch>
                      </p166:blipFill>
                      <p166:spPr xmlns:p166="http://schemas.microsoft.com/office/powerpoint/2016/6/main">
                        <a:xfrm>
                          <a:off x="0" y="0"/>
                          <a:ext cx="1940986" cy="1371600"/>
                        </a:xfrm>
                        <a:prstGeom prst="rect">
                          <a:avLst/>
                        </a:prstGeom>
                        <a:ln w="3175">
                          <a:solidFill>
                            <a:prstClr val="ltGray"/>
                          </a:solidFill>
                        </a:ln>
                      </p166:spPr>
                    </pslz:zmPr>
                  </pslz:sldZmObj>
                </pslz:sldZm>
              </a:graphicData>
            </a:graphic>
          </p:graphicFrame>
        </mc:Choice>
        <mc:Fallback xmlns="">
          <p:pic>
            <p:nvPicPr>
              <p:cNvPr id="26" name="Slide Zoom 25">
                <a:extLst>
                  <a:ext uri="{FF2B5EF4-FFF2-40B4-BE49-F238E27FC236}">
                    <a16:creationId xmlns:a16="http://schemas.microsoft.com/office/drawing/2014/main" id="{0D99B74B-ECEF-E451-7626-A7B1C380837A}"/>
                  </a:ext>
                </a:extLst>
              </p:cNvPr>
              <p:cNvPicPr>
                <a:picLocks noGrp="1" noRot="1" noChangeAspect="1" noMove="1" noResize="1" noEditPoints="1" noAdjustHandles="1" noChangeArrowheads="1" noChangeShapeType="1"/>
              </p:cNvPicPr>
              <p:nvPr/>
            </p:nvPicPr>
            <p:blipFill>
              <a:blip r:embed="rId24"/>
              <a:stretch>
                <a:fillRect/>
              </a:stretch>
            </p:blipFill>
            <p:spPr>
              <a:xfrm>
                <a:off x="3058532" y="5607050"/>
                <a:ext cx="1940986"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92CABBB2-BED5-417A-125C-C85CBAC34073}"/>
                  </a:ext>
                </a:extLst>
              </p:cNvPr>
              <p:cNvGraphicFramePr>
                <a:graphicFrameLocks noChangeAspect="1"/>
              </p:cNvGraphicFramePr>
              <p:nvPr>
                <p:extLst>
                  <p:ext uri="{D42A27DB-BD31-4B8C-83A1-F6EECF244321}">
                    <p14:modId xmlns:p14="http://schemas.microsoft.com/office/powerpoint/2010/main" val="3152383210"/>
                  </p:ext>
                </p:extLst>
              </p:nvPr>
            </p:nvGraphicFramePr>
            <p:xfrm>
              <a:off x="535249" y="417855"/>
              <a:ext cx="1940987" cy="1371600"/>
            </p:xfrm>
            <a:graphic>
              <a:graphicData uri="http://schemas.microsoft.com/office/powerpoint/2016/slidezoom">
                <pslz:sldZm>
                  <pslz:sldZmObj sldId="507" cId="1934978398">
                    <pslz:zmPr id="{FAEE6F80-1001-480F-B269-908F242DC7B0}" returnToParent="0" transitionDur="1000">
                      <p166:blipFill xmlns:p166="http://schemas.microsoft.com/office/powerpoint/2016/6/main">
                        <a:blip r:embed="rId25"/>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28" name="Slide Zoom 27">
                <a:extLst>
                  <a:ext uri="{FF2B5EF4-FFF2-40B4-BE49-F238E27FC236}">
                    <a16:creationId xmlns:a16="http://schemas.microsoft.com/office/drawing/2014/main" id="{92CABBB2-BED5-417A-125C-C85CBAC34073}"/>
                  </a:ext>
                </a:extLst>
              </p:cNvPr>
              <p:cNvPicPr>
                <a:picLocks noGrp="1" noRot="1" noChangeAspect="1" noMove="1" noResize="1" noEditPoints="1" noAdjustHandles="1" noChangeArrowheads="1" noChangeShapeType="1"/>
              </p:cNvPicPr>
              <p:nvPr/>
            </p:nvPicPr>
            <p:blipFill>
              <a:blip r:embed="rId26"/>
              <a:stretch>
                <a:fillRect/>
              </a:stretch>
            </p:blipFill>
            <p:spPr>
              <a:xfrm>
                <a:off x="535249" y="417855"/>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455B0EA-FF5A-3FBF-F29D-0F83A62D9BBE}"/>
                  </a:ext>
                </a:extLst>
              </p:cNvPr>
              <p:cNvGraphicFramePr>
                <a:graphicFrameLocks noChangeAspect="1"/>
              </p:cNvGraphicFramePr>
              <p:nvPr>
                <p:extLst>
                  <p:ext uri="{D42A27DB-BD31-4B8C-83A1-F6EECF244321}">
                    <p14:modId xmlns:p14="http://schemas.microsoft.com/office/powerpoint/2010/main" val="4042426697"/>
                  </p:ext>
                </p:extLst>
              </p:nvPr>
            </p:nvGraphicFramePr>
            <p:xfrm>
              <a:off x="3058532" y="417855"/>
              <a:ext cx="2059568" cy="1455395"/>
            </p:xfrm>
            <a:graphic>
              <a:graphicData uri="http://schemas.microsoft.com/office/powerpoint/2016/slidezoom">
                <pslz:sldZm>
                  <pslz:sldZmObj sldId="522" cId="671664122">
                    <pslz:zmPr id="{5013EDC7-7B77-4375-983E-359C778DFB94}" returnToParent="0" transitionDur="1000">
                      <p166:blipFill xmlns:p166="http://schemas.microsoft.com/office/powerpoint/2016/6/main">
                        <a:blip r:embed="rId27"/>
                        <a:stretch>
                          <a:fillRect/>
                        </a:stretch>
                      </p166:blipFill>
                      <p166:spPr xmlns:p166="http://schemas.microsoft.com/office/powerpoint/2016/6/main">
                        <a:xfrm>
                          <a:off x="0" y="0"/>
                          <a:ext cx="2059568" cy="1455395"/>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E455B0EA-FF5A-3FBF-F29D-0F83A62D9BBE}"/>
                  </a:ext>
                </a:extLst>
              </p:cNvPr>
              <p:cNvPicPr>
                <a:picLocks noGrp="1" noRot="1" noChangeAspect="1" noMove="1" noResize="1" noEditPoints="1" noAdjustHandles="1" noChangeArrowheads="1" noChangeShapeType="1"/>
              </p:cNvPicPr>
              <p:nvPr/>
            </p:nvPicPr>
            <p:blipFill>
              <a:blip r:embed="rId28"/>
              <a:stretch>
                <a:fillRect/>
              </a:stretch>
            </p:blipFill>
            <p:spPr>
              <a:xfrm>
                <a:off x="3058532" y="417855"/>
                <a:ext cx="2059568" cy="145539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9EA3594-3EEF-8A65-B1C8-7FF3A7CC493B}"/>
                  </a:ext>
                </a:extLst>
              </p:cNvPr>
              <p:cNvGraphicFramePr>
                <a:graphicFrameLocks noChangeAspect="1"/>
              </p:cNvGraphicFramePr>
              <p:nvPr>
                <p:extLst>
                  <p:ext uri="{D42A27DB-BD31-4B8C-83A1-F6EECF244321}">
                    <p14:modId xmlns:p14="http://schemas.microsoft.com/office/powerpoint/2010/main" val="1117809654"/>
                  </p:ext>
                </p:extLst>
              </p:nvPr>
            </p:nvGraphicFramePr>
            <p:xfrm>
              <a:off x="8011806" y="417855"/>
              <a:ext cx="2059568" cy="1455395"/>
            </p:xfrm>
            <a:graphic>
              <a:graphicData uri="http://schemas.microsoft.com/office/powerpoint/2016/slidezoom">
                <pslz:sldZm>
                  <pslz:sldZmObj sldId="521" cId="4068955947">
                    <pslz:zmPr id="{B8F6436F-EBDF-4DF1-BEBF-46B04A241A86}" returnToParent="0" transitionDur="1000">
                      <p166:blipFill xmlns:p166="http://schemas.microsoft.com/office/powerpoint/2016/6/main">
                        <a:blip r:embed="rId29"/>
                        <a:stretch>
                          <a:fillRect/>
                        </a:stretch>
                      </p166:blipFill>
                      <p166:spPr xmlns:p166="http://schemas.microsoft.com/office/powerpoint/2016/6/main">
                        <a:xfrm>
                          <a:off x="0" y="0"/>
                          <a:ext cx="2059568" cy="1455395"/>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D9EA3594-3EEF-8A65-B1C8-7FF3A7CC493B}"/>
                  </a:ext>
                </a:extLst>
              </p:cNvPr>
              <p:cNvPicPr>
                <a:picLocks noGrp="1" noRot="1" noChangeAspect="1" noMove="1" noResize="1" noEditPoints="1" noAdjustHandles="1" noChangeArrowheads="1" noChangeShapeType="1"/>
              </p:cNvPicPr>
              <p:nvPr/>
            </p:nvPicPr>
            <p:blipFill>
              <a:blip r:embed="rId30"/>
              <a:stretch>
                <a:fillRect/>
              </a:stretch>
            </p:blipFill>
            <p:spPr>
              <a:xfrm>
                <a:off x="8011806" y="417855"/>
                <a:ext cx="2059568" cy="1455395"/>
              </a:xfrm>
              <a:prstGeom prst="rect">
                <a:avLst/>
              </a:prstGeom>
              <a:ln w="3175">
                <a:solidFill>
                  <a:prstClr val="ltGray"/>
                </a:solidFill>
              </a:ln>
            </p:spPr>
          </p:pic>
        </mc:Fallback>
      </mc:AlternateContent>
    </p:spTree>
    <p:extLst>
      <p:ext uri="{BB962C8B-B14F-4D97-AF65-F5344CB8AC3E}">
        <p14:creationId xmlns:p14="http://schemas.microsoft.com/office/powerpoint/2010/main" val="2428462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2F839D-2ACA-4CAC-76E0-EFA2941829A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4FF3D92-4CA2-A25E-1481-EA10E1BBF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DAC6B557-0E9A-CD0E-8EE1-E9960B7C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320F2A1C-2EC2-FAD7-E187-42422F21E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14CC86A-1A39-9BCA-0AAB-55944F5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8F72184-64BD-0E78-2482-AA288FC492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6" y="816673"/>
            <a:ext cx="9904151" cy="5423509"/>
          </a:xfrm>
          <a:prstGeom prst="rect">
            <a:avLst/>
          </a:prstGeom>
        </p:spPr>
      </p:pic>
      <p:sp>
        <p:nvSpPr>
          <p:cNvPr id="32" name="Rectangle 31">
            <a:extLst>
              <a:ext uri="{FF2B5EF4-FFF2-40B4-BE49-F238E27FC236}">
                <a16:creationId xmlns:a16="http://schemas.microsoft.com/office/drawing/2014/main" id="{22FB41B5-F97F-5B40-72A3-156854AC4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B0C8245F-6631-94B3-411E-7639D4BD450E}"/>
              </a:ext>
            </a:extLst>
          </p:cNvPr>
          <p:cNvSpPr txBox="1"/>
          <p:nvPr/>
        </p:nvSpPr>
        <p:spPr>
          <a:xfrm>
            <a:off x="393700" y="6471919"/>
            <a:ext cx="9904151" cy="523220"/>
          </a:xfrm>
          <a:prstGeom prst="rect">
            <a:avLst/>
          </a:prstGeom>
          <a:noFill/>
        </p:spPr>
        <p:txBody>
          <a:bodyPr wrap="square" rtlCol="0">
            <a:spAutoFit/>
          </a:bodyPr>
          <a:lstStyle/>
          <a:p>
            <a:pPr algn="ctr"/>
            <a:r>
              <a:rPr lang="en-GB" sz="2800" b="1" noProof="0" dirty="0">
                <a:solidFill>
                  <a:schemeClr val="bg1"/>
                </a:solidFill>
                <a:latin typeface="Myriad Pro Black" panose="020B0903030403020204" pitchFamily="34" charset="0"/>
              </a:rPr>
              <a:t>Stars explode all the time</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A2F36457-E19D-5FE2-2D51-702494B7779D}"/>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3A3D7F51-4436-7653-441E-B1B4D16E14E8}"/>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3A3D7F51-4436-7653-441E-B1B4D16E14E8}"/>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E4A59E07-D373-490B-7649-C0C1586A0EA5}"/>
              </a:ext>
            </a:extLst>
          </p:cNvPr>
          <p:cNvSpPr txBox="1"/>
          <p:nvPr/>
        </p:nvSpPr>
        <p:spPr>
          <a:xfrm>
            <a:off x="694597" y="5149850"/>
            <a:ext cx="5642703" cy="461665"/>
          </a:xfrm>
          <a:prstGeom prst="rect">
            <a:avLst/>
          </a:prstGeom>
          <a:noFill/>
        </p:spPr>
        <p:txBody>
          <a:bodyPr wrap="square" rtlCol="0">
            <a:spAutoFit/>
          </a:bodyPr>
          <a:lstStyle/>
          <a:p>
            <a:r>
              <a:rPr lang="en-GB" sz="2400" dirty="0">
                <a:solidFill>
                  <a:schemeClr val="bg1"/>
                </a:solidFill>
                <a:latin typeface="Arial Black" panose="020B0A04020102020204" pitchFamily="34" charset="0"/>
              </a:rPr>
              <a:t>One supernovae among trillions</a:t>
            </a:r>
            <a:endParaRPr lang="en-US" sz="2400" dirty="0">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id="{C9123F9D-45FE-24CB-93CE-1FE6E4B84C49}"/>
              </a:ext>
            </a:extLst>
          </p:cNvPr>
          <p:cNvSpPr txBox="1"/>
          <p:nvPr/>
        </p:nvSpPr>
        <p:spPr>
          <a:xfrm>
            <a:off x="4508500" y="840472"/>
            <a:ext cx="5364481" cy="2785378"/>
          </a:xfrm>
          <a:prstGeom prst="rect">
            <a:avLst/>
          </a:prstGeom>
          <a:noFill/>
        </p:spPr>
        <p:txBody>
          <a:bodyPr wrap="square" rtlCol="0">
            <a:spAutoFit/>
          </a:bodyPr>
          <a:lstStyle/>
          <a:p>
            <a:r>
              <a:rPr lang="en-GB" sz="2500" dirty="0">
                <a:solidFill>
                  <a:schemeClr val="accent1"/>
                </a:solidFill>
                <a:latin typeface="Arial Black" panose="020B0A04020102020204" pitchFamily="34" charset="0"/>
              </a:rPr>
              <a:t>🌌 2B stars in Milky Way</a:t>
            </a:r>
          </a:p>
          <a:p>
            <a:r>
              <a:rPr lang="en-GB" sz="2500" dirty="0">
                <a:solidFill>
                  <a:schemeClr val="accent1"/>
                </a:solidFill>
                <a:latin typeface="Arial Black" panose="020B0A04020102020204" pitchFamily="34" charset="0"/>
              </a:rPr>
              <a:t>⚡ 2T galaxies</a:t>
            </a:r>
          </a:p>
          <a:p>
            <a:r>
              <a:rPr lang="en-GB" sz="2500" dirty="0">
                <a:solidFill>
                  <a:schemeClr val="accent1"/>
                </a:solidFill>
                <a:latin typeface="Arial Black" panose="020B0A04020102020204" pitchFamily="34" charset="0"/>
              </a:rPr>
              <a:t>🚀 1/s Supernovae</a:t>
            </a:r>
          </a:p>
          <a:p>
            <a:r>
              <a:rPr lang="en-GB" sz="2500" dirty="0">
                <a:solidFill>
                  <a:schemeClr val="accent1"/>
                </a:solidFill>
                <a:latin typeface="Arial Black" panose="020B0A04020102020204" pitchFamily="34" charset="0"/>
              </a:rPr>
              <a:t>⏳ Sending Cosmic Rays</a:t>
            </a:r>
          </a:p>
          <a:p>
            <a:r>
              <a:rPr lang="en-GB" sz="2500" dirty="0">
                <a:solidFill>
                  <a:schemeClr val="accent1"/>
                </a:solidFill>
                <a:latin typeface="Arial Black" panose="020B0A04020102020204" pitchFamily="34" charset="0"/>
              </a:rPr>
              <a:t>🔗 Near Light-Speed</a:t>
            </a:r>
            <a:endParaRPr lang="en-US" sz="2500" dirty="0">
              <a:solidFill>
                <a:schemeClr val="tx1">
                  <a:lumMod val="85000"/>
                  <a:lumOff val="15000"/>
                </a:schemeClr>
              </a:solidFill>
              <a:latin typeface="Arial Black" panose="020B0A04020102020204" pitchFamily="34" charset="0"/>
            </a:endParaRPr>
          </a:p>
        </p:txBody>
      </p:sp>
    </p:spTree>
    <p:extLst>
      <p:ext uri="{BB962C8B-B14F-4D97-AF65-F5344CB8AC3E}">
        <p14:creationId xmlns:p14="http://schemas.microsoft.com/office/powerpoint/2010/main" val="425483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9A9810-3347-6571-3085-C32AD243DC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EF6ECCF-3B43-AAD1-0278-D2A0AB518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58B3CEE-C88E-ECD5-E58F-0E5D996BA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805B671-E18E-2594-4CF3-34F23A9DF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13508863-C33C-8B4C-741B-8FA8F5D31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4388DF3-AA78-1B41-6FFC-037099CAF3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7" y="654051"/>
            <a:ext cx="9906204" cy="5748753"/>
          </a:xfrm>
          <a:prstGeom prst="rect">
            <a:avLst/>
          </a:prstGeom>
        </p:spPr>
      </p:pic>
      <p:sp>
        <p:nvSpPr>
          <p:cNvPr id="32" name="Rectangle 31">
            <a:extLst>
              <a:ext uri="{FF2B5EF4-FFF2-40B4-BE49-F238E27FC236}">
                <a16:creationId xmlns:a16="http://schemas.microsoft.com/office/drawing/2014/main" id="{9E23C186-BD5F-AE7B-5A7C-EC23A64EB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EDA538E-C2CB-69C2-8FA4-29BA4602968C}"/>
              </a:ext>
            </a:extLst>
          </p:cNvPr>
          <p:cNvSpPr txBox="1"/>
          <p:nvPr/>
        </p:nvSpPr>
        <p:spPr>
          <a:xfrm>
            <a:off x="393700" y="6471919"/>
            <a:ext cx="9904151" cy="523220"/>
          </a:xfrm>
          <a:prstGeom prst="rect">
            <a:avLst/>
          </a:prstGeom>
          <a:noFill/>
        </p:spPr>
        <p:txBody>
          <a:bodyPr wrap="square" rtlCol="0">
            <a:spAutoFit/>
          </a:bodyPr>
          <a:lstStyle/>
          <a:p>
            <a:pPr algn="ctr"/>
            <a:r>
              <a:rPr lang="en-GB" sz="2800" b="1" noProof="0" dirty="0">
                <a:solidFill>
                  <a:schemeClr val="bg1"/>
                </a:solidFill>
                <a:latin typeface="Myriad Pro Black" panose="020B0903030403020204" pitchFamily="34" charset="0"/>
              </a:rPr>
              <a:t>Stars explode all the time</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6EA7059C-4676-1B44-EB62-5298C7097E40}"/>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E8B24F8-125D-6CEF-CE36-F2DE05019D4E}"/>
                  </a:ext>
                </a:extLst>
              </p:cNvPr>
              <p:cNvGraphicFramePr>
                <a:graphicFrameLocks noChangeAspect="1"/>
              </p:cNvGraphicFramePr>
              <p:nvPr>
                <p:extLst>
                  <p:ext uri="{D42A27DB-BD31-4B8C-83A1-F6EECF244321}">
                    <p14:modId xmlns:p14="http://schemas.microsoft.com/office/powerpoint/2010/main" val="2240083428"/>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CE8B24F8-125D-6CEF-CE36-F2DE05019D4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F8561D98-497E-ED3A-19E3-BB8A60323E4D}"/>
              </a:ext>
            </a:extLst>
          </p:cNvPr>
          <p:cNvSpPr txBox="1"/>
          <p:nvPr/>
        </p:nvSpPr>
        <p:spPr>
          <a:xfrm>
            <a:off x="694597" y="5149850"/>
            <a:ext cx="5642703" cy="461665"/>
          </a:xfrm>
          <a:prstGeom prst="rect">
            <a:avLst/>
          </a:prstGeom>
          <a:noFill/>
        </p:spPr>
        <p:txBody>
          <a:bodyPr wrap="square" rtlCol="0">
            <a:spAutoFit/>
          </a:bodyPr>
          <a:lstStyle/>
          <a:p>
            <a:r>
              <a:rPr lang="en-GB" sz="2400" dirty="0">
                <a:solidFill>
                  <a:schemeClr val="bg1"/>
                </a:solidFill>
                <a:latin typeface="Arial Black" panose="020B0A04020102020204" pitchFamily="34" charset="0"/>
              </a:rPr>
              <a:t>One supernovae among trillions</a:t>
            </a:r>
            <a:endParaRPr lang="en-US" sz="2400" dirty="0">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id="{2D190363-E879-4128-9B93-B53344D5AB3B}"/>
              </a:ext>
            </a:extLst>
          </p:cNvPr>
          <p:cNvSpPr txBox="1"/>
          <p:nvPr/>
        </p:nvSpPr>
        <p:spPr>
          <a:xfrm>
            <a:off x="4508500" y="840472"/>
            <a:ext cx="5364481" cy="2785378"/>
          </a:xfrm>
          <a:prstGeom prst="rect">
            <a:avLst/>
          </a:prstGeom>
          <a:noFill/>
        </p:spPr>
        <p:txBody>
          <a:bodyPr wrap="square" rtlCol="0">
            <a:spAutoFit/>
          </a:bodyPr>
          <a:lstStyle/>
          <a:p>
            <a:r>
              <a:rPr lang="en-GB" sz="2500" dirty="0">
                <a:solidFill>
                  <a:schemeClr val="accent1"/>
                </a:solidFill>
                <a:latin typeface="Arial Black" panose="020B0A04020102020204" pitchFamily="34" charset="0"/>
              </a:rPr>
              <a:t>🌌 </a:t>
            </a:r>
            <a:r>
              <a:rPr lang="en-GB" sz="2500">
                <a:solidFill>
                  <a:schemeClr val="accent1"/>
                </a:solidFill>
                <a:latin typeface="Arial Black" panose="020B0A04020102020204" pitchFamily="34" charset="0"/>
              </a:rPr>
              <a:t>Multi-millennia Wave</a:t>
            </a:r>
            <a:endParaRPr lang="en-GB" sz="2500" dirty="0">
              <a:solidFill>
                <a:schemeClr val="accent1"/>
              </a:solidFill>
              <a:latin typeface="Arial Black" panose="020B0A04020102020204" pitchFamily="34" charset="0"/>
            </a:endParaRPr>
          </a:p>
          <a:p>
            <a:r>
              <a:rPr lang="en-GB" sz="2500" dirty="0">
                <a:solidFill>
                  <a:schemeClr val="accent1"/>
                </a:solidFill>
                <a:latin typeface="Arial Black" panose="020B0A04020102020204" pitchFamily="34" charset="0"/>
              </a:rPr>
              <a:t>⚡ Sending Cosmic Rays</a:t>
            </a:r>
          </a:p>
          <a:p>
            <a:r>
              <a:rPr lang="en-GB" sz="2500" dirty="0">
                <a:solidFill>
                  <a:schemeClr val="accent1"/>
                </a:solidFill>
                <a:latin typeface="Arial Black" panose="020B0A04020102020204" pitchFamily="34" charset="0"/>
              </a:rPr>
              <a:t>🚀 Near Light-Speed</a:t>
            </a:r>
          </a:p>
          <a:p>
            <a:r>
              <a:rPr lang="en-GB" sz="2500" dirty="0">
                <a:solidFill>
                  <a:schemeClr val="accent1"/>
                </a:solidFill>
                <a:latin typeface="Arial Black" panose="020B0A04020102020204" pitchFamily="34" charset="0"/>
              </a:rPr>
              <a:t>⏳ Wave Peak ~2036</a:t>
            </a:r>
          </a:p>
          <a:p>
            <a:r>
              <a:rPr lang="en-GB" sz="2500" dirty="0">
                <a:solidFill>
                  <a:schemeClr val="accent1"/>
                </a:solidFill>
                <a:latin typeface="Arial Black" panose="020B0A04020102020204" pitchFamily="34" charset="0"/>
              </a:rPr>
              <a:t>🔗 Impact:  totrade.co/</a:t>
            </a:r>
            <a:r>
              <a:rPr lang="en-GB" sz="2500" dirty="0" err="1">
                <a:solidFill>
                  <a:schemeClr val="accent1"/>
                </a:solidFill>
                <a:latin typeface="Arial Black" panose="020B0A04020102020204" pitchFamily="34" charset="0"/>
              </a:rPr>
              <a:t>ct</a:t>
            </a:r>
            <a:endParaRPr lang="en-US" sz="2500" dirty="0">
              <a:solidFill>
                <a:schemeClr val="tx1">
                  <a:lumMod val="85000"/>
                  <a:lumOff val="15000"/>
                </a:schemeClr>
              </a:solidFill>
              <a:latin typeface="Arial Black" panose="020B0A04020102020204" pitchFamily="34" charset="0"/>
            </a:endParaRPr>
          </a:p>
        </p:txBody>
      </p:sp>
    </p:spTree>
    <p:extLst>
      <p:ext uri="{BB962C8B-B14F-4D97-AF65-F5344CB8AC3E}">
        <p14:creationId xmlns:p14="http://schemas.microsoft.com/office/powerpoint/2010/main" val="193497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34BA13-4443-1055-A777-4CA149538C0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D79B5C5-A965-3C86-8622-C1262166B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E46DD1B-1558-E122-4279-16733E681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8FC1290A-670B-DB8B-48CB-A382E8B84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13A34900-7F1D-5C1B-2B7F-D9ABAD81F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AADF9A80-C5A2-6ADC-3A50-325185C1D2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900" y="814537"/>
            <a:ext cx="9825895" cy="5422521"/>
          </a:xfrm>
          <a:prstGeom prst="rect">
            <a:avLst/>
          </a:prstGeom>
        </p:spPr>
      </p:pic>
      <p:sp>
        <p:nvSpPr>
          <p:cNvPr id="32" name="Rectangle 31">
            <a:extLst>
              <a:ext uri="{FF2B5EF4-FFF2-40B4-BE49-F238E27FC236}">
                <a16:creationId xmlns:a16="http://schemas.microsoft.com/office/drawing/2014/main" id="{E3EFCA3F-6840-492F-3F30-A4A824F8B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C3052468-781B-32E3-5B9B-D68F4B03E474}"/>
              </a:ext>
            </a:extLst>
          </p:cNvPr>
          <p:cNvSpPr txBox="1"/>
          <p:nvPr/>
        </p:nvSpPr>
        <p:spPr>
          <a:xfrm>
            <a:off x="393700" y="6471919"/>
            <a:ext cx="9904151" cy="523220"/>
          </a:xfrm>
          <a:prstGeom prst="rect">
            <a:avLst/>
          </a:prstGeom>
          <a:noFill/>
        </p:spPr>
        <p:txBody>
          <a:bodyPr wrap="square" rtlCol="0">
            <a:spAutoFit/>
          </a:bodyPr>
          <a:lstStyle/>
          <a:p>
            <a:pPr algn="ctr"/>
            <a:r>
              <a:rPr lang="en-GB" sz="2800" b="1" noProof="0" dirty="0">
                <a:solidFill>
                  <a:schemeClr val="bg1"/>
                </a:solidFill>
                <a:latin typeface="Myriad Pro Black" panose="020B0903030403020204" pitchFamily="34" charset="0"/>
              </a:rPr>
              <a:t>Sun Tzu Art of War Rule #04/450 </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5424DABF-D19D-EE98-0708-53DCAB127FD7}"/>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E8C15E6-5424-12CA-5CF1-B19BC48DD5E1}"/>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FE8C15E6-5424-12CA-5CF1-B19BC48DD5E1}"/>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BDD826CF-98EA-C4F0-B23D-E43D1F1A5ABC}"/>
              </a:ext>
            </a:extLst>
          </p:cNvPr>
          <p:cNvSpPr txBox="1"/>
          <p:nvPr/>
        </p:nvSpPr>
        <p:spPr>
          <a:xfrm>
            <a:off x="3639767" y="1035050"/>
            <a:ext cx="5288333" cy="1569660"/>
          </a:xfrm>
          <a:prstGeom prst="rect">
            <a:avLst/>
          </a:prstGeom>
          <a:noFill/>
        </p:spPr>
        <p:txBody>
          <a:bodyPr wrap="square" rtlCol="0">
            <a:spAutoFit/>
          </a:bodyPr>
          <a:lstStyle/>
          <a:p>
            <a:r>
              <a:rPr lang="en-GB" sz="3200" dirty="0">
                <a:solidFill>
                  <a:schemeClr val="accent1"/>
                </a:solidFill>
                <a:latin typeface="Arial Black" panose="020B0A04020102020204" pitchFamily="34" charset="0"/>
              </a:rPr>
              <a:t>SUN TZU ART OF WAR</a:t>
            </a:r>
          </a:p>
          <a:p>
            <a:r>
              <a:rPr lang="en-GB" sz="3200" dirty="0">
                <a:solidFill>
                  <a:schemeClr val="bg1">
                    <a:lumMod val="75000"/>
                  </a:schemeClr>
                </a:solidFill>
                <a:latin typeface="Arial Black" panose="020B0A04020102020204" pitchFamily="34" charset="0"/>
              </a:rPr>
              <a:t>All warfare is based on deception</a:t>
            </a:r>
            <a:endParaRPr lang="en-US" sz="3200" dirty="0">
              <a:solidFill>
                <a:schemeClr val="bg1">
                  <a:lumMod val="75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53162340-24B3-52A2-E9B6-D1ECEF9659A2}"/>
              </a:ext>
            </a:extLst>
          </p:cNvPr>
          <p:cNvSpPr txBox="1"/>
          <p:nvPr/>
        </p:nvSpPr>
        <p:spPr>
          <a:xfrm>
            <a:off x="927100" y="4235450"/>
            <a:ext cx="5486400" cy="1938992"/>
          </a:xfrm>
          <a:prstGeom prst="rect">
            <a:avLst/>
          </a:prstGeom>
          <a:noFill/>
        </p:spPr>
        <p:txBody>
          <a:bodyPr wrap="square" rtlCol="0">
            <a:spAutoFit/>
          </a:bodyPr>
          <a:lstStyle/>
          <a:p>
            <a:r>
              <a:rPr lang="en-GB" sz="3600" dirty="0">
                <a:solidFill>
                  <a:schemeClr val="accent1"/>
                </a:solidFill>
                <a:latin typeface="Arial Black" panose="020B0A04020102020204" pitchFamily="34" charset="0"/>
              </a:rPr>
              <a:t>Framing information</a:t>
            </a:r>
            <a:r>
              <a:rPr lang="en-GB" sz="3600" dirty="0">
                <a:solidFill>
                  <a:schemeClr val="tx1">
                    <a:lumMod val="85000"/>
                    <a:lumOff val="15000"/>
                  </a:schemeClr>
                </a:solidFill>
                <a:latin typeface="Arial Black" panose="020B0A04020102020204" pitchFamily="34" charset="0"/>
              </a:rPr>
              <a:t> </a:t>
            </a:r>
            <a:r>
              <a:rPr lang="en-GB" sz="2800" dirty="0">
                <a:solidFill>
                  <a:schemeClr val="tx1">
                    <a:lumMod val="85000"/>
                    <a:lumOff val="15000"/>
                  </a:schemeClr>
                </a:solidFill>
                <a:latin typeface="Arial Black" panose="020B0A04020102020204" pitchFamily="34" charset="0"/>
              </a:rPr>
              <a:t>strategically manipulates perception and drives decision-making</a:t>
            </a:r>
            <a:endParaRPr lang="en-US" sz="2400" dirty="0">
              <a:solidFill>
                <a:schemeClr val="tx1">
                  <a:lumMod val="85000"/>
                  <a:lumOff val="15000"/>
                </a:schemeClr>
              </a:solidFill>
              <a:latin typeface="Arial Black" panose="020B0A04020102020204" pitchFamily="34" charset="0"/>
            </a:endParaRPr>
          </a:p>
        </p:txBody>
      </p:sp>
    </p:spTree>
    <p:extLst>
      <p:ext uri="{BB962C8B-B14F-4D97-AF65-F5344CB8AC3E}">
        <p14:creationId xmlns:p14="http://schemas.microsoft.com/office/powerpoint/2010/main" val="368659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266BE5-FEFA-9C40-A33A-C660000491F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EC9AC7A-B799-8A0A-2E55-12B33AB3F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FE2B44C-FF45-E479-D05C-19870901A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F22D43A1-0216-DBFB-235E-4863E42EB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E381F914-5615-4AE3-BEC4-CDF6660A4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F095B8D-38DF-5723-056F-53CC766C64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0BCCF38B-AE05-E330-2313-690871698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DE1DB30-5DAA-D48C-0455-B70E6D0C49F2}"/>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Outdated Climate </a:t>
            </a:r>
            <a:r>
              <a:rPr lang="en-US" sz="2800" b="1" noProof="0" dirty="0" err="1">
                <a:solidFill>
                  <a:schemeClr val="bg1"/>
                </a:solidFill>
                <a:latin typeface="Myriad Pro Black" panose="020B0903030403020204" pitchFamily="34" charset="0"/>
              </a:rPr>
              <a:t>Hansenism</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802ACCBE-DA6C-4D42-F5C4-A6F725A947EA}"/>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068B95-209A-2165-B0EC-132E93470B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58899" y="-107950"/>
            <a:ext cx="12192000" cy="6709259"/>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255C0B9-3ED2-3E14-17F9-FC66248083CE}"/>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A255C0B9-3ED2-3E14-17F9-FC66248083C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67166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2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1EFC8561-0CE1-55DE-DFF9-B12D489F9C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C5413CF-8AA0-E4CB-94E1-579D10AFBC96}"/>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CO₂ vs SUN+GCRs</a:t>
            </a:r>
          </a:p>
        </p:txBody>
      </p:sp>
      <p:sp>
        <p:nvSpPr>
          <p:cNvPr id="2" name="Rectangle 1">
            <a:hlinkClick r:id="rId5"/>
            <a:extLst>
              <a:ext uri="{FF2B5EF4-FFF2-40B4-BE49-F238E27FC236}">
                <a16:creationId xmlns:a16="http://schemas.microsoft.com/office/drawing/2014/main" id="{CFE410A5-383C-8703-CFFA-18D8A942D517}"/>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84ECBE04-7C98-6137-5F3D-BA8F7D28B8BB}"/>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B7E4D222-0529-0F0F-805B-CEA0804C79B9}"/>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8CB8773-96D6-3A24-ED5E-F4C78C3A1529}"/>
              </a:ext>
            </a:extLst>
          </p:cNvPr>
          <p:cNvSpPr/>
          <p:nvPr/>
        </p:nvSpPr>
        <p:spPr>
          <a:xfrm>
            <a:off x="7282233" y="2863850"/>
            <a:ext cx="2636467" cy="2932135"/>
          </a:xfrm>
          <a:prstGeom prst="round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A45B086-0ADF-AC5F-D91F-A9759E815267}"/>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EA45B086-0ADF-AC5F-D91F-A9759E815267}"/>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321034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1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C5849E-5F30-FF10-72A0-9AE70173D3F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870A3A0-E49A-D79E-AC59-98078CA2C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3ABFEDD-98E5-06DD-9D6C-D8901B05F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53D6425C-9CC9-FB84-2FE0-CB6014C90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70A4ED31-6FCC-38E1-A4A6-412DD269F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7B81F63B-6B53-9905-9938-9C6B1A56A3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DEE629CD-04B2-6095-F9AC-433846459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5A17C621-2CEA-89E9-A32B-83B73AE10F28}"/>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45C5CFC5-972F-EFF5-D549-3C24CFD550BA}"/>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83B95E49-DD08-BBD7-1535-98CDBE999199}"/>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783493FD-C558-0C2E-B327-6B4B0D6D2C3D}"/>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49E8E6FC-A2B9-A124-83DA-1313CCD8C1E1}"/>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49E8E6FC-A2B9-A124-83DA-1313CCD8C1E1}"/>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4068955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0.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6.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7.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8.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9.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0.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6.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7.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8.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9.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B063E4-9AF4-4137-91D9-03033C092326}">
  <we:reference id="a3b40b4f-8edf-490e-9df1-7e66f93912bf" version="1.0.33.0" store="EXCatalog" storeType="EXCatalog"/>
  <we:alternateReferences>
    <we:reference id="WA104380526" version="1.0.33.0" store="en-SG"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8A4D7D039A6F48A908B5560E760407" ma:contentTypeVersion="15" ma:contentTypeDescription="Create a new document." ma:contentTypeScope="" ma:versionID="687cc75303e259fc196fddab44915b4d">
  <xsd:schema xmlns:xsd="http://www.w3.org/2001/XMLSchema" xmlns:xs="http://www.w3.org/2001/XMLSchema" xmlns:p="http://schemas.microsoft.com/office/2006/metadata/properties" xmlns:ns2="c5258fdf-1556-4b67-84cf-e4b46ec5efb3" xmlns:ns3="1fffd816-3a2a-4aef-ae76-3dd1d9e7ece7" targetNamespace="http://schemas.microsoft.com/office/2006/metadata/properties" ma:root="true" ma:fieldsID="abe3b9fdecf12d3aa51698c240e29def" ns2:_="" ns3:_="">
    <xsd:import namespace="c5258fdf-1556-4b67-84cf-e4b46ec5efb3"/>
    <xsd:import namespace="1fffd816-3a2a-4aef-ae76-3dd1d9e7ec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Good_x003f_"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58fdf-1556-4b67-84cf-e4b46ec5e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d13b5-418e-4e61-a484-8d0b9841f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Good_x003f_" ma:index="20" nillable="true" ma:displayName="Good?" ma:default="1" ma:description="Select Yes or No." ma:format="Dropdown" ma:internalName="Good_x003f_">
      <xsd:simpleType>
        <xsd:restriction base="dms:Boolea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ffd816-3a2a-4aef-ae76-3dd1d9e7ec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968e86-5fb0-4b9e-bca9-a6dad5ad5b32}" ma:internalName="TaxCatchAll" ma:showField="CatchAllData" ma:web="1fffd816-3a2a-4aef-ae76-3dd1d9e7e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258fdf-1556-4b67-84cf-e4b46ec5efb3">
      <Terms xmlns="http://schemas.microsoft.com/office/infopath/2007/PartnerControls"/>
    </lcf76f155ced4ddcb4097134ff3c332f>
    <TaxCatchAll xmlns="1fffd816-3a2a-4aef-ae76-3dd1d9e7ece7" xsi:nil="true"/>
    <Good_x003f_ xmlns="c5258fdf-1556-4b67-84cf-e4b46ec5efb3">true</Good_x003f_>
  </documentManagement>
</p:properties>
</file>

<file path=customXml/itemProps1.xml><?xml version="1.0" encoding="utf-8"?>
<ds:datastoreItem xmlns:ds="http://schemas.openxmlformats.org/officeDocument/2006/customXml" ds:itemID="{B016B32B-5287-4DEE-95D5-E014107F4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58fdf-1556-4b67-84cf-e4b46ec5efb3"/>
    <ds:schemaRef ds:uri="1fffd816-3a2a-4aef-ae76-3dd1d9e7e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2F891B-C7F7-44EE-944E-E0466E6845C3}">
  <ds:schemaRefs>
    <ds:schemaRef ds:uri="http://schemas.microsoft.com/sharepoint/v3/contenttype/forms"/>
  </ds:schemaRefs>
</ds:datastoreItem>
</file>

<file path=customXml/itemProps3.xml><?xml version="1.0" encoding="utf-8"?>
<ds:datastoreItem xmlns:ds="http://schemas.openxmlformats.org/officeDocument/2006/customXml" ds:itemID="{B4BAE668-013E-4D2E-94B5-C1EF413D6205}">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c5258fdf-1556-4b67-84cf-e4b46ec5efb3"/>
    <ds:schemaRef ds:uri="http://purl.org/dc/dcmitype/"/>
    <ds:schemaRef ds:uri="http://schemas.microsoft.com/office/infopath/2007/PartnerControls"/>
    <ds:schemaRef ds:uri="1fffd816-3a2a-4aef-ae76-3dd1d9e7ece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8741</Words>
  <Application>Microsoft Office PowerPoint</Application>
  <PresentationFormat>Custom</PresentationFormat>
  <Paragraphs>559</Paragraphs>
  <Slides>28</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Franklin Gothic Demi</vt:lpstr>
      <vt:lpstr>Calibri</vt:lpstr>
      <vt:lpstr>Arial Black</vt:lpstr>
      <vt:lpstr>Aptos</vt:lpstr>
      <vt:lpstr>Franklin Gothic Book</vt:lpstr>
      <vt:lpstr>Myriad Pro</vt:lpstr>
      <vt:lpstr>Arial MT Light</vt:lpstr>
      <vt:lpstr>Wingdings 2</vt:lpstr>
      <vt:lpstr>Gilroy ExtraBold</vt:lpstr>
      <vt:lpstr>Arial MT Medium</vt:lpstr>
      <vt:lpstr>Myriad Pro Black</vt:lpstr>
      <vt:lpstr>Arial</vt:lpstr>
      <vt:lpstr>Abadi</vt:lpstr>
      <vt:lpstr>Office Theme</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 use of Oil for Food, Energy, Water, Solution for UNSDG, and quick progress to Type I civilisation.</dc:title>
  <dc:creator>Hydroloop .org</dc:creator>
  <cp:lastModifiedBy>Thone Siharath</cp:lastModifiedBy>
  <cp:revision>206</cp:revision>
  <dcterms:created xsi:type="dcterms:W3CDTF">2006-08-16T00:00:00Z</dcterms:created>
  <dcterms:modified xsi:type="dcterms:W3CDTF">2025-09-21T13:52:43Z</dcterms:modified>
  <dc:identifier>DAF2oh3RMwM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0x010100A48A4D7D039A6F48A908B5560E760407</vt:lpwstr>
  </property>
</Properties>
</file>