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60"/>
  </p:notesMasterIdLst>
  <p:sldIdLst>
    <p:sldId id="504" r:id="rId6"/>
    <p:sldId id="494" r:id="rId7"/>
    <p:sldId id="484" r:id="rId8"/>
    <p:sldId id="505" r:id="rId9"/>
    <p:sldId id="475" r:id="rId10"/>
    <p:sldId id="506" r:id="rId11"/>
    <p:sldId id="507" r:id="rId12"/>
    <p:sldId id="443" r:id="rId13"/>
    <p:sldId id="317" r:id="rId14"/>
    <p:sldId id="473" r:id="rId15"/>
    <p:sldId id="477" r:id="rId16"/>
    <p:sldId id="498" r:id="rId17"/>
    <p:sldId id="491" r:id="rId18"/>
    <p:sldId id="487" r:id="rId19"/>
    <p:sldId id="485" r:id="rId20"/>
    <p:sldId id="488" r:id="rId21"/>
    <p:sldId id="493" r:id="rId22"/>
    <p:sldId id="499" r:id="rId23"/>
    <p:sldId id="307" r:id="rId24"/>
    <p:sldId id="449" r:id="rId25"/>
    <p:sldId id="315" r:id="rId26"/>
    <p:sldId id="313" r:id="rId27"/>
    <p:sldId id="437" r:id="rId28"/>
    <p:sldId id="438" r:id="rId29"/>
    <p:sldId id="445" r:id="rId30"/>
    <p:sldId id="441" r:id="rId31"/>
    <p:sldId id="509" r:id="rId32"/>
    <p:sldId id="442" r:id="rId33"/>
    <p:sldId id="478" r:id="rId34"/>
    <p:sldId id="482" r:id="rId35"/>
    <p:sldId id="489" r:id="rId36"/>
    <p:sldId id="490" r:id="rId37"/>
    <p:sldId id="456" r:id="rId38"/>
    <p:sldId id="459" r:id="rId39"/>
    <p:sldId id="479" r:id="rId40"/>
    <p:sldId id="480" r:id="rId41"/>
    <p:sldId id="481" r:id="rId42"/>
    <p:sldId id="439" r:id="rId43"/>
    <p:sldId id="511" r:id="rId44"/>
    <p:sldId id="448" r:id="rId45"/>
    <p:sldId id="463" r:id="rId46"/>
    <p:sldId id="467" r:id="rId47"/>
    <p:sldId id="468" r:id="rId48"/>
    <p:sldId id="465" r:id="rId49"/>
    <p:sldId id="469" r:id="rId50"/>
    <p:sldId id="308" r:id="rId51"/>
    <p:sldId id="440" r:id="rId52"/>
    <p:sldId id="492" r:id="rId53"/>
    <p:sldId id="500" r:id="rId54"/>
    <p:sldId id="501" r:id="rId55"/>
    <p:sldId id="503" r:id="rId56"/>
    <p:sldId id="510" r:id="rId57"/>
    <p:sldId id="495" r:id="rId58"/>
    <p:sldId id="497" r:id="rId59"/>
  </p:sldIdLst>
  <p:sldSz cx="10693400" cy="7556500"/>
  <p:notesSz cx="7099300" cy="10234613"/>
  <p:embeddedFontLst>
    <p:embeddedFont>
      <p:font typeface="Abadi" panose="020B0604020104020204" pitchFamily="34" charset="0"/>
      <p:regular r:id="rId61"/>
    </p:embeddedFont>
    <p:embeddedFont>
      <p:font typeface="Aptos Narrow" panose="020B0004020202020204" pitchFamily="34" charset="0"/>
      <p:regular r:id="rId62"/>
      <p:bold r:id="rId63"/>
      <p:italic r:id="rId64"/>
      <p:boldItalic r:id="rId65"/>
    </p:embeddedFont>
    <p:embeddedFont>
      <p:font typeface="Arial Black" panose="020B0A04020102020204" pitchFamily="34" charset="0"/>
      <p:regular r:id="rId66"/>
      <p:bold r:id="rId67"/>
      <p:italic r:id="rId68"/>
    </p:embeddedFont>
    <p:embeddedFont>
      <p:font typeface="Arial MT" pitchFamily="50" charset="0"/>
      <p:bold r:id="rId69"/>
      <p:italic r:id="rId70"/>
      <p:boldItalic r:id="rId71"/>
    </p:embeddedFont>
    <p:embeddedFont>
      <p:font typeface="Arial MT Extra Bold" panose="020B0903030403020204" pitchFamily="34" charset="0"/>
      <p:regular r:id="rId72"/>
      <p:italic r:id="rId73"/>
    </p:embeddedFont>
    <p:embeddedFont>
      <p:font typeface="Arial Nova" panose="020B0504020202020204" pitchFamily="34" charset="0"/>
      <p:regular r:id="rId74"/>
      <p:bold r:id="rId75"/>
      <p:italic r:id="rId76"/>
      <p:boldItalic r:id="rId77"/>
    </p:embeddedFont>
    <p:embeddedFont>
      <p:font typeface="Bodoni MT Poster Compressed" panose="02070706080601050204" pitchFamily="18" charset="0"/>
      <p:regular r:id="rId78"/>
    </p:embeddedFont>
    <p:embeddedFont>
      <p:font typeface="Browallia New" panose="020B0604020202020204" pitchFamily="34" charset="-34"/>
      <p:regular r:id="rId79"/>
      <p:bold r:id="rId80"/>
      <p:italic r:id="rId81"/>
      <p:boldItalic r:id="rId82"/>
    </p:embeddedFont>
    <p:embeddedFont>
      <p:font typeface="Cambria Math" panose="02040503050406030204" pitchFamily="18" charset="0"/>
      <p:regular r:id="rId83"/>
    </p:embeddedFont>
    <p:embeddedFont>
      <p:font typeface="DokChampa" panose="020B0604020202020204" pitchFamily="34" charset="-34"/>
      <p:regular r:id="rId84"/>
    </p:embeddedFont>
    <p:embeddedFont>
      <p:font typeface="Franklin Gothic Book" panose="020B0503020102020204" pitchFamily="34" charset="0"/>
      <p:regular r:id="rId85"/>
      <p:italic r:id="rId86"/>
    </p:embeddedFont>
    <p:embeddedFont>
      <p:font typeface="Franklin Gothic Demi" panose="020B0703020102020204" pitchFamily="34" charset="0"/>
      <p:regular r:id="rId87"/>
      <p:italic r:id="rId88"/>
    </p:embeddedFont>
    <p:embeddedFont>
      <p:font typeface="Helvetica" panose="020B0604020202020204" pitchFamily="34" charset="0"/>
      <p:regular r:id="rId89"/>
      <p:bold r:id="rId90"/>
      <p:italic r:id="rId91"/>
      <p:boldItalic r:id="rId92"/>
    </p:embeddedFont>
    <p:embeddedFont>
      <p:font typeface="Meiryo" panose="020B0604030504040204" pitchFamily="34" charset="-128"/>
      <p:regular r:id="rId93"/>
      <p:bold r:id="rId94"/>
      <p:italic r:id="rId95"/>
      <p:boldItalic r:id="rId96"/>
    </p:embeddedFont>
    <p:embeddedFont>
      <p:font typeface="Montserrat Black" panose="00000A00000000000000" pitchFamily="2" charset="0"/>
      <p:bold r:id="rId97"/>
      <p:boldItalic r:id="rId98"/>
    </p:embeddedFont>
    <p:embeddedFont>
      <p:font typeface="Montserrat ExtraBold" panose="00000900000000000000" pitchFamily="2" charset="0"/>
      <p:bold r:id="rId99"/>
      <p:boldItalic r:id="rId100"/>
    </p:embeddedFont>
    <p:embeddedFont>
      <p:font typeface="Montserrat Light" panose="00000400000000000000" pitchFamily="2" charset="0"/>
      <p:regular r:id="rId101"/>
      <p:italic r:id="rId102"/>
    </p:embeddedFont>
    <p:embeddedFont>
      <p:font typeface="Montserrat Medium" panose="00000600000000000000" pitchFamily="2" charset="0"/>
      <p:regular r:id="rId103"/>
      <p:italic r:id="rId104"/>
    </p:embeddedFont>
    <p:embeddedFont>
      <p:font typeface="Montserrat-Regular" panose="00000500000000000000" pitchFamily="50" charset="0"/>
      <p:regular r:id="rId105"/>
    </p:embeddedFont>
    <p:embeddedFont>
      <p:font typeface="PB Champasak" panose="020B0502040504020204" pitchFamily="34" charset="0"/>
      <p:regular r:id="rId106"/>
      <p:bold r:id="rId107"/>
    </p:embeddedFont>
    <p:embeddedFont>
      <p:font typeface="PB Melon" panose="020B0502040504020204" pitchFamily="34" charset="0"/>
      <p:bold r:id="rId108"/>
    </p:embeddedFont>
    <p:embeddedFont>
      <p:font typeface="Roboto" panose="02000000000000000000" pitchFamily="2" charset="0"/>
      <p:regular r:id="rId109"/>
      <p:bold r:id="rId110"/>
      <p:italic r:id="rId111"/>
      <p:boldItalic r:id="rId112"/>
    </p:embeddedFont>
    <p:embeddedFont>
      <p:font typeface="Segoe UI Emoji" panose="020B0502040204020203" pitchFamily="34" charset="0"/>
      <p:regular r:id="rId113"/>
    </p:embeddedFont>
    <p:embeddedFont>
      <p:font typeface="Wingdings 2" panose="05020102010507070707" pitchFamily="18" charset="2"/>
      <p:regular r:id="rId114"/>
    </p:embeddedFont>
    <p:embeddedFont>
      <p:font typeface="Wingdings 3" panose="05040102010807070707" pitchFamily="18" charset="2"/>
      <p:regular r:id="rId1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7AE69-2044-77E8-4DE3-ADF39AE26113}" name="TOTRADE Team" initials="TT" userId="S::team@totrade.co::b05d867e-e5d0-4d94-8a56-17dcf7da626f" providerId="AD"/>
  <p188:author id="{99A260C1-E479-2E24-A16E-5B06FE2E121B}" name="Thone Siharath" initials="TS" userId="S::ps@365.totrade.co::3af686d6-b1f0-4f2a-b210-c611a32a9c5b" providerId="AD"/>
  <p188:author id="{7F4327FE-33BE-5615-762C-DA61BE1D9D03}" name="Thone" initials="T" userId="S::ceo@hydroloop.org::3af686d6-b1f0-4f2a-b210-c611a32a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D"/>
    <a:srgbClr val="FF9900"/>
    <a:srgbClr val="002060"/>
    <a:srgbClr val="003366"/>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CB0FB-CE28-4B67-975C-8D3FA7510385}" v="41" dt="2024-07-05T01:43:39.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2237" autoAdjust="0"/>
  </p:normalViewPr>
  <p:slideViewPr>
    <p:cSldViewPr>
      <p:cViewPr varScale="1">
        <p:scale>
          <a:sx n="69" d="100"/>
          <a:sy n="69" d="100"/>
        </p:scale>
        <p:origin x="120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182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font" Target="fonts/font29.fntdata"/><Relationship Id="rId112" Type="http://schemas.openxmlformats.org/officeDocument/2006/relationships/font" Target="fonts/font52.fntdata"/><Relationship Id="rId16" Type="http://schemas.openxmlformats.org/officeDocument/2006/relationships/slide" Target="slides/slide11.xml"/><Relationship Id="rId107" Type="http://schemas.openxmlformats.org/officeDocument/2006/relationships/font" Target="fonts/font47.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4.fntdata"/><Relationship Id="rId79" Type="http://schemas.openxmlformats.org/officeDocument/2006/relationships/font" Target="fonts/font19.fntdata"/><Relationship Id="rId102" Type="http://schemas.openxmlformats.org/officeDocument/2006/relationships/font" Target="fonts/font42.fntdata"/><Relationship Id="rId5" Type="http://schemas.openxmlformats.org/officeDocument/2006/relationships/slideMaster" Target="slideMasters/slideMaster2.xml"/><Relationship Id="rId90" Type="http://schemas.openxmlformats.org/officeDocument/2006/relationships/font" Target="fonts/font30.fntdata"/><Relationship Id="rId95" Type="http://schemas.openxmlformats.org/officeDocument/2006/relationships/font" Target="fonts/font3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4.fntdata"/><Relationship Id="rId69" Type="http://schemas.openxmlformats.org/officeDocument/2006/relationships/font" Target="fonts/font9.fntdata"/><Relationship Id="rId113" Type="http://schemas.openxmlformats.org/officeDocument/2006/relationships/font" Target="fonts/font53.fntdata"/><Relationship Id="rId118" Type="http://schemas.openxmlformats.org/officeDocument/2006/relationships/theme" Target="theme/theme1.xml"/><Relationship Id="rId80" Type="http://schemas.openxmlformats.org/officeDocument/2006/relationships/font" Target="fonts/font20.fntdata"/><Relationship Id="rId85" Type="http://schemas.openxmlformats.org/officeDocument/2006/relationships/font" Target="fonts/font25.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43.fntdata"/><Relationship Id="rId108" Type="http://schemas.openxmlformats.org/officeDocument/2006/relationships/font" Target="fonts/font48.fntdata"/><Relationship Id="rId54" Type="http://schemas.openxmlformats.org/officeDocument/2006/relationships/slide" Target="slides/slide49.xml"/><Relationship Id="rId70" Type="http://schemas.openxmlformats.org/officeDocument/2006/relationships/font" Target="fonts/font10.fntdata"/><Relationship Id="rId75" Type="http://schemas.openxmlformats.org/officeDocument/2006/relationships/font" Target="fonts/font15.fntdata"/><Relationship Id="rId91" Type="http://schemas.openxmlformats.org/officeDocument/2006/relationships/font" Target="fonts/font31.fntdata"/><Relationship Id="rId96" Type="http://schemas.openxmlformats.org/officeDocument/2006/relationships/font" Target="fonts/font36.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54.fntdata"/><Relationship Id="rId119" Type="http://schemas.openxmlformats.org/officeDocument/2006/relationships/tableStyles" Target="tableStyles.xml"/><Relationship Id="rId44"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font" Target="fonts/font5.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49.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6.fntdata"/><Relationship Id="rId97" Type="http://schemas.openxmlformats.org/officeDocument/2006/relationships/font" Target="fonts/font37.fntdata"/><Relationship Id="rId104" Type="http://schemas.openxmlformats.org/officeDocument/2006/relationships/font" Target="fonts/font44.fntdata"/><Relationship Id="rId120"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6.fntdata"/><Relationship Id="rId87" Type="http://schemas.openxmlformats.org/officeDocument/2006/relationships/font" Target="fonts/font27.fntdata"/><Relationship Id="rId110" Type="http://schemas.openxmlformats.org/officeDocument/2006/relationships/font" Target="fonts/font50.fntdata"/><Relationship Id="rId115" Type="http://schemas.openxmlformats.org/officeDocument/2006/relationships/font" Target="fonts/font55.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7.fntdata"/><Relationship Id="rId100" Type="http://schemas.openxmlformats.org/officeDocument/2006/relationships/font" Target="fonts/font40.fntdata"/><Relationship Id="rId105" Type="http://schemas.openxmlformats.org/officeDocument/2006/relationships/font" Target="fonts/font4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93" Type="http://schemas.openxmlformats.org/officeDocument/2006/relationships/font" Target="fonts/font33.fntdata"/><Relationship Id="rId98" Type="http://schemas.openxmlformats.org/officeDocument/2006/relationships/font" Target="fonts/font38.fntdata"/><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font" Target="fonts/font7.fntdata"/><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font" Target="fonts/font2.fntdata"/><Relationship Id="rId83" Type="http://schemas.openxmlformats.org/officeDocument/2006/relationships/font" Target="fonts/font23.fntdata"/><Relationship Id="rId88" Type="http://schemas.openxmlformats.org/officeDocument/2006/relationships/font" Target="fonts/font28.fntdata"/><Relationship Id="rId111" Type="http://schemas.openxmlformats.org/officeDocument/2006/relationships/font" Target="fonts/font51.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46.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font" Target="fonts/font13.fntdata"/><Relationship Id="rId78" Type="http://schemas.openxmlformats.org/officeDocument/2006/relationships/font" Target="fonts/font18.fntdata"/><Relationship Id="rId94" Type="http://schemas.openxmlformats.org/officeDocument/2006/relationships/font" Target="fonts/font34.fntdata"/><Relationship Id="rId99" Type="http://schemas.openxmlformats.org/officeDocument/2006/relationships/font" Target="fonts/font39.fntdata"/><Relationship Id="rId101" Type="http://schemas.openxmlformats.org/officeDocument/2006/relationships/font" Target="fonts/font4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2T07:57:47.520"/>
    </inkml:context>
    <inkml:brush xml:id="br0">
      <inkml:brushProperty name="width" value="0.035" units="cm"/>
      <inkml:brushProperty name="height" value="0.035" units="cm"/>
    </inkml:brush>
  </inkml:definitions>
  <inkml:trace contextRef="#ctx0" brushRef="#br0">33 56 7831 0 0,'-14'-4'696'0'0,"5"1"-560"0"0,5-6-5384 0 0,-1 2 4960 0 0,4-3 216 0 0,2-1 72 0 0,2-1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atin typeface="Arial" panose="020B0604020202020204" pitchFamily="34" charset="0"/>
              </a:defRPr>
            </a:lvl1pPr>
          </a:lstStyle>
          <a:p>
            <a:fld id="{86C030F3-4ACD-4344-952B-5826D0CBBB22}" type="datetimeFigureOut">
              <a:rPr lang="en-US" smtClean="0"/>
              <a:pPr/>
              <a:t>25-Jul-24</a:t>
            </a:fld>
            <a:endParaRPr lang="en-US" dirty="0"/>
          </a:p>
        </p:txBody>
      </p:sp>
      <p:sp>
        <p:nvSpPr>
          <p:cNvPr id="4" name="Slide Image Placeholder 3"/>
          <p:cNvSpPr>
            <a:spLocks noGrp="1" noRot="1" noChangeAspect="1"/>
          </p:cNvSpPr>
          <p:nvPr>
            <p:ph type="sldImg" idx="2"/>
          </p:nvPr>
        </p:nvSpPr>
        <p:spPr>
          <a:xfrm>
            <a:off x="1106488" y="1279525"/>
            <a:ext cx="4886325" cy="3454400"/>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atin typeface="Arial" panose="020B0604020202020204" pitchFamily="34" charset="0"/>
              </a:defRPr>
            </a:lvl1pPr>
          </a:lstStyle>
          <a:p>
            <a:fld id="{9D232072-4639-41A0-AD0E-CEE433FCF399}" type="slidenum">
              <a:rPr lang="en-US" smtClean="0"/>
              <a:pPr/>
              <a:t>‹#›</a:t>
            </a:fld>
            <a:endParaRPr lang="en-US" dirty="0"/>
          </a:p>
        </p:txBody>
      </p:sp>
    </p:spTree>
    <p:extLst>
      <p:ext uri="{BB962C8B-B14F-4D97-AF65-F5344CB8AC3E}">
        <p14:creationId xmlns:p14="http://schemas.microsoft.com/office/powerpoint/2010/main" val="4978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pa.gov/watersense/how-we-use-wate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ourworldindata.org/water-use-stress" TargetMode="External"/><Relationship Id="rId4" Type="http://schemas.openxmlformats.org/officeDocument/2006/relationships/hyperlink" Target="https://www.usgs.gov/mission-areas/water-resources/science/water-use-united-stat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atercalculator.org/footprint/the-hidden-water-in-everyday-product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atercalculator.org/water-footprint-of-food-guide/" TargetMode="External"/><Relationship Id="rId4" Type="http://schemas.openxmlformats.org/officeDocument/2006/relationships/hyperlink" Target="https://www.theworldcounts.com/challenges/planet-earth/freshwater/global-water-footprin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atercalculator.org/footprint/the-hidden-water-in-everyday-product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atercalculator.org/water-footprint-of-food-guide/" TargetMode="External"/><Relationship Id="rId4" Type="http://schemas.openxmlformats.org/officeDocument/2006/relationships/hyperlink" Target="https://www.theworldcounts.com/challenges/planet-earth/freshwater/global-water-footprint"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gifographics.co/overview-freshwater-united-states-use/" TargetMode="External"/><Relationship Id="rId3" Type="http://schemas.openxmlformats.org/officeDocument/2006/relationships/hyperlink" Target="https://www.usgs.gov/special-topics/water-science-school/science/total-water-use-united-states" TargetMode="External"/><Relationship Id="rId7" Type="http://schemas.openxmlformats.org/officeDocument/2006/relationships/hyperlink" Target="https://watercalculator.org/footprint/water-footprints-by-countr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ourworldindata.org/water-use-stress" TargetMode="External"/><Relationship Id="rId5" Type="http://schemas.openxmlformats.org/officeDocument/2006/relationships/hyperlink" Target="https://www.ers.usda.gov/topics/farm-practices-management/irrigation-water-use/" TargetMode="External"/><Relationship Id="rId10" Type="http://schemas.openxmlformats.org/officeDocument/2006/relationships/hyperlink" Target="https://www.eea.europa.eu/highlights/world-water-day-is-europe" TargetMode="External"/><Relationship Id="rId4" Type="http://schemas.openxmlformats.org/officeDocument/2006/relationships/hyperlink" Target="https://pubs.usgs.gov/of/2017/1131/ofr20171131.pdf" TargetMode="External"/><Relationship Id="rId9" Type="http://schemas.openxmlformats.org/officeDocument/2006/relationships/hyperlink" Target="https://wcponline.com/2000/08/15/europe-v-north-america-difference-perspective-drinking-water/" TargetMode="Externa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s://vt.tiktok.com/ZSFqGx3d7/" TargetMode="External"/><Relationship Id="rId18" Type="http://schemas.openxmlformats.org/officeDocument/2006/relationships/hyperlink" Target="https://vt.tiktok.com/ZSFqp7d2m/" TargetMode="External"/><Relationship Id="rId26" Type="http://schemas.openxmlformats.org/officeDocument/2006/relationships/hyperlink" Target="https://www.tiktok.com/@creativesociety369?_t=8kc1FxTdBl2&amp;_r=1" TargetMode="External"/><Relationship Id="rId3" Type="http://schemas.openxmlformats.org/officeDocument/2006/relationships/hyperlink" Target="https://www.statista.com/topics/11115/water-industry-in-europe/" TargetMode="External"/><Relationship Id="rId21" Type="http://schemas.openxmlformats.org/officeDocument/2006/relationships/hyperlink" Target="https://earthsavesciencecollaborative.com/" TargetMode="External"/><Relationship Id="rId7" Type="http://schemas.openxmlformats.org/officeDocument/2006/relationships/hyperlink" Target="https://www.eea.europa.eu/media/newsreleases/europe-needs-to-use-water/key-facts/water-use-by-agriculture" TargetMode="External"/><Relationship Id="rId12" Type="http://schemas.openxmlformats.org/officeDocument/2006/relationships/hyperlink" Target="https://vt.tiktok.com/ZSFqG64Ds/" TargetMode="External"/><Relationship Id="rId17" Type="http://schemas.openxmlformats.org/officeDocument/2006/relationships/hyperlink" Target="https://vt.tiktok.com/ZSFqs1nTm/" TargetMode="External"/><Relationship Id="rId25" Type="http://schemas.openxmlformats.org/officeDocument/2006/relationships/hyperlink" Target="TikTok" TargetMode="External"/><Relationship Id="rId33" Type="http://schemas.openxmlformats.org/officeDocument/2006/relationships/hyperlink" Target="https://totrade.co/Why_Laos.html" TargetMode="External"/><Relationship Id="rId2" Type="http://schemas.openxmlformats.org/officeDocument/2006/relationships/slide" Target="../slides/slide15.xml"/><Relationship Id="rId16" Type="http://schemas.openxmlformats.org/officeDocument/2006/relationships/hyperlink" Target="https://vt.tiktok.com/ZSFqGJv8t/" TargetMode="External"/><Relationship Id="rId20" Type="http://schemas.openxmlformats.org/officeDocument/2006/relationships/hyperlink" Target="https://vt.tiktok.com/ZSFxJCAjv/" TargetMode="External"/><Relationship Id="rId29" Type="http://schemas.openxmlformats.org/officeDocument/2006/relationships/hyperlink" Target="https://www.youtube.com/watch?v=QLQk8lGcHsc" TargetMode="External"/><Relationship Id="rId1" Type="http://schemas.openxmlformats.org/officeDocument/2006/relationships/notesMaster" Target="../notesMasters/notesMaster1.xml"/><Relationship Id="rId6" Type="http://schemas.openxmlformats.org/officeDocument/2006/relationships/hyperlink" Target="https://www.eca.europa.eu/Lists/ECADocuments/SR21_20/SR_CAP-and-water_EN.pdf" TargetMode="External"/><Relationship Id="rId11" Type="http://schemas.openxmlformats.org/officeDocument/2006/relationships/hyperlink" Target="https://vt.tiktok.com/ZSFqsSXhW/" TargetMode="External"/><Relationship Id="rId24" Type="http://schemas.openxmlformats.org/officeDocument/2006/relationships/hyperlink" Target="https://www.youtube.com/@creative_society" TargetMode="External"/><Relationship Id="rId32" Type="http://schemas.openxmlformats.org/officeDocument/2006/relationships/hyperlink" Target="https://www.tiktok.com/@c0nspiracycrusader/video/7338989028039085354" TargetMode="External"/><Relationship Id="rId5" Type="http://schemas.openxmlformats.org/officeDocument/2006/relationships/hyperlink" Target="https://www.waternewseurope.com/un-report-industry-biggest-user-of-europes-water/" TargetMode="External"/><Relationship Id="rId15" Type="http://schemas.openxmlformats.org/officeDocument/2006/relationships/hyperlink" Target="https://vt.tiktok.com/ZSFqGYE5Y/" TargetMode="External"/><Relationship Id="rId23" Type="http://schemas.openxmlformats.org/officeDocument/2006/relationships/hyperlink" Target="Youtube" TargetMode="External"/><Relationship Id="rId28" Type="http://schemas.openxmlformats.org/officeDocument/2006/relationships/hyperlink" Target="https://www.nasa.gov/missions/icon/nasa-researchers-track-slowly-splitting-dent-in-earths-magnetic-field/" TargetMode="External"/><Relationship Id="rId10" Type="http://schemas.openxmlformats.org/officeDocument/2006/relationships/hyperlink" Target="https://www.youtube.com/watch?v=na0L0N4kEl0&amp;list=PLlGCpYDKBNngqTcgSYoXhu9Y_rvEwS4ln" TargetMode="External"/><Relationship Id="rId19" Type="http://schemas.openxmlformats.org/officeDocument/2006/relationships/hyperlink" Target="https://vt.tiktok.com/ZSFqGjqjq/" TargetMode="External"/><Relationship Id="rId31" Type="http://schemas.openxmlformats.org/officeDocument/2006/relationships/hyperlink" Target="https://www.tiktok.com/@c0nspiracycrusader/video/7338989028039085354?_d=secCgYIASAHKAESPgo8fc9DV3HA%2B7UqB%2F8OKlb0LhnP77QCl%2BSN4%2Bv53e%2Ftm0Av7UGZAuEwzqTbjRHyIYWKREiju%2BOsmpCsvRAfGgA%3D&amp;_r=1&amp;checksum=adad809b5b55e028bffb2d8d27f6e4c814530d418542c60d4c93d25672dd3957&amp;language=en&amp;sec_user_id=MS4wLjABAAAAiIJlEgGLNaF0TN5rYaLdS4UcwgWSjZOO4_yoKdmXNLKBwmcJg0E0ZJ-umFx9UC6u&amp;share_app_id=1233&amp;share_link_id=686F2091-17B1-46A1-AA47-2DB8BAB61F64&amp;social_share_type=24&amp;timestamp=1711271641&amp;tt_from=whatsapp&amp;u_code=e89b5kjfc9k0a7&amp;ug_btm=b8727%2Cb0&amp;user_id=7240867680986514437&amp;utm_campaign=client_share&amp;utm_medium=ios&amp;utm_source=whatsapp" TargetMode="External"/><Relationship Id="rId4" Type="http://schemas.openxmlformats.org/officeDocument/2006/relationships/hyperlink" Target="https://water.europa.eu/freshwater/europe-freshwater/freshwater-themes/water-resources-europe" TargetMode="External"/><Relationship Id="rId9" Type="http://schemas.openxmlformats.org/officeDocument/2006/relationships/hyperlink" Target="https://vt.tiktok.com/ZSFqYbtfC/" TargetMode="External"/><Relationship Id="rId14" Type="http://schemas.openxmlformats.org/officeDocument/2006/relationships/hyperlink" Target="https://vt.tiktok.com/ZSFqGMoVx/" TargetMode="External"/><Relationship Id="rId22" Type="http://schemas.openxmlformats.org/officeDocument/2006/relationships/hyperlink" Target="https://www.linkedin.com/in/a-egon-cholakian-11256b4?utm_source=share&amp;utm_campaign=share_via&amp;utm_content=profile&amp;utm_medium=ios_app" TargetMode="External"/><Relationship Id="rId27" Type="http://schemas.openxmlformats.org/officeDocument/2006/relationships/hyperlink" Target="https://www.tiktok.com/@worldpoliticalhub/video/7341745086092299525?_d=secCgYIASAHKAESPgo8fc9DV3HA%2B7UqB%2F8OKlb0LhnP77QCl%2BSN4%2Bv53e%2Ftm0Av7UGZAuEwzqTbjRHyIYWKREiju%2BOsmpCsvRAfGgA%3D&amp;_r=1&amp;checksum=adad809b5b55e028bffb2d8d27f6e4c814530d418542c60d4c93d25672dd3957&amp;language=en&amp;sec_user_id=MS4wLjABAAAAiIJlEgGLNaF0TN5rYaLdS4UcwgWSjZOO4_yoKdmXNLKBwmcJg0E0ZJ-umFx9UC6u&amp;share_app_id=1233&amp;share_link_id=686F2091-17B1-46A1-AA47-2DB8BAB61F64&amp;social_share_type=24&amp;timestamp=1711271641&amp;tt_from=whatsapp&amp;u_code=e89b5kjfc9k0a7&amp;ug_btm=b8727%2Cb0&amp;user_id=7240867680986514437&amp;utm_campaign=client_share&amp;utm_medium=ios&amp;utm_source=whatsapp" TargetMode="External"/><Relationship Id="rId30" Type="http://schemas.openxmlformats.org/officeDocument/2006/relationships/hyperlink" Target="https://www.ncei.noaa.gov/maps/historical_declination/" TargetMode="External"/><Relationship Id="rId8" Type="http://schemas.openxmlformats.org/officeDocument/2006/relationships/hyperlink" Target="https://www.usgs.gov/special-topics/water-science-school/science/total-water-use-united-state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rcmekong.org/assets/Publications/Council-Study/05-CS-6th-RTWG-Domestic-Industrial-Development-Scenario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orldbank.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oecd-ilibrary.org/governance/government-at-a-glance-2021_e2ee1eb1-en" TargetMode="External"/><Relationship Id="rId3" Type="http://schemas.openxmlformats.org/officeDocument/2006/relationships/hyperlink" Target="https://www.aseanstats.org/wp-content/uploads/2022/12/ASEAN-Highlights-2022-02.pdf" TargetMode="External"/><Relationship Id="rId7" Type="http://schemas.openxmlformats.org/officeDocument/2006/relationships/hyperlink" Target="https://www.worldbank.org/en/topic/infrastructure/overview"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worldbank.org/" TargetMode="External"/><Relationship Id="rId5" Type="http://schemas.openxmlformats.org/officeDocument/2006/relationships/hyperlink" Target="https://www.aseanstats.org/wp-content/uploads/2021/10/ASEANStats_Leaflet_2021_15Oct.pdf" TargetMode="External"/><Relationship Id="rId4" Type="http://schemas.openxmlformats.org/officeDocument/2006/relationships/hyperlink" Target="https://statisticstimes.com/economy/asia-gdp.php" TargetMode="External"/><Relationship Id="rId9" Type="http://schemas.openxmlformats.org/officeDocument/2006/relationships/hyperlink" Target="https://www.isdb.org/news/isdb-injects-us-212-billion-to-finance-projects-in-education-health-energy-transport-and-youth-development-across-member-countries"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bansarchina.com/largest-thailand-port/" TargetMode="External"/><Relationship Id="rId3" Type="http://schemas.openxmlformats.org/officeDocument/2006/relationships/hyperlink" Target="https://en.wikipedia.org/wiki/Gulf_Cooperation_Council" TargetMode="External"/><Relationship Id="rId7" Type="http://schemas.openxmlformats.org/officeDocument/2006/relationships/hyperlink" Target="http://vungangport.co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earates.com/maritime/vietnam" TargetMode="External"/><Relationship Id="rId5" Type="http://schemas.openxmlformats.org/officeDocument/2006/relationships/hyperlink" Target="https://www.marineinsight.com/know-more/5-major-ports-of-vietnam/" TargetMode="External"/><Relationship Id="rId4" Type="http://schemas.openxmlformats.org/officeDocument/2006/relationships/hyperlink" Target="https://www.britannica.com/topic/Gulf-Cooperation-Counci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dcigroup.com/s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youtube.com/@creative_society" TargetMode="External"/><Relationship Id="rId3" Type="http://schemas.openxmlformats.org/officeDocument/2006/relationships/hyperlink" Target="https://totrade.co/pdf/Global_Risks_Assessment_and_Solutions.pdf" TargetMode="External"/><Relationship Id="rId7" Type="http://schemas.openxmlformats.org/officeDocument/2006/relationships/hyperlink" Target="https://creativesociety.co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youtube.com/channel/UCx4cjH5S-4kqlbJysfJTEnw" TargetMode="External"/><Relationship Id="rId11" Type="http://schemas.openxmlformats.org/officeDocument/2006/relationships/hyperlink" Target="https://hydroloop.sharepoint.com/:w:/s/financial/EV9Q9UIv871KsT0n3rOWlMQB7wKhk5yuxPzCzmkrHZf7_g?e=MrhB8f" TargetMode="External"/><Relationship Id="rId5" Type="http://schemas.openxmlformats.org/officeDocument/2006/relationships/hyperlink" Target="https://www.linkedin.com/in/a-egon-cholakian-11256b4?utm_source=share&amp;utm_campaign=share_via&amp;utm_content=profile&amp;utm_medium=ios_app" TargetMode="External"/><Relationship Id="rId10" Type="http://schemas.openxmlformats.org/officeDocument/2006/relationships/hyperlink" Target="https://www.youtube.com/watch?v=na0L0N4kEl0&amp;list=PLlGCpYDKBNngqTcgSYoXhu9Y_rvEwS4ln" TargetMode="External"/><Relationship Id="rId4" Type="http://schemas.openxmlformats.org/officeDocument/2006/relationships/hyperlink" Target="https://earthsavesciencecollaborative.com/" TargetMode="External"/><Relationship Id="rId9" Type="http://schemas.openxmlformats.org/officeDocument/2006/relationships/hyperlink" Target="https://www.tiktok.com/@creativesociety369?_t=8kc1FxTdBl2&amp;_r=1"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Operation_Popeye" TargetMode="External"/><Relationship Id="rId7" Type="http://schemas.openxmlformats.org/officeDocument/2006/relationships/hyperlink" Target="https://en.wikipedia.org/wiki/River_systems_of_Thailand"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researchgate.net/profile/Moukmany-Vannasy/publication/302922810_Estimating_Direct_Runoff_from_Storm_Rainfall_Using_NRCS_Runoff_Method_and_GIS_Mapping_in_Vientiane_City_Laos/links/576897d408aef9750b0fa141/Estimating-Direct-Runoff-from-Storm-Rainfall-Using-NRCS-Runoff-Method-and-GIS-Mapping-in-Vientiane-City-Laos.pdf" TargetMode="External"/><Relationship Id="rId5" Type="http://schemas.openxmlformats.org/officeDocument/2006/relationships/hyperlink" Target="https://archive.internationalrivers.org/campaigns/laos" TargetMode="External"/><Relationship Id="rId4" Type="http://schemas.openxmlformats.org/officeDocument/2006/relationships/hyperlink" Target="http://thelivingmoon.com/45jack_files/03files/Project_Popeye_001.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worldatlas.com/articles/tallest-mountains-in-lao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nationalgeographic.org/encyclopedia/coriolis-effect/" TargetMode="External"/><Relationship Id="rId4" Type="http://schemas.openxmlformats.org/officeDocument/2006/relationships/hyperlink" Target="https://en.wikipedia.org/wiki/Phou_Bi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Dew_point" TargetMode="External"/><Relationship Id="rId7" Type="http://schemas.openxmlformats.org/officeDocument/2006/relationships/hyperlink" Target="https://newtum.com/calculators/physics/dew-point-calculator"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weatherstationdepot.com/what-is-the-dew-point/" TargetMode="External"/><Relationship Id="rId5" Type="http://schemas.openxmlformats.org/officeDocument/2006/relationships/hyperlink" Target="https://sciencenotes.org/what-is-dew-point/" TargetMode="External"/><Relationship Id="rId4" Type="http://schemas.openxmlformats.org/officeDocument/2006/relationships/hyperlink" Target="https://www.livescience.com/43269-what-is-dew-point.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trademarks.justia.com/860/27/hyperloop-86027442.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ldcigroup.com/sg" TargetMode="External"/><Relationship Id="rId5" Type="http://schemas.openxmlformats.org/officeDocument/2006/relationships/hyperlink" Target="https://trademarks.justia.com/878/35/hydroloop-87835636.html" TargetMode="External"/><Relationship Id="rId4" Type="http://schemas.openxmlformats.org/officeDocument/2006/relationships/hyperlink" Target="https://en.wikipedia.org/wiki/Hyperloop"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rademarks.justia.com/860/27/hyperloop-86027442.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ldcigroup.com/sg" TargetMode="External"/><Relationship Id="rId5" Type="http://schemas.openxmlformats.org/officeDocument/2006/relationships/hyperlink" Target="https://trademarks.justia.com/878/35/hydroloop-87835636.html" TargetMode="External"/><Relationship Id="rId4" Type="http://schemas.openxmlformats.org/officeDocument/2006/relationships/hyperlink" Target="https://en.wikipedia.org/wiki/Hyperloo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otrade.co/cataclys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hpdconsult.com/hempcrete-advantages-and-disadvantages/"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coordsystems.com/blog/what-is-gfrp-all-about-glass-fiber-reinforced-polymers" TargetMode="External"/><Relationship Id="rId5" Type="http://schemas.openxmlformats.org/officeDocument/2006/relationships/hyperlink" Target="https://wayofleaf.com/hemp/is-hempcrete-stronger-than-concrete" TargetMode="External"/><Relationship Id="rId4" Type="http://schemas.openxmlformats.org/officeDocument/2006/relationships/hyperlink" Target="https://www.builderspace.com/is-hempcrete-stronger-than-concrete"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rookings.edu/articles/multilateralism-what-policy-options-to-strengthen-international-cooper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iea.org/reports/enhancing-collaboration-between-multilateral-initiatives" TargetMode="External"/><Relationship Id="rId4" Type="http://schemas.openxmlformats.org/officeDocument/2006/relationships/hyperlink" Target="https://press.un.org/en/2022/sc15140.doc.htm"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atercalculator.org/footprint/the-hidden-water-in-everyday-products/"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atercalculator.org/water-footprint-of-food-guide/" TargetMode="External"/><Relationship Id="rId4" Type="http://schemas.openxmlformats.org/officeDocument/2006/relationships/hyperlink" Target="https://www.theworldcounts.com/challenges/planet-earth/freshwater/global-water-footprint"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vt.tiktok.com/ZSFqGMoVx/" TargetMode="External"/><Relationship Id="rId13" Type="http://schemas.openxmlformats.org/officeDocument/2006/relationships/hyperlink" Target="https://vt.tiktok.com/ZSFqGjqjq/" TargetMode="External"/><Relationship Id="rId18" Type="http://schemas.openxmlformats.org/officeDocument/2006/relationships/hyperlink" Target="https://www.youtube.com/@creative_society" TargetMode="External"/><Relationship Id="rId26" Type="http://schemas.openxmlformats.org/officeDocument/2006/relationships/hyperlink" Target="https://www.tiktok.com/@c0nspiracycrusader/video/7338989028039085354" TargetMode="External"/><Relationship Id="rId3" Type="http://schemas.openxmlformats.org/officeDocument/2006/relationships/hyperlink" Target="https://vt.tiktok.com/ZSFqYbtfC/" TargetMode="External"/><Relationship Id="rId21" Type="http://schemas.openxmlformats.org/officeDocument/2006/relationships/hyperlink" Target="https://www.tiktok.com/@worldpoliticalhub/video/7341745086092299525?_d=secCgYIASAHKAESPgo8fc9DV3HA%2B7UqB%2F8OKlb0LhnP77QCl%2BSN4%2Bv53e%2Ftm0Av7UGZAuEwzqTbjRHyIYWKREiju%2BOsmpCsvRAfGgA%3D&amp;_r=1&amp;checksum=adad809b5b55e028bffb2d8d27f6e4c814530d418542c60d4c93d25672dd3957&amp;language=en&amp;sec_user_id=MS4wLjABAAAAiIJlEgGLNaF0TN5rYaLdS4UcwgWSjZOO4_yoKdmXNLKBwmcJg0E0ZJ-umFx9UC6u&amp;share_app_id=1233&amp;share_link_id=686F2091-17B1-46A1-AA47-2DB8BAB61F64&amp;social_share_type=24&amp;timestamp=1711271641&amp;tt_from=whatsapp&amp;u_code=e89b5kjfc9k0a7&amp;ug_btm=b8727%2Cb0&amp;user_id=7240867680986514437&amp;utm_campaign=client_share&amp;utm_medium=ios&amp;utm_source=whatsapp" TargetMode="External"/><Relationship Id="rId7" Type="http://schemas.openxmlformats.org/officeDocument/2006/relationships/hyperlink" Target="https://vt.tiktok.com/ZSFqGx3d7/" TargetMode="External"/><Relationship Id="rId12" Type="http://schemas.openxmlformats.org/officeDocument/2006/relationships/hyperlink" Target="https://vt.tiktok.com/ZSFqp7d2m/" TargetMode="External"/><Relationship Id="rId17" Type="http://schemas.openxmlformats.org/officeDocument/2006/relationships/hyperlink" Target="Youtube" TargetMode="External"/><Relationship Id="rId25" Type="http://schemas.openxmlformats.org/officeDocument/2006/relationships/hyperlink" Target="https://www.tiktok.com/@c0nspiracycrusader/video/7338989028039085354?_d=secCgYIASAHKAESPgo8fc9DV3HA%2B7UqB%2F8OKlb0LhnP77QCl%2BSN4%2Bv53e%2Ftm0Av7UGZAuEwzqTbjRHyIYWKREiju%2BOsmpCsvRAfGgA%3D&amp;_r=1&amp;checksum=adad809b5b55e028bffb2d8d27f6e4c814530d418542c60d4c93d25672dd3957&amp;language=en&amp;sec_user_id=MS4wLjABAAAAiIJlEgGLNaF0TN5rYaLdS4UcwgWSjZOO4_yoKdmXNLKBwmcJg0E0ZJ-umFx9UC6u&amp;share_app_id=1233&amp;share_link_id=686F2091-17B1-46A1-AA47-2DB8BAB61F64&amp;social_share_type=24&amp;timestamp=1711271641&amp;tt_from=whatsapp&amp;u_code=e89b5kjfc9k0a7&amp;ug_btm=b8727%2Cb0&amp;user_id=7240867680986514437&amp;utm_campaign=client_share&amp;utm_medium=ios&amp;utm_source=whatsapp" TargetMode="External"/><Relationship Id="rId2" Type="http://schemas.openxmlformats.org/officeDocument/2006/relationships/slide" Target="../slides/slide5.xml"/><Relationship Id="rId16" Type="http://schemas.openxmlformats.org/officeDocument/2006/relationships/hyperlink" Target="https://www.linkedin.com/in/a-egon-cholakian-11256b4?utm_source=share&amp;utm_campaign=share_via&amp;utm_content=profile&amp;utm_medium=ios_app" TargetMode="External"/><Relationship Id="rId20" Type="http://schemas.openxmlformats.org/officeDocument/2006/relationships/hyperlink" Target="https://www.tiktok.com/@creativesociety369?_t=8kc1FxTdBl2&amp;_r=1" TargetMode="External"/><Relationship Id="rId1" Type="http://schemas.openxmlformats.org/officeDocument/2006/relationships/notesMaster" Target="../notesMasters/notesMaster1.xml"/><Relationship Id="rId6" Type="http://schemas.openxmlformats.org/officeDocument/2006/relationships/hyperlink" Target="https://vt.tiktok.com/ZSFqG64Ds/" TargetMode="External"/><Relationship Id="rId11" Type="http://schemas.openxmlformats.org/officeDocument/2006/relationships/hyperlink" Target="https://vt.tiktok.com/ZSFqs1nTm/" TargetMode="External"/><Relationship Id="rId24" Type="http://schemas.openxmlformats.org/officeDocument/2006/relationships/hyperlink" Target="https://www.ncei.noaa.gov/maps/historical_declination/" TargetMode="External"/><Relationship Id="rId5" Type="http://schemas.openxmlformats.org/officeDocument/2006/relationships/hyperlink" Target="https://vt.tiktok.com/ZSFqsSXhW/" TargetMode="External"/><Relationship Id="rId15" Type="http://schemas.openxmlformats.org/officeDocument/2006/relationships/hyperlink" Target="https://earthsavesciencecollaborative.com/" TargetMode="External"/><Relationship Id="rId23" Type="http://schemas.openxmlformats.org/officeDocument/2006/relationships/hyperlink" Target="https://www.youtube.com/watch?v=QLQk8lGcHsc" TargetMode="External"/><Relationship Id="rId28" Type="http://schemas.openxmlformats.org/officeDocument/2006/relationships/hyperlink" Target="https://www.cia.gov/readingroom/docs/CIA-RDP79B00752A000300070001-8.pdf" TargetMode="External"/><Relationship Id="rId10" Type="http://schemas.openxmlformats.org/officeDocument/2006/relationships/hyperlink" Target="https://vt.tiktok.com/ZSFqGJv8t/" TargetMode="External"/><Relationship Id="rId19" Type="http://schemas.openxmlformats.org/officeDocument/2006/relationships/hyperlink" Target="TikTok" TargetMode="External"/><Relationship Id="rId4" Type="http://schemas.openxmlformats.org/officeDocument/2006/relationships/hyperlink" Target="https://www.youtube.com/watch?v=na0L0N4kEl0&amp;list=PLlGCpYDKBNngqTcgSYoXhu9Y_rvEwS4ln" TargetMode="External"/><Relationship Id="rId9" Type="http://schemas.openxmlformats.org/officeDocument/2006/relationships/hyperlink" Target="https://vt.tiktok.com/ZSFqGYE5Y/" TargetMode="External"/><Relationship Id="rId14" Type="http://schemas.openxmlformats.org/officeDocument/2006/relationships/hyperlink" Target="https://vt.tiktok.com/ZSFxJCAjv/" TargetMode="External"/><Relationship Id="rId22" Type="http://schemas.openxmlformats.org/officeDocument/2006/relationships/hyperlink" Target="https://www.nasa.gov/missions/icon/nasa-researchers-track-slowly-splitting-dent-in-earths-magnetic-field/" TargetMode="External"/><Relationship Id="rId27" Type="http://schemas.openxmlformats.org/officeDocument/2006/relationships/hyperlink" Target="https://totrade.co/Why_Laos.html"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ciencing.com/pros-cons-of-recycling-water-5502383.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adi-international.org/the-future-of-water-recycling-technologies-and-benefits/" TargetMode="External"/><Relationship Id="rId5" Type="http://schemas.openxmlformats.org/officeDocument/2006/relationships/hyperlink" Target="https://www.weforum.org/agenda/2021/09/scaling-up-water-reuse-recycling-wastewater/" TargetMode="External"/><Relationship Id="rId4" Type="http://schemas.openxmlformats.org/officeDocument/2006/relationships/hyperlink" Target="https://environment.co/the-benefits-of-recycling-water/"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ia.gov/readingroom/document/cia-rdp79b00752a000300070001-8"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youtube.com/watch?v=4n3fkTq_p0o" TargetMode="External"/><Relationship Id="rId4" Type="http://schemas.openxmlformats.org/officeDocument/2006/relationships/hyperlink" Target="https://archive.org/details/TheAdamAndEveStory_201904"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ia.gov/readingroom/document/cia-rdp79b00752a000300070001-8"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youtube.com/watch?v=4n3fkTq_p0o" TargetMode="External"/><Relationship Id="rId4" Type="http://schemas.openxmlformats.org/officeDocument/2006/relationships/hyperlink" Target="https://archive.org/details/TheAdamAndEveStory_20190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reenprophet.com/2014/03/solar-sintered-sand-babel-tow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esco.org/en/articles/imminent-risk-global-water-crisis-warns-un-world-water-development-report-202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chemeClr val="bg1"/>
                </a:solidFill>
                <a:effectLst>
                  <a:outerShdw blurRad="50800" dist="38100" dir="5400000" algn="t" rotWithShape="0">
                    <a:prstClr val="black">
                      <a:alpha val="40000"/>
                    </a:prstClr>
                  </a:outerShdw>
                </a:effectLst>
                <a:latin typeface="Arial Black" panose="020B0A04020102020204" pitchFamily="34" charset="0"/>
                <a:ea typeface="Times New Roman" panose="02020603050405020304" pitchFamily="18" charset="0"/>
              </a:rPr>
              <a:t>Humanity’s Last Hope, </a:t>
            </a:r>
            <a:r>
              <a:rPr lang="en-GB" sz="3200" b="1" spc="400" dirty="0">
                <a:solidFill>
                  <a:schemeClr val="bg1"/>
                </a:solidFill>
                <a:effectLst>
                  <a:outerShdw blurRad="50800" dist="38100" dir="5400000" algn="t" rotWithShape="0">
                    <a:prstClr val="black">
                      <a:alpha val="40000"/>
                    </a:prstClr>
                  </a:outerShdw>
                </a:effectLst>
                <a:latin typeface="Arial MT" pitchFamily="50" charset="0"/>
              </a:rPr>
              <a:t>GREEN</a:t>
            </a:r>
            <a:r>
              <a:rPr lang="en-GB" sz="3200" spc="400" dirty="0">
                <a:solidFill>
                  <a:schemeClr val="bg1"/>
                </a:solidFill>
                <a:effectLst>
                  <a:outerShdw blurRad="50800" dist="38100" dir="5400000" algn="t" rotWithShape="0">
                    <a:prstClr val="black">
                      <a:alpha val="40000"/>
                    </a:prstClr>
                  </a:outerShdw>
                </a:effectLst>
                <a:latin typeface="Arial" panose="020B0604020202020204" pitchFamily="34" charset="0"/>
              </a:rPr>
              <a:t>DIGITAL</a:t>
            </a:r>
            <a:r>
              <a:rPr lang="en-GB" sz="3200" b="1" spc="400" dirty="0">
                <a:solidFill>
                  <a:schemeClr val="bg1"/>
                </a:solidFill>
                <a:effectLst>
                  <a:outerShdw blurRad="50800" dist="38100" dir="5400000" algn="t" rotWithShape="0">
                    <a:prstClr val="black">
                      <a:alpha val="40000"/>
                    </a:prstClr>
                  </a:outerShdw>
                </a:effectLst>
                <a:latin typeface="Arial MT" pitchFamily="50" charset="0"/>
              </a:rPr>
              <a:t>EVOLUTION</a:t>
            </a:r>
            <a:endParaRPr lang="en-US" sz="3200" b="1" kern="0" dirty="0">
              <a:solidFill>
                <a:schemeClr val="bg1"/>
              </a:solidFill>
              <a:effectLst>
                <a:outerShdw blurRad="50800" dist="38100" dir="5400000" algn="t" rotWithShape="0">
                  <a:prstClr val="black">
                    <a:alpha val="40000"/>
                  </a:prstClr>
                </a:outerShdw>
              </a:effectLst>
              <a:latin typeface="Arial Black" panose="020B0A04020102020204" pitchFamily="34" charset="0"/>
              <a:ea typeface="Times New Roman" panose="02020603050405020304" pitchFamily="18" charset="0"/>
            </a:endParaRPr>
          </a:p>
          <a:p>
            <a:pPr algn="l"/>
            <a:r>
              <a:rPr lang="en-GB" sz="3000" dirty="0">
                <a:solidFill>
                  <a:srgbClr val="111111"/>
                </a:solidFill>
                <a:highlight>
                  <a:srgbClr val="F3F3F3"/>
                </a:highlight>
              </a:rPr>
              <a:t>Within these pages lies a blueprint for change—a collective vision that unites the brightest minds in pursuit of a sustainable, equitable future. Join us as we embark on this pivotal journey to transform the world’s problems into opportunities for growth and harmony with nature.</a:t>
            </a:r>
          </a:p>
          <a:p>
            <a:pPr algn="l"/>
            <a:endParaRPr lang="en-GB" sz="1900" dirty="0">
              <a:solidFill>
                <a:srgbClr val="FFFFFF"/>
              </a:solidFill>
              <a:highlight>
                <a:srgbClr val="2B2B2B"/>
              </a:highlight>
            </a:endParaRP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579627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effectLst/>
                <a:latin typeface="Arial" panose="020B0604020202020204" pitchFamily="34" charset="0"/>
              </a:rPr>
              <a:t>Making the most out of freshwater:</a:t>
            </a:r>
            <a:br>
              <a:rPr lang="en-GB" b="0" i="0" dirty="0">
                <a:effectLst/>
                <a:latin typeface="Arial" panose="020B0604020202020204" pitchFamily="34" charset="0"/>
              </a:rPr>
            </a:br>
            <a:r>
              <a:rPr lang="en-GB" b="0" i="0" dirty="0">
                <a:effectLst/>
                <a:latin typeface="Arial" panose="020B0604020202020204" pitchFamily="34" charset="0"/>
              </a:rPr>
              <a:t>Freshwater is essential for life, and humans use it for various purposes. According to the </a:t>
            </a:r>
            <a:r>
              <a:rPr lang="en-GB" b="0" i="0" dirty="0">
                <a:effectLst/>
                <a:latin typeface="Arial" panose="020B0604020202020204" pitchFamily="34" charset="0"/>
                <a:hlinkClick r:id="rId3" tooltip="https://www.epa.gov/watersense/how-we-use-water"/>
              </a:rPr>
              <a:t>U.S. Environmental Protection Agency</a:t>
            </a:r>
            <a:r>
              <a:rPr lang="en-GB" b="0" i="0" dirty="0">
                <a:effectLst/>
                <a:latin typeface="Arial" panose="020B0604020202020204" pitchFamily="34" charset="0"/>
              </a:rPr>
              <a:t>, the order of importance of freshwater use in the United States is as follows:</a:t>
            </a:r>
          </a:p>
          <a:p>
            <a:pPr algn="l">
              <a:buFont typeface="Arial" panose="020B0604020202020204" pitchFamily="34" charset="0"/>
              <a:buChar char="•"/>
            </a:pPr>
            <a:r>
              <a:rPr lang="en-GB" b="1" i="0" dirty="0">
                <a:effectLst/>
                <a:latin typeface="Arial" panose="020B0604020202020204" pitchFamily="34" charset="0"/>
              </a:rPr>
              <a:t>Public supply</a:t>
            </a:r>
            <a:r>
              <a:rPr lang="en-GB" b="0" i="0" dirty="0">
                <a:effectLst/>
                <a:latin typeface="Arial" panose="020B0604020202020204" pitchFamily="34" charset="0"/>
              </a:rPr>
              <a:t>: This refers to the water that is delivered to homes, businesses, and institutions for domestic, commercial, and industrial uses. </a:t>
            </a:r>
            <a:r>
              <a:rPr lang="en-GB" b="0" i="0" dirty="0">
                <a:effectLst/>
                <a:latin typeface="Arial" panose="020B0604020202020204" pitchFamily="34" charset="0"/>
                <a:hlinkClick r:id="rId4" tooltip="https://www.usgs.gov/mission-areas/water-resources/science/water-use-united-states"/>
              </a:rPr>
              <a:t>Public supply accounted for about 12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a:t>
            </a:r>
          </a:p>
          <a:p>
            <a:pPr algn="l">
              <a:buFont typeface="Arial" panose="020B0604020202020204" pitchFamily="34" charset="0"/>
              <a:buChar char="•"/>
            </a:pPr>
            <a:r>
              <a:rPr lang="en-GB" b="1" i="0" dirty="0">
                <a:effectLst/>
                <a:latin typeface="Arial" panose="020B0604020202020204" pitchFamily="34" charset="0"/>
              </a:rPr>
              <a:t>Irrigation</a:t>
            </a:r>
            <a:r>
              <a:rPr lang="en-GB" b="0" i="0" dirty="0">
                <a:effectLst/>
                <a:latin typeface="Arial" panose="020B0604020202020204" pitchFamily="34" charset="0"/>
              </a:rPr>
              <a:t>: This refers to the water that is applied to crops and pastures to support agriculture. </a:t>
            </a:r>
            <a:r>
              <a:rPr lang="en-GB" b="0" i="0" dirty="0">
                <a:effectLst/>
                <a:latin typeface="Arial" panose="020B0604020202020204" pitchFamily="34" charset="0"/>
                <a:hlinkClick r:id="rId4" tooltip="https://www.usgs.gov/mission-areas/water-resources/science/water-use-united-states"/>
              </a:rPr>
              <a:t>Irrigation accounted for about 42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hlinkClick r:id="rId5" tooltip="https://ourworldindata.org/water-use-stress"/>
              </a:rPr>
              <a:t>, and is the largest use of freshwater globally</a:t>
            </a:r>
            <a:r>
              <a:rPr lang="en-GB" b="0" i="0" baseline="30000" dirty="0">
                <a:effectLst/>
                <a:latin typeface="Arial" panose="020B0604020202020204" pitchFamily="34" charset="0"/>
                <a:hlinkClick r:id="rId5" tooltip="https://ourworldindata.org/water-use-stress"/>
              </a:rPr>
              <a:t>2</a:t>
            </a:r>
            <a:r>
              <a:rPr lang="en-GB" b="0" i="0" dirty="0">
                <a:effectLst/>
                <a:latin typeface="Arial" panose="020B0604020202020204" pitchFamily="34" charset="0"/>
              </a:rPr>
              <a:t>.</a:t>
            </a:r>
          </a:p>
          <a:p>
            <a:pPr algn="l">
              <a:buFont typeface="Arial" panose="020B0604020202020204" pitchFamily="34" charset="0"/>
              <a:buChar char="•"/>
            </a:pPr>
            <a:r>
              <a:rPr lang="en-GB" b="1" i="0" dirty="0">
                <a:effectLst/>
                <a:latin typeface="Arial" panose="020B0604020202020204" pitchFamily="34" charset="0"/>
              </a:rPr>
              <a:t>Thermoelectric power</a:t>
            </a:r>
            <a:r>
              <a:rPr lang="en-GB" b="0" i="0" dirty="0">
                <a:effectLst/>
                <a:latin typeface="Arial" panose="020B0604020202020204" pitchFamily="34" charset="0"/>
              </a:rPr>
              <a:t>: This refers to the water that is used to cool power plants that generate electricity from fossil fuels, nuclear energy, or geothermal energy. </a:t>
            </a:r>
            <a:r>
              <a:rPr lang="en-GB" b="0" i="0" dirty="0">
                <a:effectLst/>
                <a:latin typeface="Arial" panose="020B0604020202020204" pitchFamily="34" charset="0"/>
                <a:hlinkClick r:id="rId4" tooltip="https://www.usgs.gov/mission-areas/water-resources/science/water-use-united-states"/>
              </a:rPr>
              <a:t>Thermoelectric power accounted for about 41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 but most of this water is returned to the source after use.</a:t>
            </a:r>
          </a:p>
          <a:p>
            <a:pPr algn="l">
              <a:buFont typeface="Arial" panose="020B0604020202020204" pitchFamily="34" charset="0"/>
              <a:buChar char="•"/>
            </a:pPr>
            <a:r>
              <a:rPr lang="en-GB" b="1" i="0" dirty="0">
                <a:effectLst/>
                <a:latin typeface="Arial" panose="020B0604020202020204" pitchFamily="34" charset="0"/>
              </a:rPr>
              <a:t>Industrial</a:t>
            </a:r>
            <a:r>
              <a:rPr lang="en-GB" b="0" i="0" dirty="0">
                <a:effectLst/>
                <a:latin typeface="Arial" panose="020B0604020202020204" pitchFamily="34" charset="0"/>
              </a:rPr>
              <a:t>: This refers to the water that is used for manufacturing, processing, washing, and cooling in various industries. </a:t>
            </a:r>
            <a:r>
              <a:rPr lang="en-GB" b="0" i="0" dirty="0">
                <a:effectLst/>
                <a:latin typeface="Arial" panose="020B0604020202020204" pitchFamily="34" charset="0"/>
                <a:hlinkClick r:id="rId3" tooltip="https://www.epa.gov/watersense/how-we-use-water"/>
              </a:rPr>
              <a:t>Industrial water use accounted for about 4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a:t>
            </a:r>
          </a:p>
          <a:p>
            <a:pPr algn="l">
              <a:buFont typeface="Arial" panose="020B0604020202020204" pitchFamily="34" charset="0"/>
              <a:buChar char="•"/>
            </a:pPr>
            <a:r>
              <a:rPr lang="en-GB" b="1" i="0" dirty="0">
                <a:effectLst/>
                <a:latin typeface="Arial" panose="020B0604020202020204" pitchFamily="34" charset="0"/>
              </a:rPr>
              <a:t>Domestic</a:t>
            </a:r>
            <a:r>
              <a:rPr lang="en-GB" b="0" i="0" dirty="0">
                <a:effectLst/>
                <a:latin typeface="Arial" panose="020B0604020202020204" pitchFamily="34" charset="0"/>
              </a:rPr>
              <a:t>: This refers to the water that is self-supplied by households for drinking, cooking, bathing, and other indoor and outdoor uses. </a:t>
            </a:r>
            <a:r>
              <a:rPr lang="en-GB" b="0" i="0" dirty="0">
                <a:effectLst/>
                <a:latin typeface="Arial" panose="020B0604020202020204" pitchFamily="34" charset="0"/>
                <a:hlinkClick r:id="rId3" tooltip="https://www.epa.gov/watersense/how-we-use-water"/>
              </a:rPr>
              <a:t>Domestic water use accounted for about 1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a:t>
            </a:r>
          </a:p>
          <a:p>
            <a:pPr algn="l">
              <a:buFont typeface="Arial" panose="020B0604020202020204" pitchFamily="34" charset="0"/>
              <a:buChar char="•"/>
            </a:pPr>
            <a:r>
              <a:rPr lang="en-GB" b="1" i="0" dirty="0">
                <a:effectLst/>
                <a:latin typeface="Arial" panose="020B0604020202020204" pitchFamily="34" charset="0"/>
              </a:rPr>
              <a:t>Mining</a:t>
            </a:r>
            <a:r>
              <a:rPr lang="en-GB" b="0" i="0" dirty="0">
                <a:effectLst/>
                <a:latin typeface="Arial" panose="020B0604020202020204" pitchFamily="34" charset="0"/>
              </a:rPr>
              <a:t>: This refers to the water that is used for extracting minerals, ores, and fuels from the ground. </a:t>
            </a:r>
            <a:r>
              <a:rPr lang="en-GB" b="0" i="0" dirty="0">
                <a:effectLst/>
                <a:latin typeface="Arial" panose="020B0604020202020204" pitchFamily="34" charset="0"/>
                <a:hlinkClick r:id="rId4" tooltip="https://www.usgs.gov/mission-areas/water-resources/science/water-use-united-states"/>
              </a:rPr>
              <a:t>Mining water use accounted for about 1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a:t>
            </a:r>
          </a:p>
          <a:p>
            <a:pPr algn="l">
              <a:buFont typeface="Arial" panose="020B0604020202020204" pitchFamily="34" charset="0"/>
              <a:buChar char="•"/>
            </a:pPr>
            <a:r>
              <a:rPr lang="en-GB" b="1" i="0" dirty="0">
                <a:effectLst/>
                <a:latin typeface="Arial" panose="020B0604020202020204" pitchFamily="34" charset="0"/>
              </a:rPr>
              <a:t>Livestock</a:t>
            </a:r>
            <a:r>
              <a:rPr lang="en-GB" b="0" i="0" dirty="0">
                <a:effectLst/>
                <a:latin typeface="Arial" panose="020B0604020202020204" pitchFamily="34" charset="0"/>
              </a:rPr>
              <a:t>: This refers to the water that is used for watering animals, cleaning and cooling animal facilities, and processing animal products. </a:t>
            </a:r>
            <a:r>
              <a:rPr lang="en-GB" b="0" i="0" dirty="0">
                <a:effectLst/>
                <a:latin typeface="Arial" panose="020B0604020202020204" pitchFamily="34" charset="0"/>
                <a:hlinkClick r:id="rId3" tooltip="https://www.epa.gov/watersense/how-we-use-water"/>
              </a:rPr>
              <a:t>Livestock water use accounted for less than 1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a:t>
            </a:r>
          </a:p>
          <a:p>
            <a:pPr algn="l">
              <a:buFont typeface="Arial" panose="020B0604020202020204" pitchFamily="34" charset="0"/>
              <a:buChar char="•"/>
            </a:pPr>
            <a:r>
              <a:rPr lang="en-GB" b="1" i="0" dirty="0">
                <a:effectLst/>
                <a:latin typeface="Arial" panose="020B0604020202020204" pitchFamily="34" charset="0"/>
              </a:rPr>
              <a:t>Aquaculture</a:t>
            </a:r>
            <a:r>
              <a:rPr lang="en-GB" b="0" i="0" dirty="0">
                <a:effectLst/>
                <a:latin typeface="Arial" panose="020B0604020202020204" pitchFamily="34" charset="0"/>
              </a:rPr>
              <a:t>: This refers to the water that is used for raising fish and other aquatic organisms for food, recreation, or restoration. </a:t>
            </a:r>
            <a:r>
              <a:rPr lang="en-GB" b="0" i="0" dirty="0">
                <a:effectLst/>
                <a:latin typeface="Arial" panose="020B0604020202020204" pitchFamily="34" charset="0"/>
                <a:hlinkClick r:id="rId3" tooltip="https://www.epa.gov/watersense/how-we-use-water"/>
              </a:rPr>
              <a:t>Aquaculture water use accounted for less than 1 percent of total freshwater withdrawals in 2015</a:t>
            </a:r>
            <a:r>
              <a:rPr lang="en-GB" b="0" i="0" baseline="30000" dirty="0">
                <a:effectLst/>
                <a:latin typeface="Arial" panose="020B0604020202020204" pitchFamily="34" charset="0"/>
                <a:hlinkClick r:id="rId4" tooltip="https://www.usgs.gov/mission-areas/water-resources/science/water-use-united-states"/>
              </a:rPr>
              <a:t>1</a:t>
            </a:r>
            <a:r>
              <a:rPr lang="en-GB" b="0" i="0" dirty="0">
                <a:effectLst/>
                <a:latin typeface="Arial" panose="020B0604020202020204" pitchFamily="34" charset="0"/>
              </a:rPr>
              <a:t>.</a:t>
            </a:r>
          </a:p>
          <a:p>
            <a:pPr algn="l"/>
            <a:r>
              <a:rPr lang="en-GB" b="0" i="0" dirty="0">
                <a:effectLst/>
                <a:latin typeface="Arial" panose="020B0604020202020204" pitchFamily="34" charset="0"/>
              </a:rPr>
              <a:t>The order of importance of freshwater use may vary in different regions and countries, depending on the availability, demand, and management of water resources. For example, in some arid and semi-arid regions, irrigation may be the most important use of freshwater, while in some industrialized and urbanized regions, public supply and thermoelectric power may be more important. Therefore, it is important to consider the local context and the trade-offs involved in allocating freshwater among different uses. 💧</a:t>
            </a:r>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10</a:t>
            </a:fld>
            <a:endParaRPr lang="en-US"/>
          </a:p>
        </p:txBody>
      </p:sp>
    </p:spTree>
    <p:extLst>
      <p:ext uri="{BB962C8B-B14F-4D97-AF65-F5344CB8AC3E}">
        <p14:creationId xmlns:p14="http://schemas.microsoft.com/office/powerpoint/2010/main" val="18025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Harnessing both Primary and Secondary Water Cycles:</a:t>
            </a:r>
          </a:p>
          <a:p>
            <a:r>
              <a:rPr lang="en-US" dirty="0"/>
              <a:t>What we just explained is the exploration of The Secondary Water Cycle.</a:t>
            </a:r>
            <a:br>
              <a:rPr lang="en-US" dirty="0"/>
            </a:br>
            <a:endParaRPr lang="en-US" dirty="0"/>
          </a:p>
          <a:p>
            <a:r>
              <a:rPr lang="en-US" sz="2600" b="1" dirty="0">
                <a:solidFill>
                  <a:srgbClr val="002060"/>
                </a:solidFill>
                <a:cs typeface="Arial" panose="020B0604020202020204" pitchFamily="34" charset="0"/>
              </a:rPr>
              <a:t>The </a:t>
            </a:r>
            <a:r>
              <a:rPr lang="en-GB" sz="2600" b="1" dirty="0">
                <a:solidFill>
                  <a:srgbClr val="002060"/>
                </a:solidFill>
                <a:cs typeface="Arial" panose="020B0604020202020204" pitchFamily="34" charset="0"/>
              </a:rPr>
              <a:t>Primary Water Cycle</a:t>
            </a:r>
          </a:p>
          <a:p>
            <a:r>
              <a:rPr lang="en-GB" b="0" i="0" dirty="0">
                <a:effectLst/>
                <a:latin typeface="Arial" panose="020B0604020202020204" pitchFamily="34" charset="0"/>
              </a:rPr>
              <a:t>Holds a volume of water that is five times greater than that of the Secondary Water Cycle. When pressure is applied, this Primary Water moves up </a:t>
            </a:r>
            <a:r>
              <a:rPr lang="en-GB" b="0" i="0" dirty="0" err="1">
                <a:effectLst/>
                <a:latin typeface="Arial" panose="020B0604020202020204" pitchFamily="34" charset="0"/>
              </a:rPr>
              <a:t>e.g</a:t>
            </a:r>
            <a:r>
              <a:rPr lang="en-GB" b="0" i="0" dirty="0">
                <a:effectLst/>
                <a:latin typeface="Arial" panose="020B0604020202020204" pitchFamily="34" charset="0"/>
              </a:rPr>
              <a:t> in Laos forming Lake </a:t>
            </a:r>
            <a:r>
              <a:rPr lang="en-GB" b="0" i="0" dirty="0" err="1">
                <a:effectLst/>
                <a:latin typeface="Arial" panose="020B0604020202020204" pitchFamily="34" charset="0"/>
              </a:rPr>
              <a:t>Anouvong</a:t>
            </a:r>
            <a:r>
              <a:rPr lang="en-GB" b="0" i="0" dirty="0">
                <a:effectLst/>
                <a:latin typeface="Arial" panose="020B0604020202020204" pitchFamily="34" charset="0"/>
              </a:rPr>
              <a:t> while in MENA, it’s the finite hydrocarbon that is moving up. That is until the introduction of geothermal energy in The Hydroloop System, which can significantly multiply the transfer of water and energy for maximum efficiency and capacity hence “</a:t>
            </a:r>
            <a:r>
              <a:rPr lang="en-GB" b="1" i="0" dirty="0">
                <a:effectLst/>
                <a:latin typeface="Arial" panose="020B0604020202020204" pitchFamily="34" charset="0"/>
              </a:rPr>
              <a:t>The World Solution</a:t>
            </a:r>
            <a:r>
              <a:rPr lang="en-GB"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11</a:t>
            </a:fld>
            <a:endParaRPr lang="en-US"/>
          </a:p>
        </p:txBody>
      </p:sp>
    </p:spTree>
    <p:extLst>
      <p:ext uri="{BB962C8B-B14F-4D97-AF65-F5344CB8AC3E}">
        <p14:creationId xmlns:p14="http://schemas.microsoft.com/office/powerpoint/2010/main" val="408558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900" dirty="0">
                <a:solidFill>
                  <a:srgbClr val="FFFFFF"/>
                </a:solidFill>
                <a:highlight>
                  <a:srgbClr val="2B2B2B"/>
                </a:highlight>
              </a:rPr>
              <a:t>Here’s a list of various products and their associated water footprints, which reflect the total volume of water used in their production:</a:t>
            </a:r>
          </a:p>
          <a:p>
            <a:pPr algn="l"/>
            <a:r>
              <a:rPr lang="en-GB" sz="1900" b="1" dirty="0">
                <a:solidFill>
                  <a:srgbClr val="FFFFFF"/>
                </a:solidFill>
                <a:highlight>
                  <a:srgbClr val="2B2B2B"/>
                </a:highlight>
              </a:rPr>
              <a:t>Household Items: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Car</a:t>
            </a:r>
            <a:r>
              <a:rPr lang="en-GB" sz="1900" dirty="0">
                <a:solidFill>
                  <a:srgbClr val="FFFFFF"/>
                </a:solidFill>
                <a:highlight>
                  <a:srgbClr val="2B2B2B"/>
                </a:highlight>
                <a:hlinkClick r:id="rId3"/>
              </a:rPr>
              <a:t>: 52,000–83,000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Leather Shoes</a:t>
            </a:r>
            <a:r>
              <a:rPr lang="en-GB" sz="1900" dirty="0">
                <a:solidFill>
                  <a:srgbClr val="FFFFFF"/>
                </a:solidFill>
                <a:highlight>
                  <a:srgbClr val="2B2B2B"/>
                </a:highlight>
                <a:hlinkClick r:id="rId3"/>
              </a:rPr>
              <a:t>: 8,000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Smartphone</a:t>
            </a:r>
            <a:r>
              <a:rPr lang="en-GB" sz="1900" dirty="0">
                <a:solidFill>
                  <a:srgbClr val="FFFFFF"/>
                </a:solidFill>
                <a:highlight>
                  <a:srgbClr val="2B2B2B"/>
                </a:highlight>
                <a:hlinkClick r:id="rId3"/>
              </a:rPr>
              <a:t>: 12,760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Jeans (cotton)</a:t>
            </a:r>
            <a:r>
              <a:rPr lang="en-GB" sz="1900" dirty="0">
                <a:solidFill>
                  <a:srgbClr val="FFFFFF"/>
                </a:solidFill>
                <a:highlight>
                  <a:srgbClr val="2B2B2B"/>
                </a:highlight>
                <a:hlinkClick r:id="rId3"/>
              </a:rPr>
              <a:t>: 10,850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Bed Sheet (cotton)</a:t>
            </a:r>
            <a:r>
              <a:rPr lang="en-GB" sz="1900" dirty="0">
                <a:solidFill>
                  <a:srgbClr val="FFFFFF"/>
                </a:solidFill>
                <a:highlight>
                  <a:srgbClr val="2B2B2B"/>
                </a:highlight>
                <a:hlinkClick r:id="rId3"/>
              </a:rPr>
              <a:t>: 9,750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T-shirt (cotton)</a:t>
            </a:r>
            <a:r>
              <a:rPr lang="en-GB" sz="1900" dirty="0">
                <a:solidFill>
                  <a:srgbClr val="FFFFFF"/>
                </a:solidFill>
                <a:highlight>
                  <a:srgbClr val="2B2B2B"/>
                </a:highlight>
                <a:hlinkClick r:id="rId3"/>
              </a:rPr>
              <a:t>: 2,720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Paper (1 piece; A4)</a:t>
            </a:r>
            <a:r>
              <a:rPr lang="en-GB" sz="1900" dirty="0">
                <a:solidFill>
                  <a:srgbClr val="FFFFFF"/>
                </a:solidFill>
                <a:highlight>
                  <a:srgbClr val="2B2B2B"/>
                </a:highlight>
                <a:hlinkClick r:id="rId3"/>
              </a:rPr>
              <a:t>: 5.1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endParaRPr lang="en-GB" sz="1900" b="1" dirty="0">
              <a:solidFill>
                <a:srgbClr val="FFFFFF"/>
              </a:solidFill>
              <a:highlight>
                <a:srgbClr val="2B2B2B"/>
              </a:highlight>
            </a:endParaRPr>
          </a:p>
          <a:p>
            <a:pPr algn="l"/>
            <a:r>
              <a:rPr lang="en-GB" sz="1900" b="1" dirty="0">
                <a:solidFill>
                  <a:srgbClr val="FFFFFF"/>
                </a:solidFill>
                <a:highlight>
                  <a:srgbClr val="2B2B2B"/>
                </a:highlight>
              </a:rPr>
              <a:t>Food:</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Chocolate</a:t>
            </a:r>
            <a:r>
              <a:rPr lang="en-GB" sz="1900" dirty="0">
                <a:solidFill>
                  <a:srgbClr val="FFFFFF"/>
                </a:solidFill>
                <a:highlight>
                  <a:srgbClr val="2B2B2B"/>
                </a:highlight>
                <a:hlinkClick r:id="rId3"/>
              </a:rPr>
              <a:t>: 17,200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Beef</a:t>
            </a:r>
            <a:r>
              <a:rPr lang="en-GB" sz="1900" dirty="0">
                <a:solidFill>
                  <a:srgbClr val="FFFFFF"/>
                </a:solidFill>
                <a:highlight>
                  <a:srgbClr val="2B2B2B"/>
                </a:highlight>
                <a:hlinkClick r:id="rId3"/>
              </a:rPr>
              <a:t>: 15,400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Sheep Meat</a:t>
            </a:r>
            <a:r>
              <a:rPr lang="en-GB" sz="1900" dirty="0">
                <a:solidFill>
                  <a:srgbClr val="FFFFFF"/>
                </a:solidFill>
                <a:highlight>
                  <a:srgbClr val="2B2B2B"/>
                </a:highlight>
                <a:hlinkClick r:id="rId3"/>
              </a:rPr>
              <a:t>: 10,400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Pork</a:t>
            </a:r>
            <a:r>
              <a:rPr lang="en-GB" sz="1900" dirty="0">
                <a:solidFill>
                  <a:srgbClr val="FFFFFF"/>
                </a:solidFill>
                <a:highlight>
                  <a:srgbClr val="2B2B2B"/>
                </a:highlight>
                <a:hlinkClick r:id="rId3"/>
              </a:rPr>
              <a:t>: 6,000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Avocado</a:t>
            </a:r>
            <a:r>
              <a:rPr lang="en-GB" sz="1900" dirty="0">
                <a:solidFill>
                  <a:srgbClr val="FFFFFF"/>
                </a:solidFill>
                <a:highlight>
                  <a:srgbClr val="2B2B2B"/>
                </a:highlight>
                <a:hlinkClick r:id="rId3"/>
              </a:rPr>
              <a:t>: 2,000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Almonds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Cashews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Pistachios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Lamb and Mutton</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Walnuts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Prunes (dried plums)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Goat</a:t>
            </a:r>
            <a:r>
              <a:rPr lang="en-GB" sz="1900" baseline="30000" dirty="0">
                <a:solidFill>
                  <a:srgbClr val="FFFFFF"/>
                </a:solidFill>
                <a:highlight>
                  <a:srgbClr val="2B2B2B"/>
                </a:highlight>
                <a:hlinkClick r:id="rId5"/>
              </a:rPr>
              <a:t>3</a:t>
            </a:r>
            <a:endParaRPr lang="en-GB" sz="1900" dirty="0">
              <a:solidFill>
                <a:srgbClr val="FFFFFF"/>
              </a:solidFill>
              <a:highlight>
                <a:srgbClr val="2B2B2B"/>
              </a:highlight>
            </a:endParaRPr>
          </a:p>
          <a:p>
            <a:pPr algn="l"/>
            <a:endParaRPr lang="en-GB" sz="1900" b="1" dirty="0">
              <a:solidFill>
                <a:srgbClr val="FFFFFF"/>
              </a:solidFill>
              <a:highlight>
                <a:srgbClr val="2B2B2B"/>
              </a:highlight>
            </a:endParaRPr>
          </a:p>
          <a:p>
            <a:pPr algn="l"/>
            <a:r>
              <a:rPr lang="en-GB" sz="1900" b="1" dirty="0">
                <a:solidFill>
                  <a:srgbClr val="FFFFFF"/>
                </a:solidFill>
                <a:highlight>
                  <a:srgbClr val="2B2B2B"/>
                </a:highlight>
              </a:rPr>
              <a:t>Industrial Products: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rPr>
              <a:t>Automobiles</a:t>
            </a:r>
            <a:r>
              <a:rPr lang="en-GB" sz="1900" dirty="0">
                <a:solidFill>
                  <a:srgbClr val="FFFFFF"/>
                </a:solidFill>
                <a:highlight>
                  <a:srgbClr val="2B2B2B"/>
                </a:highlight>
              </a:rPr>
              <a:t>: The water footprint varies depending on the size and complexity of the vehicle but is generally significant due to the metal, plastic, and other materials required.</a:t>
            </a:r>
          </a:p>
          <a:p>
            <a:pPr algn="l">
              <a:buFont typeface="Arial" panose="020B0604020202020204" pitchFamily="34" charset="0"/>
              <a:buChar char="•"/>
            </a:pPr>
            <a:r>
              <a:rPr lang="en-GB" sz="1900" b="1" dirty="0">
                <a:solidFill>
                  <a:srgbClr val="FFFFFF"/>
                </a:solidFill>
                <a:highlight>
                  <a:srgbClr val="2B2B2B"/>
                </a:highlight>
              </a:rPr>
              <a:t>Factories</a:t>
            </a:r>
            <a:r>
              <a:rPr lang="en-GB" sz="1900" dirty="0">
                <a:solidFill>
                  <a:srgbClr val="FFFFFF"/>
                </a:solidFill>
                <a:highlight>
                  <a:srgbClr val="2B2B2B"/>
                </a:highlight>
              </a:rPr>
              <a:t>: Industrial processes can have a large water footprint, especially in sectors like textiles, paper, and chemicals.</a:t>
            </a:r>
          </a:p>
          <a:p>
            <a:pPr algn="l"/>
            <a:r>
              <a:rPr lang="en-GB" sz="1900" dirty="0">
                <a:solidFill>
                  <a:srgbClr val="FFFFFF"/>
                </a:solidFill>
                <a:highlight>
                  <a:srgbClr val="2B2B2B"/>
                </a:highlight>
              </a:rPr>
              <a:t>These figures illustrate the hidden water that goes into everyday products, emphasizing the importance of water conservation and efficient usage across all sectors. Remember, the water footprint includes not just the direct water used in manufacturing but also the indirect water used in the entire production chain. </a:t>
            </a: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12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27096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900" dirty="0">
                <a:solidFill>
                  <a:srgbClr val="FFFFFF"/>
                </a:solidFill>
                <a:highlight>
                  <a:srgbClr val="2B2B2B"/>
                </a:highlight>
              </a:rPr>
              <a:t>Here’s a list of various products and their associated water footprints, which reflect the total volume of water used in their production:</a:t>
            </a:r>
          </a:p>
          <a:p>
            <a:pPr algn="l"/>
            <a:r>
              <a:rPr lang="en-GB" sz="1900" b="1" dirty="0">
                <a:solidFill>
                  <a:srgbClr val="FFFFFF"/>
                </a:solidFill>
                <a:highlight>
                  <a:srgbClr val="2B2B2B"/>
                </a:highlight>
              </a:rPr>
              <a:t>Household Items: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Car</a:t>
            </a:r>
            <a:r>
              <a:rPr lang="en-GB" sz="1900" dirty="0">
                <a:solidFill>
                  <a:srgbClr val="FFFFFF"/>
                </a:solidFill>
                <a:highlight>
                  <a:srgbClr val="2B2B2B"/>
                </a:highlight>
                <a:hlinkClick r:id="rId3"/>
              </a:rPr>
              <a:t>: 52,000–83,000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Leather Shoes</a:t>
            </a:r>
            <a:r>
              <a:rPr lang="en-GB" sz="1900" dirty="0">
                <a:solidFill>
                  <a:srgbClr val="FFFFFF"/>
                </a:solidFill>
                <a:highlight>
                  <a:srgbClr val="2B2B2B"/>
                </a:highlight>
                <a:hlinkClick r:id="rId3"/>
              </a:rPr>
              <a:t>: 8,000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Smartphone</a:t>
            </a:r>
            <a:r>
              <a:rPr lang="en-GB" sz="1900" dirty="0">
                <a:solidFill>
                  <a:srgbClr val="FFFFFF"/>
                </a:solidFill>
                <a:highlight>
                  <a:srgbClr val="2B2B2B"/>
                </a:highlight>
                <a:hlinkClick r:id="rId3"/>
              </a:rPr>
              <a:t>: 12,760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Jeans (cotton)</a:t>
            </a:r>
            <a:r>
              <a:rPr lang="en-GB" sz="1900" dirty="0">
                <a:solidFill>
                  <a:srgbClr val="FFFFFF"/>
                </a:solidFill>
                <a:highlight>
                  <a:srgbClr val="2B2B2B"/>
                </a:highlight>
                <a:hlinkClick r:id="rId3"/>
              </a:rPr>
              <a:t>: 10,850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Bed Sheet (cotton)</a:t>
            </a:r>
            <a:r>
              <a:rPr lang="en-GB" sz="1900" dirty="0">
                <a:solidFill>
                  <a:srgbClr val="FFFFFF"/>
                </a:solidFill>
                <a:highlight>
                  <a:srgbClr val="2B2B2B"/>
                </a:highlight>
                <a:hlinkClick r:id="rId3"/>
              </a:rPr>
              <a:t>: 9,750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T-shirt (cotton)</a:t>
            </a:r>
            <a:r>
              <a:rPr lang="en-GB" sz="1900" dirty="0">
                <a:solidFill>
                  <a:srgbClr val="FFFFFF"/>
                </a:solidFill>
                <a:highlight>
                  <a:srgbClr val="2B2B2B"/>
                </a:highlight>
                <a:hlinkClick r:id="rId3"/>
              </a:rPr>
              <a:t>: 2,720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Paper (1 piece; A4)</a:t>
            </a:r>
            <a:r>
              <a:rPr lang="en-GB" sz="1900" dirty="0">
                <a:solidFill>
                  <a:srgbClr val="FFFFFF"/>
                </a:solidFill>
                <a:highlight>
                  <a:srgbClr val="2B2B2B"/>
                </a:highlight>
                <a:hlinkClick r:id="rId3"/>
              </a:rPr>
              <a:t>: 5.1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endParaRPr lang="en-GB" sz="1900" b="1" dirty="0">
              <a:solidFill>
                <a:srgbClr val="FFFFFF"/>
              </a:solidFill>
              <a:highlight>
                <a:srgbClr val="2B2B2B"/>
              </a:highlight>
            </a:endParaRPr>
          </a:p>
          <a:p>
            <a:pPr algn="l"/>
            <a:r>
              <a:rPr lang="en-GB" sz="1900" b="1" dirty="0">
                <a:solidFill>
                  <a:srgbClr val="FFFFFF"/>
                </a:solidFill>
                <a:highlight>
                  <a:srgbClr val="2B2B2B"/>
                </a:highlight>
              </a:rPr>
              <a:t>Food:</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Chocolate</a:t>
            </a:r>
            <a:r>
              <a:rPr lang="en-GB" sz="1900" dirty="0">
                <a:solidFill>
                  <a:srgbClr val="FFFFFF"/>
                </a:solidFill>
                <a:highlight>
                  <a:srgbClr val="2B2B2B"/>
                </a:highlight>
                <a:hlinkClick r:id="rId3"/>
              </a:rPr>
              <a:t>: 17,200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Beef</a:t>
            </a:r>
            <a:r>
              <a:rPr lang="en-GB" sz="1900" dirty="0">
                <a:solidFill>
                  <a:srgbClr val="FFFFFF"/>
                </a:solidFill>
                <a:highlight>
                  <a:srgbClr val="2B2B2B"/>
                </a:highlight>
                <a:hlinkClick r:id="rId3"/>
              </a:rPr>
              <a:t>: 15,400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Sheep Meat</a:t>
            </a:r>
            <a:r>
              <a:rPr lang="en-GB" sz="1900" dirty="0">
                <a:solidFill>
                  <a:srgbClr val="FFFFFF"/>
                </a:solidFill>
                <a:highlight>
                  <a:srgbClr val="2B2B2B"/>
                </a:highlight>
                <a:hlinkClick r:id="rId3"/>
              </a:rPr>
              <a:t>: 10,400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Pork</a:t>
            </a:r>
            <a:r>
              <a:rPr lang="en-GB" sz="1900" dirty="0">
                <a:solidFill>
                  <a:srgbClr val="FFFFFF"/>
                </a:solidFill>
                <a:highlight>
                  <a:srgbClr val="2B2B2B"/>
                </a:highlight>
                <a:hlinkClick r:id="rId3"/>
              </a:rPr>
              <a:t>: 6,000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Avocado</a:t>
            </a:r>
            <a:r>
              <a:rPr lang="en-GB" sz="1900" dirty="0">
                <a:solidFill>
                  <a:srgbClr val="FFFFFF"/>
                </a:solidFill>
                <a:highlight>
                  <a:srgbClr val="2B2B2B"/>
                </a:highlight>
                <a:hlinkClick r:id="rId3"/>
              </a:rPr>
              <a:t>: 2,000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Almonds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Cashews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Pistachios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Lamb and Mutton</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Walnuts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Prunes (dried plums)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Goat</a:t>
            </a:r>
            <a:r>
              <a:rPr lang="en-GB" sz="1900" baseline="30000" dirty="0">
                <a:solidFill>
                  <a:srgbClr val="FFFFFF"/>
                </a:solidFill>
                <a:highlight>
                  <a:srgbClr val="2B2B2B"/>
                </a:highlight>
                <a:hlinkClick r:id="rId5"/>
              </a:rPr>
              <a:t>3</a:t>
            </a:r>
            <a:endParaRPr lang="en-GB" sz="1900" dirty="0">
              <a:solidFill>
                <a:srgbClr val="FFFFFF"/>
              </a:solidFill>
              <a:highlight>
                <a:srgbClr val="2B2B2B"/>
              </a:highlight>
            </a:endParaRPr>
          </a:p>
          <a:p>
            <a:pPr algn="l"/>
            <a:endParaRPr lang="en-GB" sz="1900" b="1" dirty="0">
              <a:solidFill>
                <a:srgbClr val="FFFFFF"/>
              </a:solidFill>
              <a:highlight>
                <a:srgbClr val="2B2B2B"/>
              </a:highlight>
            </a:endParaRPr>
          </a:p>
          <a:p>
            <a:pPr algn="l"/>
            <a:r>
              <a:rPr lang="en-GB" sz="1900" b="1" dirty="0">
                <a:solidFill>
                  <a:srgbClr val="FFFFFF"/>
                </a:solidFill>
                <a:highlight>
                  <a:srgbClr val="2B2B2B"/>
                </a:highlight>
              </a:rPr>
              <a:t>Industrial Products: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rPr>
              <a:t>Automobiles</a:t>
            </a:r>
            <a:r>
              <a:rPr lang="en-GB" sz="1900" dirty="0">
                <a:solidFill>
                  <a:srgbClr val="FFFFFF"/>
                </a:solidFill>
                <a:highlight>
                  <a:srgbClr val="2B2B2B"/>
                </a:highlight>
              </a:rPr>
              <a:t>: The water footprint varies depending on the size and complexity of the vehicle but is generally significant due to the metal, plastic, and other materials required.</a:t>
            </a:r>
          </a:p>
          <a:p>
            <a:pPr algn="l">
              <a:buFont typeface="Arial" panose="020B0604020202020204" pitchFamily="34" charset="0"/>
              <a:buChar char="•"/>
            </a:pPr>
            <a:r>
              <a:rPr lang="en-GB" sz="1900" b="1" dirty="0">
                <a:solidFill>
                  <a:srgbClr val="FFFFFF"/>
                </a:solidFill>
                <a:highlight>
                  <a:srgbClr val="2B2B2B"/>
                </a:highlight>
              </a:rPr>
              <a:t>Factories</a:t>
            </a:r>
            <a:r>
              <a:rPr lang="en-GB" sz="1900" dirty="0">
                <a:solidFill>
                  <a:srgbClr val="FFFFFF"/>
                </a:solidFill>
                <a:highlight>
                  <a:srgbClr val="2B2B2B"/>
                </a:highlight>
              </a:rPr>
              <a:t>: Industrial processes can have a large water footprint, especially in sectors like textiles, paper, and chemicals.</a:t>
            </a:r>
          </a:p>
          <a:p>
            <a:pPr algn="l"/>
            <a:r>
              <a:rPr lang="en-GB" sz="1900" dirty="0">
                <a:solidFill>
                  <a:srgbClr val="FFFFFF"/>
                </a:solidFill>
                <a:highlight>
                  <a:srgbClr val="2B2B2B"/>
                </a:highlight>
              </a:rPr>
              <a:t>These figures illustrate the hidden water that goes into everyday products, emphasizing the importance of water conservation and efficient usage across all sectors. Remember, the water footprint includes not just the direct water used in manufacturing but also the indirect water used in the entire production chain. </a:t>
            </a: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13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460843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Browallia New" panose="020B0604020202020204" pitchFamily="34" charset="-34"/>
                <a:ea typeface="Calibri" panose="020F0502020204030204" pitchFamily="34" charset="0"/>
                <a:cs typeface="Arial" panose="020B0604020202020204" pitchFamily="34" charset="0"/>
              </a:rPr>
              <a:t>The fundamental resource you need to build an empire is food and water. If you actually want artisans to build temples, </a:t>
            </a:r>
            <a:r>
              <a:rPr lang="en-GB" sz="1800" kern="100" dirty="0">
                <a:effectLst/>
                <a:latin typeface="Browallia New" panose="020B0604020202020204" pitchFamily="34" charset="-34"/>
                <a:ea typeface="Calibri" panose="020F0502020204030204" pitchFamily="34" charset="0"/>
                <a:cs typeface="Arial" panose="020B0604020202020204" pitchFamily="34" charset="0"/>
              </a:rPr>
              <a:t>you want soldiers to go off and fight wars for you, you have to be able to feed them and to water them. If you can ensure and protect your food supply and your water supply </a:t>
            </a:r>
            <a:r>
              <a:rPr lang="en-US" sz="1800" kern="100" dirty="0">
                <a:effectLst/>
                <a:latin typeface="Browallia New" panose="020B0604020202020204" pitchFamily="34" charset="-34"/>
                <a:ea typeface="Calibri" panose="020F0502020204030204" pitchFamily="34" charset="0"/>
                <a:cs typeface="Arial" panose="020B0604020202020204" pitchFamily="34" charset="0"/>
              </a:rPr>
              <a:t>for all of your people, then you can start to build a large civilization, but resilient to climate collapse and cataclysm to avoid it from falling.</a:t>
            </a:r>
            <a:br>
              <a:rPr lang="ar-SA" sz="1800" kern="100" dirty="0">
                <a:effectLst/>
                <a:latin typeface="Calibri" panose="020F0502020204030204" pitchFamily="34" charset="0"/>
                <a:ea typeface="Calibri" panose="020F0502020204030204" pitchFamily="34" charset="0"/>
                <a:cs typeface="Browallia New" panose="020B0604020202020204" pitchFamily="34" charset="-34"/>
              </a:rPr>
            </a:b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th-TH" sz="1800" kern="100" dirty="0">
                <a:effectLst/>
                <a:latin typeface="Calibri" panose="020F0502020204030204" pitchFamily="34" charset="0"/>
                <a:ea typeface="Calibri" panose="020F0502020204030204" pitchFamily="34" charset="0"/>
                <a:cs typeface="Browallia New" panose="020B0604020202020204" pitchFamily="34" charset="-34"/>
              </a:rPr>
              <a:t>ทรัพยากรพื้นฐานที่คุณต้องใช้ ในการสร้างอาณาจักรคืออาหารและน้ำ หากคุณต้องการให้ช่างฝีมือสร้างวัดจริง คุณต้องการให้ทหารออกไปทำสงครามแทนคุณ คุณต้องสามารถให้อาหารและรดน้ำให้พวกเขาได้ หากคุณสามารถรับรองและปกป้องแหล่งอาหารและน้ำ สำหรับประชากรทั้งหมดของคุณ จากนั้นคุณสามารถเริ่มสร้างอารยธรรมขนาดใหญ่ได้ </a:t>
            </a:r>
            <a:r>
              <a:rPr lang="en-US" sz="1800" kern="100" dirty="0">
                <a:effectLst/>
                <a:latin typeface="Calibri" panose="020F0502020204030204" pitchFamily="34" charset="0"/>
                <a:ea typeface="Calibri" panose="020F0502020204030204" pitchFamily="34" charset="0"/>
                <a:cs typeface="Browallia New" panose="020B0604020202020204" pitchFamily="34" charset="-34"/>
              </a:rPr>
              <a:t> </a:t>
            </a:r>
            <a:r>
              <a:rPr lang="th-TH" sz="1800" kern="100" dirty="0">
                <a:effectLst/>
                <a:latin typeface="Calibri" panose="020F0502020204030204" pitchFamily="34" charset="0"/>
                <a:ea typeface="Calibri" panose="020F0502020204030204" pitchFamily="34" charset="0"/>
                <a:cs typeface="Browallia New" panose="020B0604020202020204" pitchFamily="34" charset="-34"/>
              </a:rPr>
              <a:t>ทนต่อการล่มสลายของสภาพอากาศและความหายนะ</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gn="l"/>
            <a:br>
              <a:rPr lang="en-GB" b="0" i="0" dirty="0">
                <a:effectLst/>
                <a:highlight>
                  <a:srgbClr val="2B2B2B"/>
                </a:highlight>
                <a:latin typeface="Arial" panose="020B0604020202020204" pitchFamily="34" charset="0"/>
                <a:hlinkClick r:id="rId3"/>
              </a:rPr>
            </a:br>
            <a:br>
              <a:rPr lang="en-GB" b="0" i="0" dirty="0">
                <a:effectLst/>
                <a:highlight>
                  <a:srgbClr val="2B2B2B"/>
                </a:highlight>
                <a:latin typeface="Arial" panose="020B0604020202020204" pitchFamily="34" charset="0"/>
                <a:hlinkClick r:id="rId3"/>
              </a:rPr>
            </a:br>
            <a:r>
              <a:rPr lang="en-GB" b="0" i="0" dirty="0">
                <a:effectLst/>
                <a:highlight>
                  <a:srgbClr val="2B2B2B"/>
                </a:highlight>
                <a:latin typeface="Arial" panose="020B0604020202020204" pitchFamily="34" charset="0"/>
                <a:hlinkClick r:id="rId3"/>
              </a:rPr>
              <a:t>https://www.youtube.com/watch?v=PYxBLexQ3Yc</a:t>
            </a:r>
            <a:br>
              <a:rPr lang="en-GB" b="0" i="0" dirty="0">
                <a:effectLst/>
                <a:highlight>
                  <a:srgbClr val="2B2B2B"/>
                </a:highlight>
                <a:latin typeface="Arial" panose="020B0604020202020204" pitchFamily="34" charset="0"/>
                <a:hlinkClick r:id="rId3"/>
              </a:rPr>
            </a:br>
            <a:br>
              <a:rPr lang="en-GB" b="0" i="0" dirty="0">
                <a:effectLst/>
                <a:highlight>
                  <a:srgbClr val="2B2B2B"/>
                </a:highlight>
                <a:latin typeface="Arial" panose="020B0604020202020204" pitchFamily="34" charset="0"/>
                <a:hlinkClick r:id="rId3"/>
              </a:rPr>
            </a:br>
            <a:r>
              <a:rPr lang="en-GB" b="0" i="0" dirty="0">
                <a:effectLst/>
                <a:highlight>
                  <a:srgbClr val="2B2B2B"/>
                </a:highlight>
                <a:latin typeface="Arial" panose="020B0604020202020204" pitchFamily="34" charset="0"/>
                <a:hlinkClick r:id="rId3"/>
              </a:rPr>
              <a:t>The total freshwater usage in the United States was estimated to be about</a:t>
            </a:r>
            <a:r>
              <a:rPr lang="en-GB" b="0" i="0" dirty="0">
                <a:effectLst/>
                <a:highlight>
                  <a:srgbClr val="2B2B2B"/>
                </a:highlight>
                <a:latin typeface="Arial" panose="020B0604020202020204" pitchFamily="34" charset="0"/>
              </a:rPr>
              <a:t> </a:t>
            </a:r>
            <a:r>
              <a:rPr lang="en-GB" b="1" i="0" dirty="0">
                <a:solidFill>
                  <a:srgbClr val="D2D0CE"/>
                </a:solidFill>
                <a:effectLst/>
                <a:highlight>
                  <a:srgbClr val="2B2B2B"/>
                </a:highlight>
                <a:latin typeface="Arial" panose="020B0604020202020204" pitchFamily="34" charset="0"/>
              </a:rPr>
              <a:t>388,505 cubic </a:t>
            </a:r>
            <a:r>
              <a:rPr lang="en-GB" b="1" i="0" dirty="0" err="1">
                <a:solidFill>
                  <a:srgbClr val="D2D0CE"/>
                </a:solidFill>
                <a:effectLst/>
                <a:highlight>
                  <a:srgbClr val="2B2B2B"/>
                </a:highlight>
                <a:latin typeface="Arial" panose="020B0604020202020204" pitchFamily="34" charset="0"/>
              </a:rPr>
              <a:t>kilometers</a:t>
            </a:r>
            <a:r>
              <a:rPr lang="en-GB" b="1" i="0" dirty="0">
                <a:solidFill>
                  <a:srgbClr val="D2D0CE"/>
                </a:solidFill>
                <a:effectLst/>
                <a:highlight>
                  <a:srgbClr val="2B2B2B"/>
                </a:highlight>
                <a:latin typeface="Arial" panose="020B0604020202020204" pitchFamily="34" charset="0"/>
              </a:rPr>
              <a:t> (km³)</a:t>
            </a:r>
            <a:r>
              <a:rPr lang="en-GB" b="0" i="0" dirty="0">
                <a:solidFill>
                  <a:srgbClr val="D2D0CE"/>
                </a:solidFill>
                <a:effectLst/>
                <a:highlight>
                  <a:srgbClr val="2B2B2B"/>
                </a:highlight>
                <a:latin typeface="Arial" panose="020B0604020202020204" pitchFamily="34" charset="0"/>
              </a:rPr>
              <a:t> per year. </a:t>
            </a:r>
          </a:p>
          <a:p>
            <a:pPr algn="l"/>
            <a:endParaRPr lang="en-GB" b="0" i="0" dirty="0">
              <a:solidFill>
                <a:srgbClr val="D2D0CE"/>
              </a:solidFill>
              <a:effectLst/>
              <a:highlight>
                <a:srgbClr val="2B2B2B"/>
              </a:highlight>
              <a:latin typeface="Arial" panose="020B0604020202020204" pitchFamily="34" charset="0"/>
            </a:endParaRPr>
          </a:p>
          <a:p>
            <a:pPr algn="l"/>
            <a:r>
              <a:rPr lang="en-GB" b="0" i="0" dirty="0">
                <a:solidFill>
                  <a:srgbClr val="D2D0CE"/>
                </a:solidFill>
                <a:effectLst/>
                <a:highlight>
                  <a:srgbClr val="2B2B2B"/>
                </a:highlight>
                <a:latin typeface="Arial" panose="020B0604020202020204" pitchFamily="34" charset="0"/>
              </a:rPr>
              <a:t>Freshwater usage in the United States for the categories you mentioned:</a:t>
            </a:r>
          </a:p>
          <a:p>
            <a:pPr algn="l">
              <a:buFont typeface="+mj-lt"/>
              <a:buAutoNum type="arabicPeriod"/>
            </a:pPr>
            <a:r>
              <a:rPr lang="en-GB" b="1" i="0" dirty="0">
                <a:solidFill>
                  <a:srgbClr val="D2D0CE"/>
                </a:solidFill>
                <a:effectLst/>
                <a:highlight>
                  <a:srgbClr val="2B2B2B"/>
                </a:highlight>
                <a:latin typeface="Arial" panose="020B0604020202020204" pitchFamily="34" charset="0"/>
                <a:hlinkClick r:id="rId4"/>
              </a:rPr>
              <a:t>Domestic and Public Supply</a:t>
            </a:r>
            <a:r>
              <a:rPr lang="en-GB" b="0" i="0" dirty="0">
                <a:solidFill>
                  <a:srgbClr val="D2D0CE"/>
                </a:solidFill>
                <a:effectLst/>
                <a:highlight>
                  <a:srgbClr val="2B2B2B"/>
                </a:highlight>
                <a:latin typeface="Arial" panose="020B0604020202020204" pitchFamily="34" charset="0"/>
                <a:hlinkClick r:id="rId4"/>
              </a:rPr>
              <a:t>: In 2015, total withdrawals for public supply were about </a:t>
            </a:r>
            <a:r>
              <a:rPr lang="en-GB" b="1" i="0" dirty="0">
                <a:solidFill>
                  <a:srgbClr val="D2D0CE"/>
                </a:solidFill>
                <a:effectLst/>
                <a:highlight>
                  <a:srgbClr val="2B2B2B"/>
                </a:highlight>
                <a:latin typeface="Arial" panose="020B0604020202020204" pitchFamily="34" charset="0"/>
              </a:rPr>
              <a:t>54,271 km³</a:t>
            </a:r>
            <a:r>
              <a:rPr lang="en-GB" b="0" i="0" dirty="0">
                <a:solidFill>
                  <a:srgbClr val="D2D0CE"/>
                </a:solidFill>
                <a:effectLst/>
                <a:highlight>
                  <a:srgbClr val="2B2B2B"/>
                </a:highlight>
                <a:latin typeface="Arial" panose="020B0604020202020204" pitchFamily="34" charset="0"/>
              </a:rPr>
              <a:t> per year. This includes water supplied to homes, offices, and public places.</a:t>
            </a:r>
          </a:p>
          <a:p>
            <a:pPr algn="l">
              <a:buFont typeface="+mj-lt"/>
              <a:buAutoNum type="arabicPeriod"/>
            </a:pPr>
            <a:r>
              <a:rPr lang="en-GB" b="1" i="0" dirty="0">
                <a:solidFill>
                  <a:srgbClr val="D2D0CE"/>
                </a:solidFill>
                <a:effectLst/>
                <a:highlight>
                  <a:srgbClr val="2B2B2B"/>
                </a:highlight>
                <a:latin typeface="Arial" panose="020B0604020202020204" pitchFamily="34" charset="0"/>
              </a:rPr>
              <a:t>Farming</a:t>
            </a:r>
            <a:r>
              <a:rPr lang="en-GB" b="0" i="0" dirty="0">
                <a:solidFill>
                  <a:srgbClr val="D2D0CE"/>
                </a:solidFill>
                <a:effectLst/>
                <a:highlight>
                  <a:srgbClr val="2B2B2B"/>
                </a:highlight>
                <a:latin typeface="Arial" panose="020B0604020202020204" pitchFamily="34" charset="0"/>
              </a:rPr>
              <a:t>: According to a U.S. </a:t>
            </a:r>
            <a:r>
              <a:rPr lang="en-GB" b="0" i="0" dirty="0">
                <a:solidFill>
                  <a:srgbClr val="D2D0CE"/>
                </a:solidFill>
                <a:effectLst/>
                <a:highlight>
                  <a:srgbClr val="2B2B2B"/>
                </a:highlight>
                <a:latin typeface="Arial" panose="020B0604020202020204" pitchFamily="34" charset="0"/>
                <a:hlinkClick r:id="rId5"/>
              </a:rPr>
              <a:t>Geological Survey report, irrigation accounted for </a:t>
            </a:r>
            <a:r>
              <a:rPr lang="en-GB" b="1" i="0" dirty="0">
                <a:solidFill>
                  <a:srgbClr val="D2D0CE"/>
                </a:solidFill>
                <a:effectLst/>
                <a:highlight>
                  <a:srgbClr val="2B2B2B"/>
                </a:highlight>
                <a:latin typeface="Arial" panose="020B0604020202020204" pitchFamily="34" charset="0"/>
                <a:hlinkClick r:id="rId5"/>
              </a:rPr>
              <a:t>42%</a:t>
            </a:r>
            <a:r>
              <a:rPr lang="en-GB" b="0" i="0" dirty="0">
                <a:solidFill>
                  <a:srgbClr val="D2D0CE"/>
                </a:solidFill>
                <a:effectLst/>
                <a:highlight>
                  <a:srgbClr val="2B2B2B"/>
                </a:highlight>
                <a:latin typeface="Arial" panose="020B0604020202020204" pitchFamily="34" charset="0"/>
                <a:hlinkClick r:id="rId5"/>
              </a:rPr>
              <a:t> of the Nation’s total freshwater withdrawals in 2015</a:t>
            </a:r>
            <a:r>
              <a:rPr lang="en-GB" b="0" i="0" baseline="30000" dirty="0">
                <a:solidFill>
                  <a:srgbClr val="D2D0CE"/>
                </a:solidFill>
                <a:effectLst/>
                <a:highlight>
                  <a:srgbClr val="2B2B2B"/>
                </a:highlight>
                <a:latin typeface="Arial" panose="020B0604020202020204" pitchFamily="34" charset="0"/>
                <a:hlinkClick r:id="rId5"/>
              </a:rPr>
              <a:t>2</a:t>
            </a:r>
            <a:r>
              <a:rPr lang="en-GB" b="0" i="0" dirty="0">
                <a:solidFill>
                  <a:srgbClr val="D2D0CE"/>
                </a:solidFill>
                <a:effectLst/>
                <a:highlight>
                  <a:srgbClr val="2B2B2B"/>
                </a:highlight>
                <a:latin typeface="Arial" panose="020B0604020202020204" pitchFamily="34" charset="0"/>
              </a:rPr>
              <a:t>. This equates to approximately </a:t>
            </a:r>
            <a:r>
              <a:rPr lang="en-GB" b="1" i="0" dirty="0">
                <a:solidFill>
                  <a:srgbClr val="D2D0CE"/>
                </a:solidFill>
                <a:effectLst/>
                <a:highlight>
                  <a:srgbClr val="2B2B2B"/>
                </a:highlight>
                <a:latin typeface="Arial" panose="020B0604020202020204" pitchFamily="34" charset="0"/>
              </a:rPr>
              <a:t>163,142 km³</a:t>
            </a:r>
            <a:r>
              <a:rPr lang="en-GB" b="0" i="0" dirty="0">
                <a:solidFill>
                  <a:srgbClr val="D2D0CE"/>
                </a:solidFill>
                <a:effectLst/>
                <a:highlight>
                  <a:srgbClr val="2B2B2B"/>
                </a:highlight>
                <a:latin typeface="Arial" panose="020B0604020202020204" pitchFamily="34" charset="0"/>
              </a:rPr>
              <a:t> per year.</a:t>
            </a:r>
          </a:p>
          <a:p>
            <a:pPr algn="l">
              <a:buFont typeface="+mj-lt"/>
              <a:buAutoNum type="arabicPeriod"/>
            </a:pPr>
            <a:r>
              <a:rPr lang="en-GB" b="1" i="0" dirty="0">
                <a:solidFill>
                  <a:srgbClr val="D2D0CE"/>
                </a:solidFill>
                <a:effectLst/>
                <a:highlight>
                  <a:srgbClr val="2B2B2B"/>
                </a:highlight>
                <a:latin typeface="Arial" panose="020B0604020202020204" pitchFamily="34" charset="0"/>
              </a:rPr>
              <a:t>Industry</a:t>
            </a:r>
            <a:r>
              <a:rPr lang="en-GB" b="0" i="0" dirty="0">
                <a:solidFill>
                  <a:srgbClr val="D2D0CE"/>
                </a:solidFill>
                <a:effectLst/>
                <a:highlight>
                  <a:srgbClr val="2B2B2B"/>
                </a:highlight>
                <a:latin typeface="Arial" panose="020B0604020202020204" pitchFamily="34" charset="0"/>
              </a:rPr>
              <a:t>: The total freshwater exacted for industrial use in the United States is </a:t>
            </a:r>
            <a:r>
              <a:rPr lang="en-GB" b="1" i="0" dirty="0">
                <a:solidFill>
                  <a:srgbClr val="D2D0CE"/>
                </a:solidFill>
                <a:effectLst/>
                <a:highlight>
                  <a:srgbClr val="2B2B2B"/>
                </a:highlight>
                <a:latin typeface="Arial" panose="020B0604020202020204" pitchFamily="34" charset="0"/>
              </a:rPr>
              <a:t>291,169  km³</a:t>
            </a:r>
            <a:r>
              <a:rPr lang="en-GB" b="0" i="0" dirty="0">
                <a:solidFill>
                  <a:srgbClr val="D2D0CE"/>
                </a:solidFill>
                <a:effectLst/>
                <a:highlight>
                  <a:srgbClr val="2B2B2B"/>
                </a:highlight>
                <a:latin typeface="Arial" panose="020B0604020202020204" pitchFamily="34" charset="0"/>
              </a:rPr>
              <a:t> per year exclude used by dams.</a:t>
            </a:r>
          </a:p>
          <a:p>
            <a:pPr algn="l"/>
            <a:endParaRPr lang="en-GB" b="0" i="0" dirty="0">
              <a:solidFill>
                <a:srgbClr val="D2D0CE"/>
              </a:solidFill>
              <a:effectLst/>
              <a:highlight>
                <a:srgbClr val="2B2B2B"/>
              </a:highlight>
              <a:latin typeface="Arial" panose="020B0604020202020204" pitchFamily="34" charset="0"/>
            </a:endParaRPr>
          </a:p>
          <a:p>
            <a:pPr algn="l"/>
            <a:r>
              <a:rPr lang="en-GB" b="0" i="0" dirty="0">
                <a:solidFill>
                  <a:srgbClr val="D2D0CE"/>
                </a:solidFill>
                <a:effectLst/>
                <a:highlight>
                  <a:srgbClr val="2B2B2B"/>
                </a:highlight>
                <a:latin typeface="Arial" panose="020B0604020202020204" pitchFamily="34" charset="0"/>
              </a:rPr>
              <a:t>Please note that these are approximate values and actual water usage can vary based on a variety of factors including climate, population density, and specific local circumstances. Also, the data might have changed after 2015, the year from which the latest data is available.</a:t>
            </a:r>
          </a:p>
          <a:p>
            <a:endParaRPr lang="en-GB" dirty="0"/>
          </a:p>
          <a:p>
            <a:r>
              <a:rPr lang="en-GB" dirty="0"/>
              <a:t>There are several reasons why the United States uses more freshwater compared to Europe:</a:t>
            </a:r>
          </a:p>
          <a:p>
            <a:pPr>
              <a:buFont typeface="+mj-lt"/>
              <a:buAutoNum type="arabicPeriod"/>
            </a:pPr>
            <a:r>
              <a:rPr lang="en-GB" b="1" dirty="0">
                <a:hlinkClick r:id="rId6"/>
              </a:rPr>
              <a:t>Industrial and Agricultural Use</a:t>
            </a:r>
            <a:r>
              <a:rPr lang="en-GB" dirty="0">
                <a:hlinkClick r:id="rId6"/>
              </a:rPr>
              <a:t>: Global water usage is driven by industrial and agricultural water use</a:t>
            </a:r>
            <a:r>
              <a:rPr lang="en-GB" baseline="30000" dirty="0">
                <a:hlinkClick r:id="rId6"/>
              </a:rPr>
              <a:t>1</a:t>
            </a:r>
            <a:r>
              <a:rPr lang="en-GB" baseline="30000" dirty="0">
                <a:hlinkClick r:id="rId7"/>
              </a:rPr>
              <a:t>2</a:t>
            </a:r>
            <a:r>
              <a:rPr lang="en-GB" dirty="0"/>
              <a:t>. </a:t>
            </a:r>
            <a:r>
              <a:rPr lang="en-GB" dirty="0">
                <a:hlinkClick r:id="rId6"/>
              </a:rPr>
              <a:t>The United States and China are two countries that withdraw the most water for industrial uses</a:t>
            </a:r>
            <a:r>
              <a:rPr lang="en-GB" baseline="30000" dirty="0">
                <a:hlinkClick r:id="rId6"/>
              </a:rPr>
              <a:t>1</a:t>
            </a:r>
            <a:r>
              <a:rPr lang="en-GB" dirty="0"/>
              <a:t>. </a:t>
            </a:r>
            <a:r>
              <a:rPr lang="en-GB" dirty="0">
                <a:hlinkClick r:id="rId6"/>
              </a:rPr>
              <a:t>More industrialized countries tend to use more water</a:t>
            </a:r>
            <a:r>
              <a:rPr lang="en-GB" baseline="30000" dirty="0">
                <a:hlinkClick r:id="rId7"/>
              </a:rPr>
              <a:t>2</a:t>
            </a:r>
            <a:r>
              <a:rPr lang="en-GB" dirty="0"/>
              <a:t>. </a:t>
            </a:r>
            <a:r>
              <a:rPr lang="en-GB" dirty="0">
                <a:hlinkClick r:id="rId6"/>
              </a:rPr>
              <a:t>In the United States, agricultural irrigation alone uses 38% of all freshwater</a:t>
            </a:r>
            <a:r>
              <a:rPr lang="en-GB" baseline="30000" dirty="0">
                <a:hlinkClick r:id="rId8"/>
              </a:rPr>
              <a:t>3</a:t>
            </a:r>
            <a:r>
              <a:rPr lang="en-GB" dirty="0"/>
              <a:t>. </a:t>
            </a:r>
            <a:r>
              <a:rPr lang="en-GB" dirty="0">
                <a:hlinkClick r:id="rId6"/>
              </a:rPr>
              <a:t>Thermoelectric-power generation also accounts for 38% of freshwater use, but it is typically returned to the water supply—making it far more sustainable</a:t>
            </a:r>
            <a:r>
              <a:rPr lang="en-GB" baseline="30000" dirty="0">
                <a:hlinkClick r:id="rId8"/>
              </a:rPr>
              <a:t>3</a:t>
            </a:r>
            <a:r>
              <a:rPr lang="en-GB" dirty="0"/>
              <a:t>.</a:t>
            </a:r>
          </a:p>
          <a:p>
            <a:pPr>
              <a:buFont typeface="+mj-lt"/>
              <a:buAutoNum type="arabicPeriod"/>
            </a:pPr>
            <a:r>
              <a:rPr lang="en-GB" b="1" dirty="0">
                <a:hlinkClick r:id="rId6"/>
              </a:rPr>
              <a:t>Availability of Water</a:t>
            </a:r>
            <a:r>
              <a:rPr lang="en-GB" dirty="0">
                <a:hlinkClick r:id="rId6"/>
              </a:rPr>
              <a:t>: In North America, there’s more water per person than in Europe</a:t>
            </a:r>
            <a:r>
              <a:rPr lang="en-GB" baseline="30000" dirty="0">
                <a:hlinkClick r:id="rId9"/>
              </a:rPr>
              <a:t>4</a:t>
            </a:r>
            <a:r>
              <a:rPr lang="en-GB" dirty="0"/>
              <a:t>. </a:t>
            </a:r>
            <a:r>
              <a:rPr lang="en-GB" dirty="0">
                <a:hlinkClick r:id="rId6"/>
              </a:rPr>
              <a:t>This abundance of water might lead to higher usage due to the perception that this resource is never-ending</a:t>
            </a:r>
            <a:r>
              <a:rPr lang="en-GB" baseline="30000" dirty="0">
                <a:hlinkClick r:id="rId9"/>
              </a:rPr>
              <a:t>4</a:t>
            </a:r>
            <a:r>
              <a:rPr lang="en-GB" dirty="0"/>
              <a:t>.</a:t>
            </a:r>
          </a:p>
          <a:p>
            <a:pPr>
              <a:buFont typeface="+mj-lt"/>
              <a:buAutoNum type="arabicPeriod"/>
            </a:pPr>
            <a:r>
              <a:rPr lang="en-GB" b="1" dirty="0">
                <a:hlinkClick r:id="rId6"/>
              </a:rPr>
              <a:t>Consumption Habits</a:t>
            </a:r>
            <a:r>
              <a:rPr lang="en-GB" dirty="0">
                <a:hlinkClick r:id="rId6"/>
              </a:rPr>
              <a:t>: The water footprints vary between countries because they’re based on consumption habits of people within each country, as well as that country’s climate and water-use practices</a:t>
            </a:r>
            <a:r>
              <a:rPr lang="en-GB" baseline="30000" dirty="0">
                <a:hlinkClick r:id="rId7"/>
              </a:rPr>
              <a:t>2</a:t>
            </a:r>
            <a:r>
              <a:rPr lang="en-GB" dirty="0"/>
              <a:t>.</a:t>
            </a:r>
          </a:p>
          <a:p>
            <a:pPr>
              <a:buFont typeface="+mj-lt"/>
              <a:buAutoNum type="arabicPeriod"/>
            </a:pPr>
            <a:r>
              <a:rPr lang="en-GB" b="1" dirty="0">
                <a:hlinkClick r:id="rId6"/>
              </a:rPr>
              <a:t>Population and Living Standards</a:t>
            </a:r>
            <a:r>
              <a:rPr lang="en-GB" dirty="0">
                <a:hlinkClick r:id="rId6"/>
              </a:rPr>
              <a:t>: The main drivers of water usage in Europe are growing urban populations and higher living standards coupled with reduced water availability due to pollution and drought</a:t>
            </a:r>
            <a:r>
              <a:rPr lang="en-GB" baseline="30000" dirty="0">
                <a:hlinkClick r:id="rId10"/>
              </a:rPr>
              <a:t>5</a:t>
            </a:r>
            <a:r>
              <a:rPr lang="en-GB" dirty="0"/>
              <a:t>. In contrast, the United States has a larger land area and more abundant water resources, which could contribute to higher water usage.</a:t>
            </a:r>
          </a:p>
          <a:p>
            <a:r>
              <a:rPr lang="en-GB" dirty="0"/>
              <a:t>Please note that these are general factors and the actual water usage can vary based on a variety of other factors including specific local circumstances, policies, and conservation efforts. Also, the data might have changed after the latest available data.</a:t>
            </a:r>
          </a:p>
        </p:txBody>
      </p:sp>
      <p:sp>
        <p:nvSpPr>
          <p:cNvPr id="4" name="Slide Number Placeholder 3"/>
          <p:cNvSpPr>
            <a:spLocks noGrp="1"/>
          </p:cNvSpPr>
          <p:nvPr>
            <p:ph type="sldNum" sz="quarter" idx="5"/>
          </p:nvPr>
        </p:nvSpPr>
        <p:spPr/>
        <p:txBody>
          <a:bodyPr/>
          <a:lstStyle/>
          <a:p>
            <a:fld id="{9D232072-4639-41A0-AD0E-CEE433FCF399}" type="slidenum">
              <a:rPr lang="en-US" smtClean="0"/>
              <a:t>14</a:t>
            </a:fld>
            <a:endParaRPr lang="en-US"/>
          </a:p>
        </p:txBody>
      </p:sp>
    </p:spTree>
    <p:extLst>
      <p:ext uri="{BB962C8B-B14F-4D97-AF65-F5344CB8AC3E}">
        <p14:creationId xmlns:p14="http://schemas.microsoft.com/office/powerpoint/2010/main" val="411159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total water usage in Europe is approximately </a:t>
            </a:r>
            <a:r>
              <a:rPr lang="en-GB" b="1" dirty="0">
                <a:hlinkClick r:id="rId3"/>
              </a:rPr>
              <a:t>286 km³</a:t>
            </a:r>
            <a:r>
              <a:rPr lang="en-GB" dirty="0">
                <a:hlinkClick r:id="rId3"/>
              </a:rPr>
              <a:t> per year</a:t>
            </a:r>
            <a:r>
              <a:rPr lang="en-GB" baseline="30000" dirty="0">
                <a:hlinkClick r:id="rId3"/>
              </a:rPr>
              <a:t>1</a:t>
            </a:r>
            <a:r>
              <a:rPr lang="en-GB" dirty="0"/>
              <a:t>. However, the distribution of this water usage across different sectors varies. Here’s a breakdown based on the information available:</a:t>
            </a:r>
          </a:p>
          <a:p>
            <a:pPr>
              <a:buFont typeface="+mj-lt"/>
              <a:buAutoNum type="arabicPeriod"/>
            </a:pPr>
            <a:r>
              <a:rPr lang="en-GB" b="1" dirty="0">
                <a:hlinkClick r:id="rId4"/>
              </a:rPr>
              <a:t>Communal Use (homes, offices, tourism, etc.)</a:t>
            </a:r>
            <a:r>
              <a:rPr lang="en-GB" dirty="0">
                <a:hlinkClick r:id="rId4"/>
              </a:rPr>
              <a:t>: The average household consumption of water in Europe is </a:t>
            </a:r>
            <a:r>
              <a:rPr lang="en-GB" b="1" dirty="0">
                <a:hlinkClick r:id="rId4"/>
              </a:rPr>
              <a:t>53 m³ per person per year</a:t>
            </a:r>
            <a:r>
              <a:rPr lang="en-GB" baseline="30000" dirty="0">
                <a:hlinkClick r:id="rId4"/>
              </a:rPr>
              <a:t>2</a:t>
            </a:r>
            <a:r>
              <a:rPr lang="en-GB" dirty="0"/>
              <a:t>. However, the total communal water usage isn’t explicitly stated in the sources.</a:t>
            </a:r>
          </a:p>
          <a:p>
            <a:pPr>
              <a:buFont typeface="+mj-lt"/>
              <a:buAutoNum type="arabicPeriod"/>
            </a:pPr>
            <a:r>
              <a:rPr lang="en-GB" b="1" dirty="0">
                <a:hlinkClick r:id="rId5"/>
              </a:rPr>
              <a:t>Industries</a:t>
            </a:r>
            <a:r>
              <a:rPr lang="en-GB" dirty="0">
                <a:hlinkClick r:id="rId5"/>
              </a:rPr>
              <a:t>: In Europe, industry is the biggest user of water, utilizing about </a:t>
            </a:r>
            <a:r>
              <a:rPr lang="en-GB" b="1" dirty="0">
                <a:hlinkClick r:id="rId5"/>
              </a:rPr>
              <a:t>45%</a:t>
            </a:r>
            <a:r>
              <a:rPr lang="en-GB" dirty="0">
                <a:hlinkClick r:id="rId5"/>
              </a:rPr>
              <a:t> of the total water used</a:t>
            </a:r>
            <a:r>
              <a:rPr lang="en-GB" baseline="30000" dirty="0">
                <a:hlinkClick r:id="rId5"/>
              </a:rPr>
              <a:t>3</a:t>
            </a:r>
            <a:r>
              <a:rPr lang="en-GB" dirty="0"/>
              <a:t>. This would equate to approximately </a:t>
            </a:r>
            <a:r>
              <a:rPr lang="en-GB" b="1" dirty="0"/>
              <a:t>128.7 km³</a:t>
            </a:r>
            <a:r>
              <a:rPr lang="en-GB" dirty="0"/>
              <a:t> per year.</a:t>
            </a:r>
          </a:p>
          <a:p>
            <a:pPr>
              <a:buFont typeface="+mj-lt"/>
              <a:buAutoNum type="arabicPeriod"/>
            </a:pPr>
            <a:r>
              <a:rPr lang="en-GB" b="1" dirty="0">
                <a:hlinkClick r:id="rId6"/>
              </a:rPr>
              <a:t>Agriculture (including greenhouses and aquaponics)</a:t>
            </a:r>
            <a:r>
              <a:rPr lang="en-GB" dirty="0">
                <a:hlinkClick r:id="rId6"/>
              </a:rPr>
              <a:t>: Agriculture uses about </a:t>
            </a:r>
            <a:r>
              <a:rPr lang="en-GB" b="1" dirty="0">
                <a:hlinkClick r:id="rId6"/>
              </a:rPr>
              <a:t>24%</a:t>
            </a:r>
            <a:r>
              <a:rPr lang="en-GB" dirty="0">
                <a:hlinkClick r:id="rId6"/>
              </a:rPr>
              <a:t> of all water abstracted in the EU</a:t>
            </a:r>
            <a:r>
              <a:rPr lang="en-GB" baseline="30000" dirty="0">
                <a:hlinkClick r:id="rId6"/>
              </a:rPr>
              <a:t>4</a:t>
            </a:r>
            <a:r>
              <a:rPr lang="en-GB" dirty="0"/>
              <a:t>. This would equate to approximately </a:t>
            </a:r>
            <a:r>
              <a:rPr lang="en-GB" b="1" dirty="0"/>
              <a:t>68.64 km³</a:t>
            </a:r>
            <a:r>
              <a:rPr lang="en-GB" dirty="0"/>
              <a:t> per year. </a:t>
            </a:r>
            <a:r>
              <a:rPr lang="en-GB" dirty="0">
                <a:hlinkClick r:id="rId7"/>
              </a:rPr>
              <a:t>However, this percentage can go up to </a:t>
            </a:r>
            <a:r>
              <a:rPr lang="en-GB" b="1" dirty="0">
                <a:hlinkClick r:id="rId7"/>
              </a:rPr>
              <a:t>80%</a:t>
            </a:r>
            <a:r>
              <a:rPr lang="en-GB" dirty="0">
                <a:hlinkClick r:id="rId7"/>
              </a:rPr>
              <a:t> in southern Europe</a:t>
            </a:r>
            <a:r>
              <a:rPr lang="en-GB" baseline="30000" dirty="0">
                <a:hlinkClick r:id="rId7"/>
              </a:rPr>
              <a:t>5</a:t>
            </a:r>
            <a:r>
              <a:rPr lang="en-GB" dirty="0"/>
              <a:t>.</a:t>
            </a:r>
          </a:p>
          <a:p>
            <a:r>
              <a:rPr lang="en-GB" dirty="0"/>
              <a:t>Please note that these are approximate values and actual water usage can vary based on a variety of factors including climate, population density, and specific local circumstances. Also, the data might have changed after 2021, the year from which the latest data is available.</a:t>
            </a:r>
          </a:p>
          <a:p>
            <a:endParaRPr lang="en-GB" dirty="0"/>
          </a:p>
          <a:p>
            <a:r>
              <a:rPr lang="en-US" sz="1900" dirty="0">
                <a:ea typeface="Aptos" panose="020B0004020202020204" pitchFamily="34" charset="0"/>
                <a:cs typeface="Arial" panose="020B0604020202020204" pitchFamily="34" charset="0"/>
              </a:rPr>
              <a:t>The total water usage in the United States is approximately 388,505 km³ per year (2015). The more the GDP, the bigger is freshwater usage.</a:t>
            </a:r>
            <a:r>
              <a:rPr lang="en-GB" sz="1900" dirty="0">
                <a:ea typeface="Aptos" panose="020B0004020202020204" pitchFamily="34" charset="0"/>
                <a:cs typeface="Arial" panose="020B0604020202020204" pitchFamily="34" charset="0"/>
              </a:rPr>
              <a:t> Source: </a:t>
            </a:r>
            <a:r>
              <a:rPr lang="en-US" sz="1900" u="sng" dirty="0">
                <a:solidFill>
                  <a:srgbClr val="467886"/>
                </a:solidFill>
                <a:ea typeface="Aptos" panose="020B0004020202020204" pitchFamily="34" charset="0"/>
                <a:cs typeface="Arial" panose="020B0604020202020204" pitchFamily="34" charset="0"/>
                <a:hlinkClick r:id="rId8"/>
              </a:rPr>
              <a:t>usgs.gov</a:t>
            </a:r>
            <a:r>
              <a:rPr lang="en-GB" sz="1900" dirty="0">
                <a:ea typeface="Aptos" panose="020B0004020202020204" pitchFamily="34" charset="0"/>
                <a:cs typeface="Arial" panose="020B0604020202020204" pitchFamily="34" charset="0"/>
              </a:rPr>
              <a:t>.</a:t>
            </a:r>
            <a:endParaRPr lang="en-GB" dirty="0"/>
          </a:p>
          <a:p>
            <a:pPr algn="l"/>
            <a:endParaRPr lang="en-GB" b="0" i="0" dirty="0">
              <a:solidFill>
                <a:srgbClr val="FFFFFF"/>
              </a:solidFill>
              <a:effectLst/>
              <a:highlight>
                <a:srgbClr val="2B2B2B"/>
              </a:highlight>
              <a:latin typeface="Arial" panose="020B0604020202020204" pitchFamily="34" charset="0"/>
            </a:endParaRPr>
          </a:p>
          <a:p>
            <a:pPr algn="l"/>
            <a:endParaRPr lang="en-GB" b="0" i="0" dirty="0">
              <a:solidFill>
                <a:srgbClr val="FFFFFF"/>
              </a:solidFill>
              <a:effectLst/>
              <a:highlight>
                <a:srgbClr val="2B2B2B"/>
              </a:highlight>
              <a:latin typeface="Arial" panose="020B0604020202020204" pitchFamily="34" charset="0"/>
            </a:endParaRPr>
          </a:p>
          <a:p>
            <a:pPr algn="l"/>
            <a:r>
              <a:rPr lang="en-GB" b="0" i="0" dirty="0">
                <a:solidFill>
                  <a:srgbClr val="FFFFFF"/>
                </a:solidFill>
                <a:effectLst/>
                <a:highlight>
                  <a:srgbClr val="2B2B2B"/>
                </a:highlight>
                <a:latin typeface="Arial" panose="020B0604020202020204" pitchFamily="34" charset="0"/>
              </a:rPr>
              <a:t>The </a:t>
            </a:r>
            <a:r>
              <a:rPr lang="en-GB" b="1" i="0" dirty="0">
                <a:solidFill>
                  <a:srgbClr val="FFFFFF"/>
                </a:solidFill>
                <a:effectLst/>
                <a:highlight>
                  <a:srgbClr val="2B2B2B"/>
                </a:highlight>
                <a:latin typeface="Arial" panose="020B0604020202020204" pitchFamily="34" charset="0"/>
              </a:rPr>
              <a:t>water footprint</a:t>
            </a:r>
            <a:r>
              <a:rPr lang="en-GB" b="0" i="0" dirty="0">
                <a:solidFill>
                  <a:srgbClr val="FFFFFF"/>
                </a:solidFill>
                <a:effectLst/>
                <a:highlight>
                  <a:srgbClr val="2B2B2B"/>
                </a:highlight>
                <a:latin typeface="Arial" panose="020B0604020202020204" pitchFamily="34" charset="0"/>
              </a:rPr>
              <a:t> refers to the total volume of freshwater used directly or indirectly to produce a product, service, or activity. It encompasses both the water consumed during the production process and the water required for the growth of raw materials. Here are some key points about water footprints:</a:t>
            </a:r>
          </a:p>
          <a:p>
            <a:pPr algn="l">
              <a:buFont typeface="+mj-lt"/>
              <a:buAutoNum type="arabicPeriod"/>
            </a:pPr>
            <a:r>
              <a:rPr lang="en-GB" b="1" i="0" dirty="0">
                <a:solidFill>
                  <a:srgbClr val="FFFFFF"/>
                </a:solidFill>
                <a:effectLst/>
                <a:highlight>
                  <a:srgbClr val="2B2B2B"/>
                </a:highlight>
                <a:latin typeface="Arial" panose="020B0604020202020204" pitchFamily="34" charset="0"/>
              </a:rPr>
              <a:t>Types of Water Footprints:</a:t>
            </a:r>
            <a:endParaRPr lang="en-GB" b="0" i="0" dirty="0">
              <a:solidFill>
                <a:srgbClr val="FFFFFF"/>
              </a:solidFill>
              <a:effectLst/>
              <a:highlight>
                <a:srgbClr val="2B2B2B"/>
              </a:highlight>
              <a:latin typeface="Arial" panose="020B0604020202020204" pitchFamily="34" charset="0"/>
            </a:endParaRP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Blue Water Footprint</a:t>
            </a:r>
            <a:r>
              <a:rPr lang="en-GB" b="0" i="0" dirty="0">
                <a:solidFill>
                  <a:srgbClr val="FFFFFF"/>
                </a:solidFill>
                <a:effectLst/>
                <a:highlight>
                  <a:srgbClr val="2B2B2B"/>
                </a:highlight>
                <a:latin typeface="Arial" panose="020B0604020202020204" pitchFamily="34" charset="0"/>
              </a:rPr>
              <a:t>: This represents the volume of surface and groundwater used for irrigation, industrial processes, and domestic purposes.</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Green Water Footprint</a:t>
            </a:r>
            <a:r>
              <a:rPr lang="en-GB" b="0" i="0" dirty="0">
                <a:solidFill>
                  <a:srgbClr val="FFFFFF"/>
                </a:solidFill>
                <a:effectLst/>
                <a:highlight>
                  <a:srgbClr val="2B2B2B"/>
                </a:highlight>
                <a:latin typeface="Arial" panose="020B0604020202020204" pitchFamily="34" charset="0"/>
              </a:rPr>
              <a:t>: It refers to the amount of rainwater consumed by crops and vegetation during their growth.</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Grey Water Footprint</a:t>
            </a:r>
            <a:r>
              <a:rPr lang="en-GB" b="0" i="0" dirty="0">
                <a:solidFill>
                  <a:srgbClr val="FFFFFF"/>
                </a:solidFill>
                <a:effectLst/>
                <a:highlight>
                  <a:srgbClr val="2B2B2B"/>
                </a:highlight>
                <a:latin typeface="Arial" panose="020B0604020202020204" pitchFamily="34" charset="0"/>
              </a:rPr>
              <a:t>: This accounts for the volume of freshwater needed to dilute pollutants (e.g., from industrial processes) to meet water quality standards.</a:t>
            </a:r>
          </a:p>
          <a:p>
            <a:pPr algn="l">
              <a:buFont typeface="+mj-lt"/>
              <a:buAutoNum type="arabicPeriod"/>
            </a:pPr>
            <a:r>
              <a:rPr lang="en-GB" b="1" i="0" dirty="0">
                <a:solidFill>
                  <a:srgbClr val="FFFFFF"/>
                </a:solidFill>
                <a:effectLst/>
                <a:highlight>
                  <a:srgbClr val="2B2B2B"/>
                </a:highlight>
                <a:latin typeface="Arial" panose="020B0604020202020204" pitchFamily="34" charset="0"/>
              </a:rPr>
              <a:t>Factors Influencing Water Footprints:</a:t>
            </a:r>
            <a:endParaRPr lang="en-GB" b="0" i="0" dirty="0">
              <a:solidFill>
                <a:srgbClr val="FFFFFF"/>
              </a:solidFill>
              <a:effectLst/>
              <a:highlight>
                <a:srgbClr val="2B2B2B"/>
              </a:highlight>
              <a:latin typeface="Arial" panose="020B0604020202020204" pitchFamily="34" charset="0"/>
            </a:endParaRP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Diet</a:t>
            </a:r>
            <a:r>
              <a:rPr lang="en-GB" b="0" i="0" dirty="0">
                <a:solidFill>
                  <a:srgbClr val="FFFFFF"/>
                </a:solidFill>
                <a:effectLst/>
                <a:highlight>
                  <a:srgbClr val="2B2B2B"/>
                </a:highlight>
                <a:latin typeface="Arial" panose="020B0604020202020204" pitchFamily="34" charset="0"/>
              </a:rPr>
              <a:t>: The type of food we consume significantly impacts our water footprint. For example, meat production tends to have a higher water footprint compared to plant-based foods.</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Geographical Location</a:t>
            </a:r>
            <a:r>
              <a:rPr lang="en-GB" b="0" i="0" dirty="0">
                <a:solidFill>
                  <a:srgbClr val="FFFFFF"/>
                </a:solidFill>
                <a:effectLst/>
                <a:highlight>
                  <a:srgbClr val="2B2B2B"/>
                </a:highlight>
                <a:latin typeface="Arial" panose="020B0604020202020204" pitchFamily="34" charset="0"/>
              </a:rPr>
              <a:t>: Water availability varies across regions, affecting the local water footprint.</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Industrial Processes</a:t>
            </a:r>
            <a:r>
              <a:rPr lang="en-GB" b="0" i="0" dirty="0">
                <a:solidFill>
                  <a:srgbClr val="FFFFFF"/>
                </a:solidFill>
                <a:effectLst/>
                <a:highlight>
                  <a:srgbClr val="2B2B2B"/>
                </a:highlight>
                <a:latin typeface="Arial" panose="020B0604020202020204" pitchFamily="34" charset="0"/>
              </a:rPr>
              <a:t>: Industries that rely heavily on water (e.g., textiles, paper, and chemicals) contribute to water footprints.</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Virtual Water</a:t>
            </a:r>
            <a:r>
              <a:rPr lang="en-GB" b="0" i="0" dirty="0">
                <a:solidFill>
                  <a:srgbClr val="FFFFFF"/>
                </a:solidFill>
                <a:effectLst/>
                <a:highlight>
                  <a:srgbClr val="2B2B2B"/>
                </a:highlight>
                <a:latin typeface="Arial" panose="020B0604020202020204" pitchFamily="34" charset="0"/>
              </a:rPr>
              <a:t>: Imported goods also carry a hidden water footprint, as water was used in their production elsewhere.</a:t>
            </a:r>
          </a:p>
          <a:p>
            <a:pPr algn="l">
              <a:buFont typeface="+mj-lt"/>
              <a:buAutoNum type="arabicPeriod"/>
            </a:pPr>
            <a:r>
              <a:rPr lang="en-GB" b="1" i="0" dirty="0">
                <a:solidFill>
                  <a:srgbClr val="FFFFFF"/>
                </a:solidFill>
                <a:effectLst/>
                <a:highlight>
                  <a:srgbClr val="2B2B2B"/>
                </a:highlight>
                <a:latin typeface="Arial" panose="020B0604020202020204" pitchFamily="34" charset="0"/>
              </a:rPr>
              <a:t>Calculating Water Footprints:</a:t>
            </a:r>
            <a:endParaRPr lang="en-GB" b="0" i="0" dirty="0">
              <a:solidFill>
                <a:srgbClr val="FFFFFF"/>
              </a:solidFill>
              <a:effectLst/>
              <a:highlight>
                <a:srgbClr val="2B2B2B"/>
              </a:highlight>
              <a:latin typeface="Arial" panose="020B0604020202020204" pitchFamily="34" charset="0"/>
            </a:endParaRPr>
          </a:p>
          <a:p>
            <a:pPr marL="804763" lvl="1" indent="-309524">
              <a:buFont typeface="+mj-lt"/>
              <a:buAutoNum type="arabicPeriod"/>
            </a:pPr>
            <a:r>
              <a:rPr lang="en-GB" b="0" i="0" dirty="0">
                <a:solidFill>
                  <a:srgbClr val="FFFFFF"/>
                </a:solidFill>
                <a:effectLst/>
                <a:highlight>
                  <a:srgbClr val="2B2B2B"/>
                </a:highlight>
                <a:latin typeface="Arial" panose="020B0604020202020204" pitchFamily="34" charset="0"/>
              </a:rPr>
              <a:t>Researchers and organizations use life cycle assessment (LCA) to estimate water footprints. LCAs consider all stages of a product’s life, from raw material extraction to disposal.</a:t>
            </a:r>
          </a:p>
          <a:p>
            <a:pPr marL="804763" lvl="1" indent="-309524">
              <a:buFont typeface="+mj-lt"/>
              <a:buAutoNum type="arabicPeriod"/>
            </a:pPr>
            <a:r>
              <a:rPr lang="en-GB" b="0" i="0" dirty="0">
                <a:solidFill>
                  <a:srgbClr val="FFFFFF"/>
                </a:solidFill>
                <a:effectLst/>
                <a:highlight>
                  <a:srgbClr val="2B2B2B"/>
                </a:highlight>
                <a:latin typeface="Arial" panose="020B0604020202020204" pitchFamily="34" charset="0"/>
              </a:rPr>
              <a:t>Water footprint assessments provide insights into sustainable water management and help identify areas for improvement.</a:t>
            </a:r>
          </a:p>
          <a:p>
            <a:pPr algn="l">
              <a:buFont typeface="+mj-lt"/>
              <a:buAutoNum type="arabicPeriod"/>
            </a:pPr>
            <a:r>
              <a:rPr lang="en-GB" b="1" i="0" dirty="0">
                <a:solidFill>
                  <a:srgbClr val="FFFFFF"/>
                </a:solidFill>
                <a:effectLst/>
                <a:highlight>
                  <a:srgbClr val="2B2B2B"/>
                </a:highlight>
                <a:latin typeface="Arial" panose="020B0604020202020204" pitchFamily="34" charset="0"/>
              </a:rPr>
              <a:t>Reducing Water Footprints:</a:t>
            </a:r>
            <a:endParaRPr lang="en-GB" b="0" i="0" dirty="0">
              <a:solidFill>
                <a:srgbClr val="FFFFFF"/>
              </a:solidFill>
              <a:effectLst/>
              <a:highlight>
                <a:srgbClr val="2B2B2B"/>
              </a:highlight>
              <a:latin typeface="Arial" panose="020B0604020202020204" pitchFamily="34" charset="0"/>
            </a:endParaRP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Efficient Irrigation</a:t>
            </a:r>
            <a:r>
              <a:rPr lang="en-GB" b="0" i="0" dirty="0">
                <a:solidFill>
                  <a:srgbClr val="FFFFFF"/>
                </a:solidFill>
                <a:effectLst/>
                <a:highlight>
                  <a:srgbClr val="2B2B2B"/>
                </a:highlight>
                <a:latin typeface="Arial" panose="020B0604020202020204" pitchFamily="34" charset="0"/>
              </a:rPr>
              <a:t>: Implementing water-efficient irrigation techniques can reduce agricultural water use.</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Consumer Choices</a:t>
            </a:r>
            <a:r>
              <a:rPr lang="en-GB" b="0" i="0" dirty="0">
                <a:solidFill>
                  <a:srgbClr val="FFFFFF"/>
                </a:solidFill>
                <a:effectLst/>
                <a:highlight>
                  <a:srgbClr val="2B2B2B"/>
                </a:highlight>
                <a:latin typeface="Arial" panose="020B0604020202020204" pitchFamily="34" charset="0"/>
              </a:rPr>
              <a:t>: </a:t>
            </a:r>
            <a:r>
              <a:rPr lang="en-GB" b="0" i="0" dirty="0" err="1">
                <a:solidFill>
                  <a:srgbClr val="FFFFFF"/>
                </a:solidFill>
                <a:effectLst/>
                <a:highlight>
                  <a:srgbClr val="2B2B2B"/>
                </a:highlight>
                <a:latin typeface="Arial" panose="020B0604020202020204" pitchFamily="34" charset="0"/>
              </a:rPr>
              <a:t>Opt</a:t>
            </a:r>
            <a:r>
              <a:rPr lang="en-GB" b="0" i="0" dirty="0">
                <a:solidFill>
                  <a:srgbClr val="FFFFFF"/>
                </a:solidFill>
                <a:effectLst/>
                <a:highlight>
                  <a:srgbClr val="2B2B2B"/>
                </a:highlight>
                <a:latin typeface="Arial" panose="020B0604020202020204" pitchFamily="34" charset="0"/>
              </a:rPr>
              <a:t> for products with lower water footprints (e.g., seasonal and locally grown produce).</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Industry Practices</a:t>
            </a:r>
            <a:r>
              <a:rPr lang="en-GB" b="0" i="0" dirty="0">
                <a:solidFill>
                  <a:srgbClr val="FFFFFF"/>
                </a:solidFill>
                <a:effectLst/>
                <a:highlight>
                  <a:srgbClr val="2B2B2B"/>
                </a:highlight>
                <a:latin typeface="Arial" panose="020B0604020202020204" pitchFamily="34" charset="0"/>
              </a:rPr>
              <a:t>: Industries can adopt water-saving technologies and reuse/recycle water.</a:t>
            </a:r>
          </a:p>
          <a:p>
            <a:pPr marL="804763" lvl="1" indent="-309524">
              <a:buFont typeface="+mj-lt"/>
              <a:buAutoNum type="arabicPeriod"/>
            </a:pPr>
            <a:r>
              <a:rPr lang="en-GB" b="1" i="0" dirty="0">
                <a:solidFill>
                  <a:srgbClr val="FFFFFF"/>
                </a:solidFill>
                <a:effectLst/>
                <a:highlight>
                  <a:srgbClr val="2B2B2B"/>
                </a:highlight>
                <a:latin typeface="Arial" panose="020B0604020202020204" pitchFamily="34" charset="0"/>
              </a:rPr>
              <a:t>Awareness</a:t>
            </a:r>
            <a:r>
              <a:rPr lang="en-GB" b="0" i="0" dirty="0">
                <a:solidFill>
                  <a:srgbClr val="FFFFFF"/>
                </a:solidFill>
                <a:effectLst/>
                <a:highlight>
                  <a:srgbClr val="2B2B2B"/>
                </a:highlight>
                <a:latin typeface="Arial" panose="020B0604020202020204" pitchFamily="34" charset="0"/>
              </a:rPr>
              <a:t>: Educating consumers and businesses about water conservation is crucial.</a:t>
            </a:r>
          </a:p>
          <a:p>
            <a:pPr algn="l"/>
            <a:endParaRPr lang="en-GB" b="0" i="0" dirty="0">
              <a:solidFill>
                <a:srgbClr val="FFFFFF"/>
              </a:solidFill>
              <a:effectLst/>
              <a:highlight>
                <a:srgbClr val="2B2B2B"/>
              </a:highlight>
              <a:latin typeface="Arial" panose="020B0604020202020204" pitchFamily="34" charset="0"/>
            </a:endParaRPr>
          </a:p>
          <a:p>
            <a:pPr algn="l"/>
            <a:r>
              <a:rPr lang="en-GB" b="0" i="0" dirty="0">
                <a:solidFill>
                  <a:srgbClr val="FFFFFF"/>
                </a:solidFill>
                <a:effectLst/>
                <a:highlight>
                  <a:srgbClr val="2B2B2B"/>
                </a:highlight>
                <a:latin typeface="Arial" panose="020B0604020202020204" pitchFamily="34" charset="0"/>
              </a:rPr>
              <a:t>Remember that understanding and addressing water footprints are essential for sustainable water management and ensuring water availability for future generations. </a:t>
            </a:r>
          </a:p>
          <a:p>
            <a:pPr algn="l"/>
            <a:endParaRPr lang="en-GB" b="0" i="0" dirty="0">
              <a:solidFill>
                <a:srgbClr val="FFFFFF"/>
              </a:solidFill>
              <a:effectLst/>
              <a:highlight>
                <a:srgbClr val="2B2B2B"/>
              </a:highlight>
              <a:latin typeface="Arial" panose="020B0604020202020204" pitchFamily="34" charset="0"/>
            </a:endParaRPr>
          </a:p>
          <a:p>
            <a:r>
              <a:rPr lang="en-GB" b="1" i="0" dirty="0">
                <a:solidFill>
                  <a:srgbClr val="FFFFFF"/>
                </a:solidFill>
                <a:effectLst/>
                <a:highlight>
                  <a:srgbClr val="2B2B2B"/>
                </a:highlight>
                <a:latin typeface="Arial" panose="020B0604020202020204" pitchFamily="34" charset="0"/>
              </a:rPr>
              <a:t>Statistics:</a:t>
            </a:r>
            <a:br>
              <a:rPr lang="en-GB" b="1" i="0" dirty="0">
                <a:solidFill>
                  <a:srgbClr val="FFFFFF"/>
                </a:solidFill>
                <a:effectLst/>
                <a:highlight>
                  <a:srgbClr val="2B2B2B"/>
                </a:highlight>
                <a:latin typeface="Arial" panose="020B0604020202020204" pitchFamily="34" charset="0"/>
              </a:rPr>
            </a:br>
            <a:r>
              <a:rPr lang="en-GB" dirty="0"/>
              <a:t>The Earth’s Secondary Water Cycle is distributed across various reservoirs. Here’s an estimate of the Secondary water Cycle volume in different places:</a:t>
            </a:r>
          </a:p>
          <a:p>
            <a:pPr>
              <a:buFont typeface="+mj-lt"/>
              <a:buAutoNum type="arabicPeriod"/>
            </a:pPr>
            <a:r>
              <a:rPr lang="en-GB" b="1" dirty="0"/>
              <a:t>Oceans (Saline)</a:t>
            </a:r>
            <a:r>
              <a:rPr lang="en-GB" dirty="0"/>
              <a:t>:</a:t>
            </a:r>
          </a:p>
          <a:p>
            <a:pPr marL="804763" lvl="1" indent="-309524">
              <a:buFont typeface="+mj-lt"/>
              <a:buAutoNum type="arabicPeriod"/>
            </a:pPr>
            <a:r>
              <a:rPr lang="en-GB" dirty="0"/>
              <a:t>Oceans hold about </a:t>
            </a:r>
            <a:r>
              <a:rPr lang="en-GB" b="1" dirty="0"/>
              <a:t>96.5%</a:t>
            </a:r>
            <a:r>
              <a:rPr lang="en-GB" dirty="0"/>
              <a:t> of all Earth’s water.</a:t>
            </a:r>
          </a:p>
          <a:p>
            <a:pPr marL="804763" lvl="1" indent="-309524">
              <a:buFont typeface="+mj-lt"/>
              <a:buAutoNum type="arabicPeriod"/>
            </a:pPr>
            <a:r>
              <a:rPr lang="en-GB" dirty="0"/>
              <a:t>Estimated volume: </a:t>
            </a:r>
            <a:r>
              <a:rPr lang="en-GB" b="1" dirty="0"/>
              <a:t>1,338,000,000 cubic </a:t>
            </a:r>
            <a:r>
              <a:rPr lang="en-GB" b="1" dirty="0" err="1"/>
              <a:t>kilometers</a:t>
            </a:r>
            <a:r>
              <a:rPr lang="en-GB" dirty="0"/>
              <a:t> (km³).</a:t>
            </a:r>
          </a:p>
          <a:p>
            <a:pPr>
              <a:buFont typeface="+mj-lt"/>
              <a:buAutoNum type="arabicPeriod"/>
            </a:pPr>
            <a:r>
              <a:rPr lang="en-GB" b="1" dirty="0"/>
              <a:t>Ice Caps and Glaciers (Fresh)</a:t>
            </a:r>
            <a:r>
              <a:rPr lang="en-GB" dirty="0"/>
              <a:t>:</a:t>
            </a:r>
          </a:p>
          <a:p>
            <a:pPr marL="804763" lvl="1" indent="-309524">
              <a:buFont typeface="+mj-lt"/>
              <a:buAutoNum type="arabicPeriod"/>
            </a:pPr>
            <a:r>
              <a:rPr lang="en-GB" dirty="0"/>
              <a:t>Ice caps and glaciers contain freshwater.</a:t>
            </a:r>
          </a:p>
          <a:p>
            <a:pPr marL="804763" lvl="1" indent="-309524">
              <a:buFont typeface="+mj-lt"/>
              <a:buAutoNum type="arabicPeriod"/>
            </a:pPr>
            <a:r>
              <a:rPr lang="en-GB" dirty="0"/>
              <a:t>Estimated volume: </a:t>
            </a:r>
            <a:r>
              <a:rPr lang="en-GB" b="1" dirty="0"/>
              <a:t>24,064,000 km³</a:t>
            </a:r>
            <a:r>
              <a:rPr lang="en-GB" dirty="0"/>
              <a:t>.</a:t>
            </a:r>
          </a:p>
          <a:p>
            <a:pPr>
              <a:buFont typeface="+mj-lt"/>
              <a:buAutoNum type="arabicPeriod"/>
            </a:pPr>
            <a:r>
              <a:rPr lang="en-GB" b="1" dirty="0"/>
              <a:t>Groundwater (Fresh and Saline)</a:t>
            </a:r>
            <a:r>
              <a:rPr lang="en-GB" dirty="0"/>
              <a:t>:</a:t>
            </a:r>
          </a:p>
          <a:p>
            <a:pPr marL="804763" lvl="1" indent="-309524">
              <a:buFont typeface="+mj-lt"/>
              <a:buAutoNum type="arabicPeriod"/>
            </a:pPr>
            <a:r>
              <a:rPr lang="en-GB" dirty="0"/>
              <a:t>Water stored in aquifers and underground that are not all of Primary Water Cycle.</a:t>
            </a:r>
          </a:p>
          <a:p>
            <a:pPr marL="804763" lvl="1" indent="-309524">
              <a:buFont typeface="+mj-lt"/>
              <a:buAutoNum type="arabicPeriod"/>
            </a:pPr>
            <a:r>
              <a:rPr lang="en-GB" dirty="0"/>
              <a:t>Estimated volume: </a:t>
            </a:r>
            <a:r>
              <a:rPr lang="en-GB" b="1" dirty="0"/>
              <a:t>23,400,000 km³</a:t>
            </a:r>
            <a:r>
              <a:rPr lang="en-GB" dirty="0"/>
              <a:t>.</a:t>
            </a:r>
          </a:p>
          <a:p>
            <a:pPr>
              <a:buFont typeface="+mj-lt"/>
              <a:buAutoNum type="arabicPeriod"/>
            </a:pPr>
            <a:r>
              <a:rPr lang="en-GB" b="1" dirty="0"/>
              <a:t>Streams, Lakes, and Swamps (Fresh)</a:t>
            </a:r>
            <a:r>
              <a:rPr lang="en-GB" dirty="0"/>
              <a:t>:</a:t>
            </a:r>
          </a:p>
          <a:p>
            <a:pPr marL="804763" lvl="1" indent="-309524">
              <a:buFont typeface="+mj-lt"/>
              <a:buAutoNum type="arabicPeriod"/>
            </a:pPr>
            <a:r>
              <a:rPr lang="en-GB" dirty="0"/>
              <a:t>Surface freshwater sources.</a:t>
            </a:r>
          </a:p>
          <a:p>
            <a:pPr marL="804763" lvl="1" indent="-309524">
              <a:buFont typeface="+mj-lt"/>
              <a:buAutoNum type="arabicPeriod"/>
            </a:pPr>
            <a:r>
              <a:rPr lang="en-GB" dirty="0"/>
              <a:t>Estimated volume: </a:t>
            </a:r>
            <a:r>
              <a:rPr lang="en-GB" b="1" dirty="0"/>
              <a:t>104,590 km³</a:t>
            </a:r>
            <a:r>
              <a:rPr lang="en-GB" dirty="0"/>
              <a:t>.</a:t>
            </a:r>
          </a:p>
          <a:p>
            <a:pPr>
              <a:buFont typeface="+mj-lt"/>
              <a:buAutoNum type="arabicPeriod"/>
            </a:pPr>
            <a:r>
              <a:rPr lang="en-GB" b="1" dirty="0"/>
              <a:t>Lakes (Saline)</a:t>
            </a:r>
            <a:r>
              <a:rPr lang="en-GB" dirty="0"/>
              <a:t>:</a:t>
            </a:r>
          </a:p>
          <a:p>
            <a:pPr marL="804763" lvl="1" indent="-309524">
              <a:buFont typeface="+mj-lt"/>
              <a:buAutoNum type="arabicPeriod"/>
            </a:pPr>
            <a:r>
              <a:rPr lang="en-GB" dirty="0"/>
              <a:t>Saline lakes.</a:t>
            </a:r>
          </a:p>
          <a:p>
            <a:pPr marL="804763" lvl="1" indent="-309524">
              <a:buFont typeface="+mj-lt"/>
              <a:buAutoNum type="arabicPeriod"/>
            </a:pPr>
            <a:r>
              <a:rPr lang="en-GB" dirty="0"/>
              <a:t>Estimated volume: </a:t>
            </a:r>
            <a:r>
              <a:rPr lang="en-GB" b="1" dirty="0"/>
              <a:t>85,400 km³</a:t>
            </a:r>
            <a:r>
              <a:rPr lang="en-GB" dirty="0"/>
              <a:t>.</a:t>
            </a:r>
          </a:p>
          <a:p>
            <a:r>
              <a:rPr lang="en-GB" dirty="0"/>
              <a:t>In total, Earth’s water content is approximately </a:t>
            </a:r>
            <a:r>
              <a:rPr lang="en-GB" b="1" dirty="0"/>
              <a:t>1.39 billion cubic </a:t>
            </a:r>
            <a:r>
              <a:rPr lang="en-GB" b="1" dirty="0" err="1"/>
              <a:t>kilometers</a:t>
            </a:r>
            <a:r>
              <a:rPr lang="en-GB" b="1" dirty="0"/>
              <a:t> (331 million cubic miles)</a:t>
            </a:r>
            <a:r>
              <a:rPr lang="en-GB" dirty="0"/>
              <a:t>. The majority of this water is in the oceans, followed by ice caps and glaciers. Freshwater sources are relatively small but crucial for sustaining life. </a:t>
            </a:r>
            <a:endParaRPr lang="en-GB" sz="19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endParaRPr lang="en-GB" sz="19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r>
              <a:rPr lang="en-GB" sz="1900" b="1" kern="0" dirty="0">
                <a:latin typeface="Times New Roman" panose="02020603050405020304" pitchFamily="18" charset="0"/>
                <a:ea typeface="Times New Roman" panose="02020603050405020304" pitchFamily="18" charset="0"/>
                <a:cs typeface="Arial" panose="020B0604020202020204" pitchFamily="34" charset="0"/>
              </a:rPr>
              <a:t>Planetary alignment: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9"/>
              </a:rPr>
              <a:t>https://vt.tiktok.com/ZSFqYbtfC/</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GB" sz="19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r>
              <a:rPr lang="en-US" sz="1900" b="1" u="sng" kern="0" dirty="0">
                <a:latin typeface="Times New Roman" panose="02020603050405020304" pitchFamily="18" charset="0"/>
                <a:ea typeface="Times New Roman" panose="02020603050405020304" pitchFamily="18" charset="0"/>
                <a:cs typeface="Arial" panose="020B0604020202020204" pitchFamily="34" charset="0"/>
              </a:rPr>
              <a:t>RE: </a:t>
            </a:r>
            <a:r>
              <a:rPr lang="en-US" sz="1900" b="1" kern="0" dirty="0">
                <a:latin typeface="Times New Roman" panose="02020603050405020304" pitchFamily="18" charset="0"/>
                <a:ea typeface="Times New Roman" panose="02020603050405020304" pitchFamily="18" charset="0"/>
              </a:rPr>
              <a:t>TOTRADE, first with Thailand, </a:t>
            </a:r>
            <a:r>
              <a:rPr lang="en-US" sz="1900" kern="0" dirty="0">
                <a:latin typeface="Times New Roman" panose="02020603050405020304" pitchFamily="18" charset="0"/>
                <a:ea typeface="Times New Roman" panose="02020603050405020304" pitchFamily="18" charset="0"/>
              </a:rPr>
              <a:t>through </a:t>
            </a:r>
            <a:r>
              <a:rPr lang="en-US" sz="1900" b="1" kern="0" dirty="0">
                <a:latin typeface="Times New Roman" panose="02020603050405020304" pitchFamily="18" charset="0"/>
                <a:ea typeface="Times New Roman" panose="02020603050405020304" pitchFamily="18" charset="0"/>
              </a:rPr>
              <a:t>Carbon-Negative</a:t>
            </a:r>
            <a:r>
              <a:rPr lang="en-US" sz="1900" kern="0" dirty="0">
                <a:latin typeface="Times New Roman" panose="02020603050405020304" pitchFamily="18" charset="0"/>
                <a:ea typeface="Times New Roman" panose="02020603050405020304" pitchFamily="18" charset="0"/>
              </a:rPr>
              <a:t> global initiatives for a swift progress towards a </a:t>
            </a:r>
            <a:r>
              <a:rPr lang="en-US" sz="1900" b="1" kern="0" dirty="0">
                <a:latin typeface="Times New Roman" panose="02020603050405020304" pitchFamily="18" charset="0"/>
                <a:ea typeface="Times New Roman" panose="02020603050405020304" pitchFamily="18" charset="0"/>
              </a:rPr>
              <a:t>Type I Civilization</a:t>
            </a:r>
            <a:r>
              <a:rPr lang="en-US" sz="1900" kern="0" dirty="0">
                <a:latin typeface="Times New Roman" panose="02020603050405020304" pitchFamily="18" charset="0"/>
                <a:ea typeface="Times New Roman" panose="02020603050405020304" pitchFamily="18" charset="0"/>
              </a:rPr>
              <a:t>.</a:t>
            </a:r>
          </a:p>
          <a:p>
            <a:pPr>
              <a:lnSpc>
                <a:spcPct val="107000"/>
              </a:lnSpc>
              <a:spcAft>
                <a:spcPts val="867"/>
              </a:spcAft>
            </a:pPr>
            <a:endParaRPr lang="en-US" sz="1900" b="1" u="sng"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r>
              <a:rPr lang="en-US" sz="1900" b="1" u="sng" kern="0" dirty="0">
                <a:latin typeface="Times New Roman" panose="02020603050405020304" pitchFamily="18" charset="0"/>
                <a:ea typeface="Times New Roman" panose="02020603050405020304" pitchFamily="18" charset="0"/>
                <a:cs typeface="Arial" panose="020B0604020202020204" pitchFamily="34" charset="0"/>
              </a:rPr>
              <a:t>Global Crisis:</a:t>
            </a:r>
            <a:r>
              <a:rPr lang="en-US" sz="1900" b="1" kern="0" dirty="0">
                <a:latin typeface="Times New Roman" panose="02020603050405020304" pitchFamily="18" charset="0"/>
                <a:ea typeface="Times New Roman" panose="02020603050405020304" pitchFamily="18" charset="0"/>
                <a:cs typeface="Arial" panose="020B0604020202020204" pitchFamily="34" charset="0"/>
              </a:rPr>
              <a:t> </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The Earth is experiencing </a:t>
            </a:r>
            <a:r>
              <a:rPr lang="en-US" sz="1900" b="1"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Climate collapse</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dirty="0">
                <a:solidFill>
                  <a:srgbClr val="141414"/>
                </a:solidFill>
                <a:highlight>
                  <a:srgbClr val="FFFFFF"/>
                </a:highlight>
                <a:latin typeface="Times New Roman" panose="02020603050405020304" pitchFamily="18" charset="0"/>
                <a:ea typeface="Aptos" panose="020B0004020202020204" pitchFamily="34" charset="0"/>
              </a:rPr>
              <a:t>characterized by</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more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0"/>
              </a:rPr>
              <a:t>extreme weather</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including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1"/>
              </a:rPr>
              <a:t>intense floods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2"/>
              </a:rPr>
              <a:t>snowstorms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3"/>
              </a:rPr>
              <a:t>extreme heat, fires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4"/>
              </a:rPr>
              <a:t>hailstorms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5"/>
              </a:rPr>
              <a:t>windstorms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6"/>
              </a:rPr>
              <a:t>tornadoes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7"/>
              </a:rPr>
              <a:t>earthquakes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8"/>
              </a:rPr>
              <a:t>volcanic eruptions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and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9"/>
              </a:rPr>
              <a:t>tsunami</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dirty="0">
                <a:solidFill>
                  <a:srgbClr val="141414"/>
                </a:solidFill>
                <a:highlight>
                  <a:srgbClr val="FFFFFF"/>
                </a:highlight>
                <a:latin typeface="Times New Roman" panose="02020603050405020304" pitchFamily="18" charset="0"/>
                <a:ea typeface="Aptos" panose="020B0004020202020204" pitchFamily="34" charset="0"/>
              </a:rPr>
              <a:t>impacting numerous regions with the potential for global effects.</a:t>
            </a:r>
          </a:p>
          <a:p>
            <a:pPr>
              <a:lnSpc>
                <a:spcPct val="107000"/>
              </a:lnSpc>
              <a:spcAft>
                <a:spcPts val="867"/>
              </a:spcAft>
            </a:pPr>
            <a:endParaRPr lang="en-US" sz="1900" b="1"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endParaRPr>
          </a:p>
          <a:p>
            <a:pPr>
              <a:lnSpc>
                <a:spcPct val="107000"/>
              </a:lnSpc>
              <a:spcAft>
                <a:spcPts val="867"/>
              </a:spcAft>
            </a:pPr>
            <a:r>
              <a:rPr lang="en-US" sz="1900" b="1" kern="100" dirty="0">
                <a:ea typeface="Aptos" panose="020B0004020202020204" pitchFamily="34" charset="0"/>
                <a:cs typeface="Arial" panose="020B0604020202020204" pitchFamily="34" charset="0"/>
              </a:rPr>
              <a:t>Links with Facts:</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b="1" kern="100" dirty="0">
                <a:ea typeface="Aptos" panose="020B0004020202020204" pitchFamily="34" charset="0"/>
                <a:cs typeface="Arial" panose="020B0604020202020204" pitchFamily="34" charset="0"/>
              </a:rPr>
              <a:t>Cataclysm</a:t>
            </a:r>
            <a:r>
              <a:rPr lang="en-GB" sz="1900" b="1" kern="100" dirty="0">
                <a:ea typeface="Aptos" panose="020B0004020202020204" pitchFamily="34" charset="0"/>
                <a:cs typeface="Arial" panose="020B0604020202020204" pitchFamily="34" charset="0"/>
              </a:rPr>
              <a:t>: </a:t>
            </a:r>
            <a:r>
              <a:rPr lang="en-GB" sz="1900" u="sng" kern="100" dirty="0">
                <a:solidFill>
                  <a:srgbClr val="0000FF"/>
                </a:solidFill>
                <a:ea typeface="Aptos" panose="020B0004020202020204" pitchFamily="34" charset="0"/>
                <a:cs typeface="Arial" panose="020B0604020202020204" pitchFamily="34" charset="0"/>
                <a:hlinkClick r:id="rId20"/>
              </a:rPr>
              <a:t>https://vt.tiktok.com/ZSFxJCAjv/</a:t>
            </a:r>
            <a:r>
              <a:rPr lang="fr-FR"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Intense floods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1"/>
              </a:rPr>
              <a:t>https://vt.tiktok.com/ZSFqsSXhW/</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Snowstorms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2"/>
              </a:rPr>
              <a:t>https://vt.tiktok.com/ZSFqG64Ds/</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Extreme heat, fires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3"/>
              </a:rPr>
              <a:t>https://vt.tiktok.com/ZSFqGx3d7/</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Hailstorms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4"/>
              </a:rPr>
              <a:t>https://vt.tiktok.com/ZSFqGMoVx/</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Windstorms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5"/>
              </a:rPr>
              <a:t>https://vt.tiktok.com/ZSFqGYE5Y/</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pt-PT" sz="1900" u="sng" kern="100" dirty="0" err="1">
                <a:ea typeface="Aptos" panose="020B0004020202020204" pitchFamily="34" charset="0"/>
                <a:cs typeface="Arial" panose="020B0604020202020204" pitchFamily="34" charset="0"/>
              </a:rPr>
              <a:t>Tornadoes</a:t>
            </a:r>
            <a:r>
              <a:rPr lang="pt-PT" sz="1900" kern="100" dirty="0">
                <a:ea typeface="Aptos" panose="020B0004020202020204" pitchFamily="34" charset="0"/>
                <a:cs typeface="Arial" panose="020B0604020202020204" pitchFamily="34" charset="0"/>
              </a:rPr>
              <a:t>: </a:t>
            </a:r>
            <a:r>
              <a:rPr lang="pt-PT" sz="1900" u="sng" kern="100" dirty="0">
                <a:solidFill>
                  <a:srgbClr val="0000FF"/>
                </a:solidFill>
                <a:ea typeface="Aptos" panose="020B0004020202020204" pitchFamily="34" charset="0"/>
                <a:cs typeface="Arial" panose="020B0604020202020204" pitchFamily="34" charset="0"/>
                <a:hlinkClick r:id="rId16"/>
              </a:rPr>
              <a:t>https://vt.tiktok.com/ZSFqGJv8t/</a:t>
            </a:r>
            <a:r>
              <a:rPr lang="pt-PT"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Earthquakes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7"/>
              </a:rPr>
              <a:t>https://vt.tiktok.com/ZSFqs1nTm/</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fr-FR" sz="1900" u="sng" kern="100" dirty="0" err="1">
                <a:ea typeface="Aptos" panose="020B0004020202020204" pitchFamily="34" charset="0"/>
                <a:cs typeface="Arial" panose="020B0604020202020204" pitchFamily="34" charset="0"/>
              </a:rPr>
              <a:t>Volcanic</a:t>
            </a:r>
            <a:r>
              <a:rPr lang="fr-FR" sz="1900" u="sng" kern="100" dirty="0">
                <a:ea typeface="Aptos" panose="020B0004020202020204" pitchFamily="34" charset="0"/>
                <a:cs typeface="Arial" panose="020B0604020202020204" pitchFamily="34" charset="0"/>
              </a:rPr>
              <a:t> </a:t>
            </a:r>
            <a:r>
              <a:rPr lang="fr-FR" sz="1900" u="sng" kern="100" dirty="0" err="1">
                <a:ea typeface="Aptos" panose="020B0004020202020204" pitchFamily="34" charset="0"/>
                <a:cs typeface="Arial" panose="020B0604020202020204" pitchFamily="34" charset="0"/>
              </a:rPr>
              <a:t>eruptions</a:t>
            </a:r>
            <a:r>
              <a:rPr lang="fr-FR" sz="1900" kern="100" dirty="0">
                <a:ea typeface="Aptos" panose="020B0004020202020204" pitchFamily="34" charset="0"/>
                <a:cs typeface="Arial" panose="020B0604020202020204" pitchFamily="34" charset="0"/>
              </a:rPr>
              <a:t>: </a:t>
            </a:r>
            <a:r>
              <a:rPr lang="fr-FR" sz="1900" u="sng" kern="100" dirty="0">
                <a:solidFill>
                  <a:srgbClr val="0000FF"/>
                </a:solidFill>
                <a:ea typeface="Aptos" panose="020B0004020202020204" pitchFamily="34" charset="0"/>
                <a:cs typeface="Arial" panose="020B0604020202020204" pitchFamily="34" charset="0"/>
                <a:hlinkClick r:id="rId18"/>
              </a:rPr>
              <a:t>https://vt.tiktok.com/ZSFqp7d2m/</a:t>
            </a:r>
            <a:r>
              <a:rPr lang="fr-FR"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spcAft>
                <a:spcPts val="867"/>
              </a:spcAft>
              <a:buFont typeface="Symbol" panose="05050102010706020507" pitchFamily="18" charset="2"/>
              <a:buChar char=""/>
            </a:pPr>
            <a:r>
              <a:rPr lang="pl-PL" sz="1900" u="sng" kern="100" dirty="0">
                <a:ea typeface="Aptos" panose="020B0004020202020204" pitchFamily="34" charset="0"/>
                <a:cs typeface="Arial" panose="020B0604020202020204" pitchFamily="34" charset="0"/>
              </a:rPr>
              <a:t>Tsunami</a:t>
            </a:r>
            <a:r>
              <a:rPr lang="pl-PL" sz="1900" kern="100" dirty="0">
                <a:ea typeface="Aptos" panose="020B0004020202020204" pitchFamily="34" charset="0"/>
                <a:cs typeface="Arial" panose="020B0604020202020204" pitchFamily="34" charset="0"/>
              </a:rPr>
              <a:t>: </a:t>
            </a:r>
            <a:r>
              <a:rPr lang="pl-PL" sz="1900" u="sng" kern="100" dirty="0">
                <a:solidFill>
                  <a:srgbClr val="0000FF"/>
                </a:solidFill>
                <a:ea typeface="Aptos" panose="020B0004020202020204" pitchFamily="34" charset="0"/>
                <a:cs typeface="Arial" panose="020B0604020202020204" pitchFamily="34" charset="0"/>
                <a:hlinkClick r:id="rId19"/>
              </a:rPr>
              <a:t>https://vt.tiktok.com/ZSFqGjqjq/</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US" sz="1900" b="1" kern="100" dirty="0">
              <a:ea typeface="Aptos" panose="020B0004020202020204" pitchFamily="34" charset="0"/>
              <a:cs typeface="Arial" panose="020B0604020202020204" pitchFamily="34" charset="0"/>
            </a:endParaRPr>
          </a:p>
          <a:p>
            <a:pPr>
              <a:lnSpc>
                <a:spcPct val="107000"/>
              </a:lnSpc>
              <a:spcAft>
                <a:spcPts val="867"/>
              </a:spcAft>
            </a:pPr>
            <a:r>
              <a:rPr lang="en-US" sz="1900" b="1" kern="100" dirty="0">
                <a:ea typeface="Aptos" panose="020B0004020202020204" pitchFamily="34" charset="0"/>
                <a:cs typeface="Arial" panose="020B0604020202020204" pitchFamily="34" charset="0"/>
              </a:rPr>
              <a:t>Sources:</a:t>
            </a:r>
            <a:br>
              <a:rPr lang="en-US" sz="1900" kern="100" dirty="0">
                <a:ea typeface="Aptos" panose="020B0004020202020204" pitchFamily="34" charset="0"/>
                <a:cs typeface="Arial" panose="020B0604020202020204" pitchFamily="34" charset="0"/>
              </a:rPr>
            </a:br>
            <a:r>
              <a:rPr lang="en-US" sz="1900" b="1" kern="100" dirty="0">
                <a:ea typeface="Aptos" panose="020B0004020202020204" pitchFamily="34" charset="0"/>
                <a:cs typeface="Arial" panose="020B0604020202020204" pitchFamily="34" charset="0"/>
              </a:rPr>
              <a:t>Dr. A. Egon </a:t>
            </a:r>
            <a:r>
              <a:rPr lang="en-US" sz="1900" b="1" kern="100" dirty="0" err="1">
                <a:ea typeface="Aptos" panose="020B0004020202020204" pitchFamily="34" charset="0"/>
                <a:cs typeface="Arial" panose="020B0604020202020204" pitchFamily="34" charset="0"/>
              </a:rPr>
              <a:t>Cholakian</a:t>
            </a:r>
            <a:r>
              <a:rPr lang="en-US" sz="1900" b="1" kern="100" dirty="0">
                <a:ea typeface="Aptos" panose="020B0004020202020204" pitchFamily="34"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u="sng" kern="100" dirty="0">
                <a:solidFill>
                  <a:srgbClr val="0000FF"/>
                </a:solidFill>
                <a:ea typeface="Aptos" panose="020B0004020202020204" pitchFamily="34" charset="0"/>
                <a:cs typeface="Arial" panose="020B0604020202020204" pitchFamily="34" charset="0"/>
                <a:hlinkClick r:id="rId21"/>
              </a:rPr>
              <a:t>Earth Save Science Collaborative</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1"/>
              </a:rPr>
              <a:t>https://earthsavesciencecollaborative.com/</a:t>
            </a:r>
            <a:r>
              <a:rPr lang="en-US" sz="1900" kern="100" dirty="0">
                <a:ea typeface="Aptos" panose="020B0004020202020204" pitchFamily="34" charset="0"/>
                <a:cs typeface="Arial" panose="020B0604020202020204" pitchFamily="34" charset="0"/>
              </a:rPr>
              <a:t> </a:t>
            </a:r>
            <a:br>
              <a:rPr lang="en-US" sz="1900" kern="100" dirty="0">
                <a:ea typeface="Aptos" panose="020B0004020202020204" pitchFamily="34" charset="0"/>
                <a:cs typeface="Arial" panose="020B0604020202020204" pitchFamily="34" charset="0"/>
              </a:rPr>
            </a:br>
            <a:r>
              <a:rPr lang="en-US" sz="1900" u="sng" kern="100" dirty="0">
                <a:solidFill>
                  <a:srgbClr val="0000FF"/>
                </a:solidFill>
                <a:ea typeface="Aptos" panose="020B0004020202020204" pitchFamily="34" charset="0"/>
                <a:cs typeface="Arial" panose="020B0604020202020204" pitchFamily="34" charset="0"/>
                <a:hlinkClick r:id="rId22"/>
              </a:rPr>
              <a:t>LinkedIn</a:t>
            </a:r>
            <a:r>
              <a:rPr lang="en-US" sz="1900" kern="100" dirty="0">
                <a:ea typeface="Aptos" panose="020B0004020202020204" pitchFamily="34" charset="0"/>
                <a:cs typeface="Arial" panose="020B0604020202020204" pitchFamily="34" charset="0"/>
              </a:rPr>
              <a:t> (bio): </a:t>
            </a:r>
            <a:r>
              <a:rPr lang="en-US" sz="1900" u="sng" kern="100" dirty="0">
                <a:solidFill>
                  <a:srgbClr val="0000FF"/>
                </a:solidFill>
                <a:ea typeface="Aptos" panose="020B0004020202020204" pitchFamily="34" charset="0"/>
                <a:cs typeface="Arial" panose="020B0604020202020204" pitchFamily="34" charset="0"/>
                <a:hlinkClick r:id="rId22"/>
              </a:rPr>
              <a:t>https://www.linkedin.com/in/a-egon-cholakian-11256b4</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GB" sz="1900" u="sng" kern="100" dirty="0">
                <a:ea typeface="Aptos" panose="020B0004020202020204" pitchFamily="34" charset="0"/>
                <a:cs typeface="Arial" panose="020B0604020202020204" pitchFamily="34" charset="0"/>
              </a:rPr>
              <a:t>John Ahn PhD, MBA:</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GB" sz="1900" u="sng" kern="100" dirty="0" err="1">
                <a:solidFill>
                  <a:srgbClr val="0000FF"/>
                </a:solidFill>
                <a:ea typeface="Aptos" panose="020B0004020202020204" pitchFamily="34" charset="0"/>
                <a:cs typeface="Arial" panose="020B0604020202020204" pitchFamily="34" charset="0"/>
                <a:hlinkClick r:id="rId23"/>
              </a:rPr>
              <a:t>Youtube</a:t>
            </a:r>
            <a:r>
              <a:rPr lang="en-GB" sz="1900" kern="100" dirty="0">
                <a:ea typeface="Aptos" panose="020B0004020202020204" pitchFamily="34" charset="0"/>
                <a:cs typeface="Arial" panose="020B0604020202020204" pitchFamily="34" charset="0"/>
              </a:rPr>
              <a:t>: </a:t>
            </a:r>
            <a:r>
              <a:rPr lang="en-GB" sz="1900" u="sng" kern="100" dirty="0">
                <a:solidFill>
                  <a:srgbClr val="0000FF"/>
                </a:solidFill>
                <a:ea typeface="Aptos" panose="020B0004020202020204" pitchFamily="34" charset="0"/>
                <a:cs typeface="Arial" panose="020B0604020202020204" pitchFamily="34" charset="0"/>
                <a:hlinkClick r:id="rId24"/>
              </a:rPr>
              <a:t>https://www.youtube.com/@creative_society</a:t>
            </a:r>
            <a:r>
              <a:rPr lang="pt-PT"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nb-NO" sz="1900" u="sng" kern="100" dirty="0" err="1">
                <a:solidFill>
                  <a:srgbClr val="0000FF"/>
                </a:solidFill>
                <a:ea typeface="Aptos" panose="020B0004020202020204" pitchFamily="34" charset="0"/>
                <a:cs typeface="Arial" panose="020B0604020202020204" pitchFamily="34" charset="0"/>
                <a:hlinkClick r:id="rId25"/>
              </a:rPr>
              <a:t>TikTok</a:t>
            </a:r>
            <a:r>
              <a:rPr lang="nb-NO" sz="1900" kern="100" dirty="0">
                <a:ea typeface="Aptos" panose="020B0004020202020204" pitchFamily="34" charset="0"/>
                <a:cs typeface="Arial" panose="020B0604020202020204" pitchFamily="34" charset="0"/>
              </a:rPr>
              <a:t>: </a:t>
            </a:r>
            <a:r>
              <a:rPr lang="nb-NO" sz="1900" u="sng" kern="100" dirty="0">
                <a:solidFill>
                  <a:srgbClr val="0000FF"/>
                </a:solidFill>
                <a:ea typeface="Aptos" panose="020B0004020202020204" pitchFamily="34" charset="0"/>
                <a:cs typeface="Arial" panose="020B0604020202020204" pitchFamily="34" charset="0"/>
                <a:hlinkClick r:id="rId26"/>
              </a:rPr>
              <a:t>https://www.tiktok.com/@creativesociety369?_t=8kc1FxTdBl2&amp;_r=1</a:t>
            </a:r>
            <a:r>
              <a:rPr lang="nb-NO"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kern="100" dirty="0">
                <a:ea typeface="Aptos" panose="020B0004020202020204" pitchFamily="34" charset="0"/>
                <a:cs typeface="Arial" panose="020B0604020202020204" pitchFamily="34" charset="0"/>
              </a:rPr>
              <a:t>and </a:t>
            </a:r>
            <a:r>
              <a:rPr lang="en-US" sz="1900" u="sng" kern="100" dirty="0">
                <a:solidFill>
                  <a:srgbClr val="0000FF"/>
                </a:solidFill>
                <a:ea typeface="Aptos" panose="020B0004020202020204" pitchFamily="34" charset="0"/>
                <a:cs typeface="Arial" panose="020B0604020202020204" pitchFamily="34" charset="0"/>
                <a:hlinkClick r:id="rId20"/>
              </a:rPr>
              <a:t>other scientists</a:t>
            </a:r>
            <a:r>
              <a:rPr lang="en-US" sz="1900" kern="100" dirty="0">
                <a:ea typeface="Aptos" panose="020B0004020202020204" pitchFamily="34"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kern="100" dirty="0">
                <a:ea typeface="Aptos" panose="020B0004020202020204" pitchFamily="34" charset="0"/>
                <a:cs typeface="Arial" panose="020B0604020202020204" pitchFamily="34" charset="0"/>
              </a:rPr>
              <a:t>The </a:t>
            </a:r>
            <a:r>
              <a:rPr lang="en-US" sz="1900" u="sng" kern="100" dirty="0">
                <a:solidFill>
                  <a:srgbClr val="0000FF"/>
                </a:solidFill>
                <a:ea typeface="Aptos" panose="020B0004020202020204" pitchFamily="34" charset="0"/>
                <a:cs typeface="Arial" panose="020B0604020202020204" pitchFamily="34" charset="0"/>
                <a:hlinkClick r:id="rId27"/>
              </a:rPr>
              <a:t>billionaires</a:t>
            </a:r>
            <a:r>
              <a:rPr lang="en-US" sz="1900" kern="100" dirty="0">
                <a:ea typeface="Aptos" panose="020B0004020202020204" pitchFamily="34"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100" dirty="0">
                <a:solidFill>
                  <a:srgbClr val="0000FF"/>
                </a:solidFill>
                <a:ea typeface="Aptos" panose="020B0004020202020204" pitchFamily="34" charset="0"/>
                <a:cs typeface="Arial" panose="020B0604020202020204" pitchFamily="34" charset="0"/>
                <a:hlinkClick r:id="rId28"/>
              </a:rPr>
              <a:t>NASA</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solidFill>
                  <a:srgbClr val="0000FF"/>
                </a:solidFill>
                <a:ea typeface="Aptos" panose="020B0004020202020204" pitchFamily="34" charset="0"/>
                <a:cs typeface="Arial" panose="020B0604020202020204" pitchFamily="34" charset="0"/>
                <a:hlinkClick r:id="rId28"/>
              </a:rPr>
              <a:t>web</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8"/>
              </a:rPr>
              <a:t>https://www.nasa.gov/missions/icon/nasa-researchers-track-slowly-splitting-dent-in-earths-magnetic-field/</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pt-PT" sz="1900" u="sng" kern="100" dirty="0">
                <a:solidFill>
                  <a:srgbClr val="0000FF"/>
                </a:solidFill>
                <a:ea typeface="Aptos" panose="020B0004020202020204" pitchFamily="34" charset="0"/>
                <a:cs typeface="Arial" panose="020B0604020202020204" pitchFamily="34" charset="0"/>
                <a:hlinkClick r:id="rId29"/>
              </a:rPr>
              <a:t>YouTube</a:t>
            </a:r>
            <a:r>
              <a:rPr lang="pt-PT" sz="1900" kern="100" dirty="0">
                <a:ea typeface="Aptos" panose="020B0004020202020204" pitchFamily="34" charset="0"/>
                <a:cs typeface="Arial" panose="020B0604020202020204" pitchFamily="34" charset="0"/>
              </a:rPr>
              <a:t>: </a:t>
            </a:r>
            <a:r>
              <a:rPr lang="pt-PT" sz="1900" u="sng" kern="100" dirty="0">
                <a:solidFill>
                  <a:srgbClr val="0000FF"/>
                </a:solidFill>
                <a:ea typeface="Aptos" panose="020B0004020202020204" pitchFamily="34" charset="0"/>
                <a:cs typeface="Arial" panose="020B0604020202020204" pitchFamily="34" charset="0"/>
                <a:hlinkClick r:id="rId29"/>
              </a:rPr>
              <a:t>https://www.youtube.com/watch?v=QLQk8lGcHsc</a:t>
            </a:r>
            <a:r>
              <a:rPr lang="pt-PT"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spcAft>
                <a:spcPts val="867"/>
              </a:spcAft>
              <a:buFont typeface="Symbol" panose="05050102010706020507" pitchFamily="18" charset="2"/>
              <a:buChar char=""/>
            </a:pPr>
            <a:r>
              <a:rPr lang="en-US" sz="1900" u="sng" kern="100" dirty="0">
                <a:solidFill>
                  <a:srgbClr val="0000FF"/>
                </a:solidFill>
                <a:ea typeface="Aptos" panose="020B0004020202020204" pitchFamily="34" charset="0"/>
                <a:cs typeface="Arial" panose="020B0604020202020204" pitchFamily="34" charset="0"/>
                <a:hlinkClick r:id="rId30"/>
              </a:rPr>
              <a:t>pole shift</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30"/>
              </a:rPr>
              <a:t>https://www.ncei.noaa.gov/maps/historical_declination/</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100" dirty="0">
                <a:solidFill>
                  <a:srgbClr val="0000FF"/>
                </a:solidFill>
                <a:ea typeface="Aptos" panose="020B0004020202020204" pitchFamily="34" charset="0"/>
                <a:cs typeface="Arial" panose="020B0604020202020204" pitchFamily="34" charset="0"/>
                <a:hlinkClick r:id="rId31"/>
              </a:rPr>
              <a:t>The CIA</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GB" sz="1900" kern="100" dirty="0">
                <a:ea typeface="Aptos" panose="020B0004020202020204" pitchFamily="34" charset="0"/>
                <a:cs typeface="Arial" panose="020B0604020202020204" pitchFamily="34" charset="0"/>
              </a:rPr>
              <a:t>Book: </a:t>
            </a:r>
            <a:r>
              <a:rPr lang="en-GB" sz="1900" u="sng" kern="100" dirty="0">
                <a:solidFill>
                  <a:srgbClr val="0000FF"/>
                </a:solidFill>
                <a:ea typeface="Aptos" panose="020B0004020202020204" pitchFamily="34" charset="0"/>
                <a:cs typeface="Arial" panose="020B0604020202020204" pitchFamily="34" charset="0"/>
                <a:hlinkClick r:id="rId32"/>
              </a:rPr>
              <a:t>https://www.tiktok.com/@c0nspiracycrusader/video/7338989028039085354</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kern="100" dirty="0">
                <a:ea typeface="Aptos" panose="020B0004020202020204" pitchFamily="34" charset="0"/>
                <a:cs typeface="Arial" panose="020B0604020202020204" pitchFamily="34" charset="0"/>
              </a:rPr>
              <a:t>who know</a:t>
            </a:r>
            <a:r>
              <a:rPr lang="en-US" sz="1900" u="sng" kern="100" dirty="0">
                <a:solidFill>
                  <a:srgbClr val="0000FF"/>
                </a:solidFill>
                <a:ea typeface="Aptos" panose="020B0004020202020204" pitchFamily="34" charset="0"/>
                <a:cs typeface="Arial" panose="020B0604020202020204" pitchFamily="34" charset="0"/>
                <a:hlinkClick r:id="rId20"/>
              </a:rPr>
              <a:t> how The Earth will end</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0"/>
              </a:rPr>
              <a:t>https://vt.tiktok.com/ZSFxJCAjv/</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100" dirty="0">
                <a:ea typeface="Aptos" panose="020B0004020202020204" pitchFamily="34" charset="0"/>
                <a:cs typeface="Arial" panose="020B0604020202020204" pitchFamily="34" charset="0"/>
              </a:rPr>
              <a:t>Time:</a:t>
            </a:r>
            <a:r>
              <a:rPr lang="en-US" sz="1900" u="sng"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0"/>
              </a:rPr>
              <a:t>within the next 10 years</a:t>
            </a:r>
            <a:r>
              <a:rPr lang="en-US" sz="1900" u="sng"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0"/>
              </a:rPr>
              <a:t>https://vt.tiktok.com/ZSFxJCAjv/</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1"/>
              </a:rPr>
              <a:t>Well-renowned Scientists</a:t>
            </a:r>
            <a:r>
              <a:rPr lang="en-US" sz="1900" kern="0" dirty="0">
                <a:latin typeface="Times New Roman" panose="02020603050405020304" pitchFamily="18" charset="0"/>
                <a:ea typeface="Times New Roman" panose="02020603050405020304" pitchFamily="18" charset="0"/>
                <a:cs typeface="Arial" panose="020B0604020202020204" pitchFamily="34" charset="0"/>
              </a:rPr>
              <a:t>, such as Dr. A. Egon </a:t>
            </a:r>
            <a:r>
              <a:rPr lang="en-US" sz="1900" kern="0" dirty="0" err="1">
                <a:latin typeface="Times New Roman" panose="02020603050405020304" pitchFamily="18" charset="0"/>
                <a:ea typeface="Times New Roman" panose="02020603050405020304" pitchFamily="18" charset="0"/>
                <a:cs typeface="Arial" panose="020B0604020202020204" pitchFamily="34" charset="0"/>
              </a:rPr>
              <a:t>Cholakian</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2"/>
              </a:rPr>
              <a:t>LinkedIn</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err="1">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4"/>
              </a:rPr>
              <a:t>Youtube</a:t>
            </a:r>
            <a:r>
              <a:rPr lang="en-US" sz="1900" kern="0" dirty="0">
                <a:latin typeface="Times New Roman" panose="02020603050405020304" pitchFamily="18" charset="0"/>
                <a:ea typeface="Times New Roman" panose="02020603050405020304" pitchFamily="18" charset="0"/>
                <a:cs typeface="Arial" panose="020B0604020202020204" pitchFamily="34" charset="0"/>
              </a:rPr>
              <a:t>), John Ahn PhD MBA and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0"/>
              </a:rPr>
              <a:t>others</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7"/>
              </a:rPr>
              <a:t>billionaires</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8"/>
              </a:rPr>
              <a:t>NASA</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kern="0" dirty="0">
                <a:latin typeface="Times New Roman" panose="02020603050405020304" pitchFamily="18" charset="0"/>
                <a:ea typeface="Times New Roman" panose="02020603050405020304" pitchFamily="18" charset="0"/>
              </a:rPr>
              <a:t>(</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8"/>
              </a:rPr>
              <a:t>web</a:t>
            </a:r>
            <a:r>
              <a:rPr lang="en-US" sz="1900" kern="0" dirty="0">
                <a:latin typeface="Times New Roman" panose="02020603050405020304" pitchFamily="18" charset="0"/>
                <a:ea typeface="Times New Roman" panose="02020603050405020304" pitchFamily="18"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9"/>
              </a:rPr>
              <a:t>YouTube</a:t>
            </a:r>
            <a:r>
              <a:rPr lang="en-US" sz="1900" kern="0" dirty="0">
                <a:latin typeface="Times New Roman" panose="02020603050405020304" pitchFamily="18" charset="0"/>
                <a:ea typeface="Times New Roman" panose="02020603050405020304" pitchFamily="18"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30"/>
              </a:rPr>
              <a:t>pole shift</a:t>
            </a:r>
            <a:r>
              <a:rPr lang="en-US" sz="1900" kern="0" dirty="0">
                <a:latin typeface="Times New Roman" panose="02020603050405020304" pitchFamily="18" charset="0"/>
                <a:ea typeface="Times New Roman" panose="02020603050405020304" pitchFamily="18" charset="0"/>
              </a:rPr>
              <a:t>) </a:t>
            </a:r>
            <a:r>
              <a:rPr lang="en-US" sz="1900" kern="0" dirty="0">
                <a:latin typeface="Times New Roman" panose="02020603050405020304" pitchFamily="18" charset="0"/>
                <a:ea typeface="Times New Roman" panose="02020603050405020304" pitchFamily="18" charset="0"/>
                <a:cs typeface="Arial" panose="020B0604020202020204" pitchFamily="34" charset="0"/>
              </a:rPr>
              <a:t>and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31"/>
              </a:rPr>
              <a:t>The CIA</a:t>
            </a:r>
            <a:r>
              <a:rPr lang="en-US" sz="1900" kern="0" dirty="0">
                <a:latin typeface="Times New Roman" panose="02020603050405020304" pitchFamily="18" charset="0"/>
                <a:ea typeface="Times New Roman" panose="02020603050405020304" pitchFamily="18" charset="0"/>
                <a:cs typeface="Arial" panose="020B0604020202020204" pitchFamily="34" charset="0"/>
              </a:rPr>
              <a:t> know</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0"/>
              </a:rPr>
              <a:t> how The Earth will end</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0"/>
              </a:rPr>
              <a:t>within the next 10 years</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rPr>
              <a:t>)</a:t>
            </a:r>
            <a:r>
              <a:rPr lang="en-US" sz="1900" kern="0" dirty="0">
                <a:latin typeface="Times New Roman" panose="02020603050405020304" pitchFamily="18" charset="0"/>
                <a:ea typeface="Times New Roman" panose="02020603050405020304" pitchFamily="18" charset="0"/>
                <a:cs typeface="Arial" panose="020B0604020202020204" pitchFamily="34" charset="0"/>
              </a:rPr>
              <a:t> if we don’t </a:t>
            </a:r>
            <a:r>
              <a:rPr lang="en-US" sz="1900" b="1" kern="0" dirty="0">
                <a:latin typeface="Times New Roman" panose="02020603050405020304" pitchFamily="18" charset="0"/>
                <a:ea typeface="Times New Roman" panose="02020603050405020304" pitchFamily="18" charset="0"/>
                <a:cs typeface="Arial" panose="020B0604020202020204" pitchFamily="34" charset="0"/>
              </a:rPr>
              <a:t>implement the following solution</a:t>
            </a:r>
            <a:r>
              <a:rPr lang="en-US" sz="1900" kern="0" dirty="0">
                <a:latin typeface="Times New Roman" panose="02020603050405020304" pitchFamily="18" charset="0"/>
                <a:ea typeface="Times New Roman" panose="02020603050405020304" pitchFamily="18"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0" dirty="0">
                <a:latin typeface="Times New Roman" panose="02020603050405020304" pitchFamily="18" charset="0"/>
                <a:ea typeface="Times New Roman" panose="02020603050405020304" pitchFamily="18" charset="0"/>
                <a:cs typeface="Arial" panose="020B0604020202020204" pitchFamily="34" charset="0"/>
              </a:rPr>
              <a:t>Solution:</a:t>
            </a:r>
            <a:r>
              <a:rPr lang="en-US" sz="1900" b="1"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33"/>
              </a:rPr>
              <a:t>ASEAN Mainland</a:t>
            </a:r>
            <a:r>
              <a:rPr lang="en-US" sz="1900" kern="0" dirty="0">
                <a:latin typeface="Times New Roman" panose="02020603050405020304" pitchFamily="18" charset="0"/>
                <a:ea typeface="Times New Roman" panose="02020603050405020304" pitchFamily="18" charset="0"/>
                <a:cs typeface="Arial" panose="020B0604020202020204" pitchFamily="34" charset="0"/>
              </a:rPr>
              <a:t> (with partners, collaborators, investors…) as a beacon of hope for addressing these critical global challenges: latest updates: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rPr>
              <a:t>https://bit.ly/LAisSolution</a:t>
            </a:r>
            <a:r>
              <a:rPr lang="en-US" sz="1900" kern="0" dirty="0">
                <a:latin typeface="Times New Roman" panose="02020603050405020304" pitchFamily="18" charset="0"/>
                <a:ea typeface="Times New Roman" panose="02020603050405020304" pitchFamily="18"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GB" sz="19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Real cooling effect has slowly begun to exit 12,000 years cycle after the </a:t>
            </a:r>
            <a:r>
              <a:rPr lang="en-GB" sz="1900" kern="0" dirty="0">
                <a:latin typeface="Times New Roman" panose="02020603050405020304" pitchFamily="18" charset="0"/>
                <a:ea typeface="Times New Roman" panose="02020603050405020304" pitchFamily="18" charset="0"/>
                <a:cs typeface="Arial" panose="020B0604020202020204" pitchFamily="34" charset="0"/>
              </a:rPr>
              <a:t>increase in extreme weather events</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Most of North European farming will start to get growing difficulties due to severe climatic shifts and will slowly go offline and uninhabitable in 300 years. The same for North America, Russian Federation, Mongolia, and North China.</a:t>
            </a:r>
          </a:p>
          <a:p>
            <a:pPr marL="49524" marR="49524">
              <a:lnSpc>
                <a:spcPts val="1408"/>
              </a:lnSpc>
              <a:spcBef>
                <a:spcPts val="650"/>
              </a:spcBef>
              <a:spcAft>
                <a:spcPts val="650"/>
              </a:spcAft>
            </a:pPr>
            <a:endParaRPr lang="en-GB" sz="1900" dirty="0">
              <a:latin typeface="Times New Roman" panose="02020603050405020304" pitchFamily="18" charset="0"/>
            </a:endParaRPr>
          </a:p>
          <a:p>
            <a:pPr marL="49524" marR="49524">
              <a:lnSpc>
                <a:spcPts val="1408"/>
              </a:lnSpc>
              <a:spcBef>
                <a:spcPts val="650"/>
              </a:spcBef>
              <a:spcAft>
                <a:spcPts val="650"/>
              </a:spcAft>
            </a:pPr>
            <a:r>
              <a:rPr lang="en-GB" sz="1900" b="1" kern="1100" cap="all" dirty="0">
                <a:solidFill>
                  <a:srgbClr val="80865A"/>
                </a:solidFill>
                <a:latin typeface="Calibri" panose="020F0502020204030204" pitchFamily="34" charset="0"/>
                <a:cs typeface="DilleniaUPC" panose="02020603050405020304" pitchFamily="18" charset="-34"/>
              </a:rPr>
              <a:t>The Trigger of Real Mass-Extinction Cataclysm</a:t>
            </a:r>
          </a:p>
          <a:p>
            <a:pPr>
              <a:lnSpc>
                <a:spcPts val="1408"/>
              </a:lnSpc>
            </a:pPr>
            <a:r>
              <a:rPr lang="en-GB" sz="1900" b="1" dirty="0">
                <a:solidFill>
                  <a:srgbClr val="1D2129"/>
                </a:solidFill>
                <a:latin typeface="Helvetica" panose="020B0604020202020204" pitchFamily="34" charset="0"/>
                <a:ea typeface="Times New Roman" panose="02020603050405020304" pitchFamily="18" charset="0"/>
              </a:rPr>
              <a:t>This cosmic rays that increase solar activity is rapidly heating our magnetosphere allowing more cosmic rays continuous penetration deep into Earth interior. The long-term consequence is the disruption of the magnetic and electrical orderliness inside the Earth causing mass-extinction event.</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b="1" dirty="0">
                <a:solidFill>
                  <a:srgbClr val="1D2129"/>
                </a:solidFill>
                <a:latin typeface="Helvetica" panose="020B0604020202020204" pitchFamily="34" charset="0"/>
                <a:ea typeface="Times New Roman" panose="02020603050405020304" pitchFamily="18" charset="0"/>
              </a:rPr>
              <a:t> </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Correlation of the data between the "earth" science in stratigraphy, archaeology, anthropology, palaeontology, radiology, oceanography, seismology, glaciology, and many other fields gave the answer: there is enough data in each science to indicate that these cataclysms happen.</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There is now enough to prove the concept; between-science correlation showed indeed that the concept was true. Not only </a:t>
            </a:r>
            <a:r>
              <a:rPr lang="en-GB" sz="1900" b="1" dirty="0">
                <a:solidFill>
                  <a:srgbClr val="1D2129"/>
                </a:solidFill>
                <a:latin typeface="Helvetica" panose="020B0604020202020204" pitchFamily="34" charset="0"/>
                <a:ea typeface="Times New Roman" panose="02020603050405020304" pitchFamily="18" charset="0"/>
              </a:rPr>
              <a:t>it did verify that the events have happened, but disclosed when the last five cataclysms were, and what positions the shell of the Earth has been in for the last 35,000 years.</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So, after years of research, beginning in 1949, Cuvier's challenge had an answer: Yes, indeed the cataclysms do happen. And the last one, 6,500 years ago, was Noah's Flood!</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All right. So, they happen; what is it that happens each time? The challenge was really two-folds: find the process - what happens in a cataclysm; and the trigger - what causes a cataclysm to start. Apollo programs were initiated to find out. JFK speech "to do the other thing" means to find out what caused previous cataclysms and especially how to avoid it. </a:t>
            </a:r>
          </a:p>
        </p:txBody>
      </p:sp>
      <p:sp>
        <p:nvSpPr>
          <p:cNvPr id="4" name="Slide Number Placeholder 3"/>
          <p:cNvSpPr>
            <a:spLocks noGrp="1"/>
          </p:cNvSpPr>
          <p:nvPr>
            <p:ph type="sldNum" sz="quarter" idx="5"/>
          </p:nvPr>
        </p:nvSpPr>
        <p:spPr/>
        <p:txBody>
          <a:bodyPr/>
          <a:lstStyle/>
          <a:p>
            <a:fld id="{9D232072-4639-41A0-AD0E-CEE433FCF399}" type="slidenum">
              <a:rPr lang="en-US" smtClean="0"/>
              <a:t>15</a:t>
            </a:fld>
            <a:endParaRPr lang="en-US"/>
          </a:p>
        </p:txBody>
      </p:sp>
    </p:spTree>
    <p:extLst>
      <p:ext uri="{BB962C8B-B14F-4D97-AF65-F5344CB8AC3E}">
        <p14:creationId xmlns:p14="http://schemas.microsoft.com/office/powerpoint/2010/main" val="2961482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total freshwater usage in Laos is approximately </a:t>
            </a:r>
            <a:r>
              <a:rPr lang="en-GB" b="1" dirty="0">
                <a:hlinkClick r:id="rId3"/>
              </a:rPr>
              <a:t>0.75 km³</a:t>
            </a:r>
            <a:r>
              <a:rPr lang="en-GB" dirty="0">
                <a:hlinkClick r:id="rId3"/>
              </a:rPr>
              <a:t> per year</a:t>
            </a:r>
            <a:r>
              <a:rPr lang="en-GB" dirty="0"/>
              <a:t>. Here’s a breakdown based on the information available:</a:t>
            </a:r>
          </a:p>
          <a:p>
            <a:pPr>
              <a:buFont typeface="+mj-lt"/>
              <a:buAutoNum type="arabicPeriod"/>
            </a:pPr>
            <a:r>
              <a:rPr lang="en-GB" b="1" dirty="0">
                <a:hlinkClick r:id="rId3"/>
              </a:rPr>
              <a:t>Domestic and Public Supply</a:t>
            </a:r>
            <a:r>
              <a:rPr lang="en-GB" dirty="0">
                <a:hlinkClick r:id="rId3"/>
              </a:rPr>
              <a:t>: Approximately </a:t>
            </a:r>
            <a:r>
              <a:rPr lang="en-GB" b="1" dirty="0">
                <a:hlinkClick r:id="rId3"/>
              </a:rPr>
              <a:t>4%</a:t>
            </a:r>
            <a:r>
              <a:rPr lang="en-GB" dirty="0">
                <a:hlinkClick r:id="rId3"/>
              </a:rPr>
              <a:t> of the total water withdrawals are for domestic purposes</a:t>
            </a:r>
            <a:r>
              <a:rPr lang="en-GB" baseline="30000" dirty="0">
                <a:hlinkClick r:id="rId3"/>
              </a:rPr>
              <a:t>1</a:t>
            </a:r>
            <a:r>
              <a:rPr lang="en-GB" dirty="0"/>
              <a:t>. This equates to approximately </a:t>
            </a:r>
            <a:r>
              <a:rPr lang="en-GB" b="1" dirty="0"/>
              <a:t>0.03 </a:t>
            </a:r>
            <a:r>
              <a:rPr lang="en-GB" b="1" dirty="0">
                <a:hlinkClick r:id="rId3"/>
              </a:rPr>
              <a:t>km³</a:t>
            </a:r>
            <a:r>
              <a:rPr lang="en-GB" dirty="0"/>
              <a:t> per year.</a:t>
            </a:r>
          </a:p>
          <a:p>
            <a:pPr>
              <a:buFont typeface="+mj-lt"/>
              <a:buAutoNum type="arabicPeriod"/>
            </a:pPr>
            <a:r>
              <a:rPr lang="en-GB" b="1" dirty="0">
                <a:hlinkClick r:id="rId3"/>
              </a:rPr>
              <a:t>Farming</a:t>
            </a:r>
            <a:r>
              <a:rPr lang="en-GB" dirty="0">
                <a:hlinkClick r:id="rId3"/>
              </a:rPr>
              <a:t>: About </a:t>
            </a:r>
            <a:r>
              <a:rPr lang="en-GB" b="1" dirty="0">
                <a:hlinkClick r:id="rId3"/>
              </a:rPr>
              <a:t>94%</a:t>
            </a:r>
            <a:r>
              <a:rPr lang="en-GB" dirty="0">
                <a:hlinkClick r:id="rId3"/>
              </a:rPr>
              <a:t> of the total water withdrawals are for agricultural purposes</a:t>
            </a:r>
            <a:r>
              <a:rPr lang="en-GB" baseline="30000" dirty="0">
                <a:hlinkClick r:id="rId3"/>
              </a:rPr>
              <a:t>1</a:t>
            </a:r>
            <a:r>
              <a:rPr lang="en-GB" dirty="0"/>
              <a:t>. This equates to approximately </a:t>
            </a:r>
            <a:r>
              <a:rPr lang="en-GB" b="1" dirty="0"/>
              <a:t>0.705 </a:t>
            </a:r>
            <a:r>
              <a:rPr lang="en-GB" b="1" dirty="0">
                <a:hlinkClick r:id="rId3"/>
              </a:rPr>
              <a:t>km³</a:t>
            </a:r>
            <a:r>
              <a:rPr lang="en-GB" dirty="0"/>
              <a:t> per year.</a:t>
            </a:r>
          </a:p>
          <a:p>
            <a:pPr>
              <a:buFont typeface="+mj-lt"/>
              <a:buAutoNum type="arabicPeriod"/>
            </a:pPr>
            <a:r>
              <a:rPr lang="en-GB" b="1" dirty="0">
                <a:hlinkClick r:id="rId3"/>
              </a:rPr>
              <a:t>Industries</a:t>
            </a:r>
            <a:r>
              <a:rPr lang="en-GB" dirty="0">
                <a:hlinkClick r:id="rId3"/>
              </a:rPr>
              <a:t>: The industrial sector uses about </a:t>
            </a:r>
            <a:r>
              <a:rPr lang="en-GB" b="1" dirty="0">
                <a:hlinkClick r:id="rId3"/>
              </a:rPr>
              <a:t>2%</a:t>
            </a:r>
            <a:r>
              <a:rPr lang="en-GB" dirty="0">
                <a:hlinkClick r:id="rId3"/>
              </a:rPr>
              <a:t> of the total water withdrawals</a:t>
            </a:r>
            <a:r>
              <a:rPr lang="en-GB" baseline="30000" dirty="0">
                <a:hlinkClick r:id="rId3"/>
              </a:rPr>
              <a:t>1</a:t>
            </a:r>
            <a:r>
              <a:rPr lang="en-GB" dirty="0"/>
              <a:t>. This equates to approximately </a:t>
            </a:r>
            <a:r>
              <a:rPr lang="en-GB" b="1" dirty="0"/>
              <a:t>0.015 </a:t>
            </a:r>
            <a:r>
              <a:rPr lang="en-GB" b="1" dirty="0">
                <a:hlinkClick r:id="rId3"/>
              </a:rPr>
              <a:t>km³</a:t>
            </a:r>
            <a:r>
              <a:rPr lang="en-GB" dirty="0"/>
              <a:t> per year.</a:t>
            </a:r>
          </a:p>
          <a:p>
            <a:endParaRPr lang="en-GB" dirty="0"/>
          </a:p>
          <a:p>
            <a:r>
              <a:rPr lang="en-GB" dirty="0"/>
              <a:t>Please note that these are approximate values and actual water usage can vary based on a variety of factors including climate, population density, and specific local circumstances. Also, the data might have changed after the latest available data.</a:t>
            </a:r>
          </a:p>
        </p:txBody>
      </p:sp>
      <p:sp>
        <p:nvSpPr>
          <p:cNvPr id="4" name="Slide Number Placeholder 3"/>
          <p:cNvSpPr>
            <a:spLocks noGrp="1"/>
          </p:cNvSpPr>
          <p:nvPr>
            <p:ph type="sldNum" sz="quarter" idx="5"/>
          </p:nvPr>
        </p:nvSpPr>
        <p:spPr/>
        <p:txBody>
          <a:bodyPr/>
          <a:lstStyle/>
          <a:p>
            <a:fld id="{9D232072-4639-41A0-AD0E-CEE433FCF399}" type="slidenum">
              <a:rPr lang="en-US" smtClean="0"/>
              <a:t>16</a:t>
            </a:fld>
            <a:endParaRPr lang="en-US"/>
          </a:p>
        </p:txBody>
      </p:sp>
    </p:spTree>
    <p:extLst>
      <p:ext uri="{BB962C8B-B14F-4D97-AF65-F5344CB8AC3E}">
        <p14:creationId xmlns:p14="http://schemas.microsoft.com/office/powerpoint/2010/main" val="367951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3000" dirty="0">
                <a:solidFill>
                  <a:srgbClr val="333333"/>
                </a:solidFill>
                <a:highlight>
                  <a:srgbClr val="FFFFFF"/>
                </a:highlight>
              </a:rPr>
              <a:t>The Gross Domestic Product (GDP) in Laos was worth 15.47 billion US dollars in 2022, according to official data from the World Bank. The GDP value of Laos represents 0.01 percent of the world economy. source: </a:t>
            </a:r>
            <a:r>
              <a:rPr lang="en-GB" sz="3000" dirty="0">
                <a:solidFill>
                  <a:srgbClr val="333333"/>
                </a:solidFill>
                <a:highlight>
                  <a:srgbClr val="FFFFFF"/>
                </a:highlight>
                <a:hlinkClick r:id="rId3"/>
              </a:rPr>
              <a:t>World Bank</a:t>
            </a:r>
            <a:r>
              <a:rPr lang="en-GB" sz="3000" dirty="0">
                <a:solidFill>
                  <a:srgbClr val="333333"/>
                </a:solidFill>
                <a:highlight>
                  <a:srgbClr val="FFFFFF"/>
                </a:highlight>
              </a:rPr>
              <a:t>. </a:t>
            </a:r>
          </a:p>
          <a:p>
            <a:pPr algn="just"/>
            <a:endParaRPr lang="en-GB" sz="3000" dirty="0">
              <a:solidFill>
                <a:srgbClr val="333333"/>
              </a:solidFill>
              <a:highlight>
                <a:srgbClr val="FFFFFF"/>
              </a:highlight>
            </a:endParaRPr>
          </a:p>
          <a:p>
            <a:pPr algn="just"/>
            <a:endParaRPr lang="en-GB" sz="3000" dirty="0">
              <a:solidFill>
                <a:srgbClr val="333333"/>
              </a:solidFill>
              <a:highlight>
                <a:srgbClr val="FFFFFF"/>
              </a:highlight>
            </a:endParaRP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17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709991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a:t>
            </a:r>
            <a:r>
              <a:rPr lang="en-GB" b="1" dirty="0">
                <a:hlinkClick r:id="rId3"/>
              </a:rPr>
              <a:t>Gross Domestic Product (GDP)</a:t>
            </a:r>
            <a:r>
              <a:rPr lang="en-GB" dirty="0">
                <a:hlinkClick r:id="rId3"/>
              </a:rPr>
              <a:t> of the Association of Southeast Asian Nations (ASEAN) collectively was approximately </a:t>
            </a:r>
            <a:r>
              <a:rPr lang="en-GB" b="1" dirty="0">
                <a:hlinkClick r:id="rId3"/>
              </a:rPr>
              <a:t>US$5.02 trillion</a:t>
            </a:r>
            <a:r>
              <a:rPr lang="en-GB" dirty="0">
                <a:hlinkClick r:id="rId3"/>
              </a:rPr>
              <a:t> at current prices in 2021</a:t>
            </a:r>
            <a:r>
              <a:rPr lang="en-GB" baseline="30000" dirty="0">
                <a:hlinkClick r:id="rId3"/>
              </a:rPr>
              <a:t>1</a:t>
            </a:r>
            <a:r>
              <a:rPr lang="en-GB" dirty="0"/>
              <a:t>. This makes ASEAN the </a:t>
            </a:r>
            <a:r>
              <a:rPr lang="en-GB" b="1" dirty="0"/>
              <a:t>sixth-largest economy</a:t>
            </a:r>
            <a:r>
              <a:rPr lang="en-GB" dirty="0"/>
              <a:t> in the world. Let’s break down some key points:</a:t>
            </a:r>
          </a:p>
          <a:p>
            <a:pPr>
              <a:buFont typeface="+mj-lt"/>
              <a:buAutoNum type="arabicPeriod"/>
            </a:pPr>
            <a:r>
              <a:rPr lang="en-GB" b="1" dirty="0"/>
              <a:t>GDP at Current Prices</a:t>
            </a:r>
            <a:r>
              <a:rPr lang="en-GB" dirty="0"/>
              <a:t>:</a:t>
            </a:r>
          </a:p>
          <a:p>
            <a:pPr marL="804763" lvl="1" indent="-309524">
              <a:buFont typeface="+mj-lt"/>
              <a:buAutoNum type="arabicPeriod"/>
            </a:pPr>
            <a:r>
              <a:rPr lang="en-GB" dirty="0"/>
              <a:t>ASEAN’s GDP at current prices was </a:t>
            </a:r>
            <a:r>
              <a:rPr lang="en-GB" b="1" dirty="0"/>
              <a:t>US$5.02 trillion</a:t>
            </a:r>
            <a:r>
              <a:rPr lang="en-GB" dirty="0"/>
              <a:t> in 2021.</a:t>
            </a:r>
          </a:p>
          <a:p>
            <a:pPr marL="804763" lvl="1" indent="-309524">
              <a:buFont typeface="+mj-lt"/>
              <a:buAutoNum type="arabicPeriod"/>
            </a:pPr>
            <a:r>
              <a:rPr lang="en-GB" dirty="0"/>
              <a:t>The individual GDP figures for ASEAN member states vary. For instance: </a:t>
            </a:r>
          </a:p>
          <a:p>
            <a:pPr marL="1238098" lvl="2" indent="-247620">
              <a:buFont typeface="+mj-lt"/>
              <a:buAutoNum type="arabicPeriod"/>
            </a:pPr>
            <a:r>
              <a:rPr lang="en-GB" dirty="0"/>
              <a:t>Brunei Darussalam: </a:t>
            </a:r>
            <a:r>
              <a:rPr lang="en-GB" b="1" dirty="0"/>
              <a:t>US$13.92 billion</a:t>
            </a:r>
            <a:endParaRPr lang="en-GB" dirty="0"/>
          </a:p>
          <a:p>
            <a:pPr marL="1238098" lvl="2" indent="-247620">
              <a:buFont typeface="+mj-lt"/>
              <a:buAutoNum type="arabicPeriod"/>
            </a:pPr>
            <a:r>
              <a:rPr lang="en-GB" dirty="0"/>
              <a:t>Indonesia: </a:t>
            </a:r>
            <a:r>
              <a:rPr lang="en-GB" b="1" dirty="0"/>
              <a:t>US$1.19 trillion</a:t>
            </a:r>
            <a:endParaRPr lang="en-GB" dirty="0"/>
          </a:p>
          <a:p>
            <a:pPr marL="1238098" lvl="2" indent="-247620">
              <a:buFont typeface="+mj-lt"/>
              <a:buAutoNum type="arabicPeriod"/>
            </a:pPr>
            <a:r>
              <a:rPr lang="en-GB" dirty="0"/>
              <a:t>Malaysia: </a:t>
            </a:r>
            <a:r>
              <a:rPr lang="en-GB" b="1" dirty="0"/>
              <a:t>US$372.77 billion</a:t>
            </a:r>
            <a:endParaRPr lang="en-GB" dirty="0"/>
          </a:p>
          <a:p>
            <a:pPr marL="1238098" lvl="2" indent="-247620">
              <a:buFont typeface="+mj-lt"/>
              <a:buAutoNum type="arabicPeriod"/>
            </a:pPr>
            <a:r>
              <a:rPr lang="en-GB" dirty="0"/>
              <a:t>Philippines: </a:t>
            </a:r>
            <a:r>
              <a:rPr lang="en-GB" b="1" dirty="0"/>
              <a:t>US$393.61 billion</a:t>
            </a:r>
            <a:endParaRPr lang="en-GB" dirty="0"/>
          </a:p>
          <a:p>
            <a:pPr marL="1238098" lvl="2" indent="-247620">
              <a:buFont typeface="+mj-lt"/>
              <a:buAutoNum type="arabicPeriod"/>
            </a:pPr>
            <a:r>
              <a:rPr lang="en-GB" dirty="0"/>
              <a:t>Thailand: </a:t>
            </a:r>
            <a:r>
              <a:rPr lang="en-GB" b="1" dirty="0"/>
              <a:t>US$505.89 billion</a:t>
            </a:r>
            <a:endParaRPr lang="en-GB" dirty="0"/>
          </a:p>
          <a:p>
            <a:pPr>
              <a:buFont typeface="+mj-lt"/>
              <a:buAutoNum type="arabicPeriod"/>
            </a:pPr>
            <a:r>
              <a:rPr lang="en-GB" b="1" dirty="0"/>
              <a:t>GDP Per Capita</a:t>
            </a:r>
            <a:r>
              <a:rPr lang="en-GB" dirty="0"/>
              <a:t>:</a:t>
            </a:r>
          </a:p>
          <a:p>
            <a:pPr marL="804763" lvl="1" indent="-309524">
              <a:buFont typeface="+mj-lt"/>
              <a:buAutoNum type="arabicPeriod"/>
            </a:pPr>
            <a:r>
              <a:rPr lang="en-GB" dirty="0"/>
              <a:t>The GDP per capita (average income per person) in ASEAN was </a:t>
            </a:r>
            <a:r>
              <a:rPr lang="en-GB" b="1" dirty="0"/>
              <a:t>US$10,316</a:t>
            </a:r>
            <a:r>
              <a:rPr lang="en-GB" dirty="0"/>
              <a:t> in 2021.</a:t>
            </a:r>
          </a:p>
          <a:p>
            <a:pPr marL="804763" lvl="1" indent="-309524">
              <a:buFont typeface="+mj-lt"/>
              <a:buAutoNum type="arabicPeriod"/>
            </a:pPr>
            <a:r>
              <a:rPr lang="en-GB" dirty="0"/>
              <a:t>Notably, Singapore has the highest GDP per capita in the region, standing at </a:t>
            </a:r>
            <a:r>
              <a:rPr lang="en-GB" b="1" dirty="0"/>
              <a:t>US$82,807</a:t>
            </a:r>
            <a:r>
              <a:rPr lang="en-GB" dirty="0"/>
              <a:t>.</a:t>
            </a:r>
          </a:p>
          <a:p>
            <a:pPr>
              <a:buFont typeface="+mj-lt"/>
              <a:buAutoNum type="arabicPeriod"/>
            </a:pPr>
            <a:r>
              <a:rPr lang="en-GB" b="1" dirty="0"/>
              <a:t>Growth Rate of GDP</a:t>
            </a:r>
            <a:r>
              <a:rPr lang="en-GB" dirty="0"/>
              <a:t>:</a:t>
            </a:r>
          </a:p>
          <a:p>
            <a:pPr marL="804763" lvl="1" indent="-309524">
              <a:buFont typeface="+mj-lt"/>
              <a:buAutoNum type="arabicPeriod"/>
            </a:pPr>
            <a:r>
              <a:rPr lang="en-GB" dirty="0"/>
              <a:t>The economic growth rate of ASEAN countries at constant prices (adjusted for inflation) has been positive over the years.</a:t>
            </a:r>
          </a:p>
          <a:p>
            <a:pPr marL="804763" lvl="1" indent="-309524">
              <a:buFont typeface="+mj-lt"/>
              <a:buAutoNum type="arabicPeriod"/>
            </a:pPr>
            <a:r>
              <a:rPr lang="en-GB" dirty="0"/>
              <a:t>In 2021, the growth rate was </a:t>
            </a:r>
            <a:r>
              <a:rPr lang="en-GB" b="1" dirty="0"/>
              <a:t>3.4%</a:t>
            </a:r>
            <a:r>
              <a:rPr lang="en-GB" dirty="0"/>
              <a:t>.</a:t>
            </a:r>
          </a:p>
          <a:p>
            <a:pPr>
              <a:buFont typeface="+mj-lt"/>
              <a:buAutoNum type="arabicPeriod"/>
            </a:pPr>
            <a:r>
              <a:rPr lang="en-GB" b="1" dirty="0"/>
              <a:t>ASEAN’s Share of World GDP</a:t>
            </a:r>
            <a:r>
              <a:rPr lang="en-GB" dirty="0"/>
              <a:t>:</a:t>
            </a:r>
          </a:p>
          <a:p>
            <a:pPr marL="804763" lvl="1" indent="-309524">
              <a:buFont typeface="+mj-lt"/>
              <a:buAutoNum type="arabicPeriod"/>
            </a:pPr>
            <a:r>
              <a:rPr lang="en-GB" dirty="0"/>
              <a:t>In nominal terms, ASEAN’s GDP accounted for </a:t>
            </a:r>
            <a:r>
              <a:rPr lang="en-GB" b="1" dirty="0"/>
              <a:t>39%</a:t>
            </a:r>
            <a:r>
              <a:rPr lang="en-GB" dirty="0"/>
              <a:t> of the world GDP in 2021.</a:t>
            </a:r>
          </a:p>
          <a:p>
            <a:pPr marL="804763" lvl="1" indent="-309524">
              <a:buFont typeface="+mj-lt"/>
              <a:buAutoNum type="arabicPeriod"/>
            </a:pPr>
            <a:r>
              <a:rPr lang="en-GB" dirty="0">
                <a:hlinkClick r:id="rId4"/>
              </a:rPr>
              <a:t>When considering purchasing power parity (PPP), which adjusts for price differences between countries, ASEAN’s share goes up to </a:t>
            </a:r>
            <a:r>
              <a:rPr lang="en-GB" b="1" dirty="0">
                <a:hlinkClick r:id="rId4"/>
              </a:rPr>
              <a:t>47.5%</a:t>
            </a:r>
            <a:r>
              <a:rPr lang="en-GB" dirty="0">
                <a:hlinkClick r:id="rId4"/>
              </a:rPr>
              <a:t> of the world’s total GDP</a:t>
            </a:r>
            <a:r>
              <a:rPr lang="en-GB" baseline="30000" dirty="0">
                <a:hlinkClick r:id="rId4"/>
              </a:rPr>
              <a:t>2</a:t>
            </a:r>
            <a:r>
              <a:rPr lang="en-GB" dirty="0"/>
              <a:t>.</a:t>
            </a:r>
          </a:p>
          <a:p>
            <a:pPr>
              <a:buFont typeface="+mj-lt"/>
              <a:buAutoNum type="arabicPeriod"/>
            </a:pPr>
            <a:r>
              <a:rPr lang="en-GB" b="1" dirty="0"/>
              <a:t>Services Sector Contribution</a:t>
            </a:r>
            <a:r>
              <a:rPr lang="en-GB" dirty="0"/>
              <a:t>:</a:t>
            </a:r>
          </a:p>
          <a:p>
            <a:pPr marL="804763" lvl="1" indent="-309524">
              <a:buFont typeface="+mj-lt"/>
              <a:buAutoNum type="arabicPeriod"/>
            </a:pPr>
            <a:r>
              <a:rPr lang="en-GB" dirty="0"/>
              <a:t>The services sector plays a significant role in ASEAN economies. On average, it contributes </a:t>
            </a:r>
            <a:r>
              <a:rPr lang="en-GB" b="1" dirty="0"/>
              <a:t>42.8%</a:t>
            </a:r>
            <a:r>
              <a:rPr lang="en-GB" dirty="0"/>
              <a:t> to the region’s GDP.</a:t>
            </a:r>
          </a:p>
          <a:p>
            <a:pPr>
              <a:buFont typeface="+mj-lt"/>
              <a:buAutoNum type="arabicPeriod"/>
            </a:pPr>
            <a:r>
              <a:rPr lang="en-GB" b="1" dirty="0"/>
              <a:t>Urbanization and Labor Force Participation</a:t>
            </a:r>
            <a:r>
              <a:rPr lang="en-GB" dirty="0"/>
              <a:t>:</a:t>
            </a:r>
          </a:p>
          <a:p>
            <a:pPr marL="804763" lvl="1" indent="-309524">
              <a:buFont typeface="+mj-lt"/>
              <a:buAutoNum type="arabicPeriod"/>
            </a:pPr>
            <a:r>
              <a:rPr lang="en-GB" dirty="0"/>
              <a:t>Over the past 55 years, ASEAN has experienced strong urbanization. Currently, approximately </a:t>
            </a:r>
            <a:r>
              <a:rPr lang="en-GB" b="1" dirty="0"/>
              <a:t>half of the population</a:t>
            </a:r>
            <a:r>
              <a:rPr lang="en-GB" dirty="0"/>
              <a:t> lives in cities, compared to only 21% in 1967.</a:t>
            </a:r>
          </a:p>
          <a:p>
            <a:pPr marL="804763" lvl="1" indent="-309524">
              <a:buFont typeface="+mj-lt"/>
              <a:buAutoNum type="arabicPeriod"/>
            </a:pPr>
            <a:r>
              <a:rPr lang="en-GB" dirty="0">
                <a:hlinkClick r:id="rId3"/>
              </a:rPr>
              <a:t>The </a:t>
            </a:r>
            <a:r>
              <a:rPr lang="en-GB" dirty="0" err="1">
                <a:hlinkClick r:id="rId3"/>
              </a:rPr>
              <a:t>labor</a:t>
            </a:r>
            <a:r>
              <a:rPr lang="en-GB" dirty="0">
                <a:hlinkClick r:id="rId3"/>
              </a:rPr>
              <a:t> force participation rate for both sexes in ASEAN was </a:t>
            </a:r>
            <a:r>
              <a:rPr lang="en-GB" b="1" dirty="0">
                <a:hlinkClick r:id="rId3"/>
              </a:rPr>
              <a:t>68.1%</a:t>
            </a:r>
            <a:r>
              <a:rPr lang="en-GB" dirty="0">
                <a:hlinkClick r:id="rId3"/>
              </a:rPr>
              <a:t> in 2016</a:t>
            </a:r>
            <a:r>
              <a:rPr lang="en-GB" baseline="30000" dirty="0">
                <a:hlinkClick r:id="rId3"/>
              </a:rPr>
              <a:t>1</a:t>
            </a:r>
            <a:r>
              <a:rPr lang="en-GB" dirty="0"/>
              <a:t>.</a:t>
            </a:r>
          </a:p>
          <a:p>
            <a:r>
              <a:rPr lang="en-GB" dirty="0"/>
              <a:t>In summary, ASEAN’s economic strength continues to grow, and its collective GDP ranks among the top globally. </a:t>
            </a:r>
            <a:r>
              <a:rPr lang="en-GB" dirty="0">
                <a:hlinkClick r:id="rId5"/>
              </a:rPr>
              <a:t>The region’s diverse economies contribute significantly to global economic activity</a:t>
            </a:r>
            <a:r>
              <a:rPr lang="en-GB" baseline="30000" dirty="0">
                <a:hlinkClick r:id="rId5"/>
              </a:rPr>
              <a:t>3</a:t>
            </a:r>
            <a:r>
              <a:rPr lang="en-GB" dirty="0"/>
              <a:t>. If you have any more questions or need further details, feel free to ask! 😊</a:t>
            </a:r>
          </a:p>
          <a:p>
            <a:pPr algn="l"/>
            <a:br>
              <a:rPr lang="en-GB" sz="3000" dirty="0">
                <a:solidFill>
                  <a:srgbClr val="333333"/>
                </a:solidFill>
                <a:highlight>
                  <a:srgbClr val="FFFFFF"/>
                </a:highlight>
              </a:rPr>
            </a:br>
            <a:r>
              <a:rPr lang="en-GB" sz="3000" b="1" dirty="0">
                <a:solidFill>
                  <a:srgbClr val="333333"/>
                </a:solidFill>
                <a:highlight>
                  <a:srgbClr val="FFFFFF"/>
                </a:highlight>
              </a:rPr>
              <a:t>LAOS</a:t>
            </a:r>
            <a:br>
              <a:rPr lang="en-GB" sz="3000" dirty="0">
                <a:solidFill>
                  <a:srgbClr val="333333"/>
                </a:solidFill>
                <a:highlight>
                  <a:srgbClr val="FFFFFF"/>
                </a:highlight>
              </a:rPr>
            </a:br>
            <a:r>
              <a:rPr lang="en-GB" sz="3000" dirty="0">
                <a:solidFill>
                  <a:srgbClr val="333333"/>
                </a:solidFill>
                <a:highlight>
                  <a:srgbClr val="FFFFFF"/>
                </a:highlight>
              </a:rPr>
              <a:t>The Gross Domestic Product (GDP) in Laos was worth 15.47 billion US dollars in 2022, according to official data from the World Bank. The GDP value of Laos represents 0.01 percent of the world economy. source: </a:t>
            </a:r>
            <a:r>
              <a:rPr lang="en-GB" sz="3000" dirty="0">
                <a:solidFill>
                  <a:srgbClr val="333333"/>
                </a:solidFill>
                <a:highlight>
                  <a:srgbClr val="FFFFFF"/>
                </a:highlight>
                <a:hlinkClick r:id="rId6"/>
              </a:rPr>
              <a:t>World Bank</a:t>
            </a:r>
            <a:r>
              <a:rPr lang="en-GB" sz="3000" dirty="0">
                <a:solidFill>
                  <a:srgbClr val="333333"/>
                </a:solidFill>
                <a:highlight>
                  <a:srgbClr val="FFFFFF"/>
                </a:highlight>
              </a:rPr>
              <a:t>. </a:t>
            </a:r>
          </a:p>
          <a:p>
            <a:pPr algn="just"/>
            <a:endParaRPr lang="en-GB" sz="3000" dirty="0">
              <a:solidFill>
                <a:srgbClr val="333333"/>
              </a:solidFill>
              <a:highlight>
                <a:srgbClr val="FFFFFF"/>
              </a:highlight>
            </a:endParaRPr>
          </a:p>
          <a:p>
            <a:r>
              <a:rPr lang="en-GB" dirty="0"/>
              <a:t>Let’s explore the expenditure related to development across various sectors:</a:t>
            </a:r>
          </a:p>
          <a:p>
            <a:pPr>
              <a:buFont typeface="+mj-lt"/>
              <a:buAutoNum type="arabicPeriod"/>
            </a:pPr>
            <a:r>
              <a:rPr lang="en-GB" b="1" dirty="0"/>
              <a:t>Infrastructure</a:t>
            </a:r>
            <a:r>
              <a:rPr lang="en-GB" dirty="0"/>
              <a:t>:</a:t>
            </a:r>
          </a:p>
          <a:p>
            <a:pPr marL="804763" lvl="1" indent="-309524">
              <a:buFont typeface="+mj-lt"/>
              <a:buAutoNum type="arabicPeriod"/>
            </a:pPr>
            <a:r>
              <a:rPr lang="en-GB" dirty="0"/>
              <a:t>Developing countries need to allocate about </a:t>
            </a:r>
            <a:r>
              <a:rPr lang="en-GB" b="1" dirty="0"/>
              <a:t>4.5% of their GDP annually</a:t>
            </a:r>
            <a:r>
              <a:rPr lang="en-GB" dirty="0"/>
              <a:t> to fund basic improvements in infrastructure. </a:t>
            </a:r>
            <a:r>
              <a:rPr lang="en-GB" dirty="0">
                <a:hlinkClick r:id="rId7"/>
              </a:rPr>
              <a:t>This includes energy, transport, digital connectivity, and other essential sectors</a:t>
            </a:r>
            <a:r>
              <a:rPr lang="en-GB" baseline="30000" dirty="0">
                <a:hlinkClick r:id="rId7"/>
              </a:rPr>
              <a:t>1</a:t>
            </a:r>
            <a:r>
              <a:rPr lang="en-GB" dirty="0"/>
              <a:t>.</a:t>
            </a:r>
          </a:p>
          <a:p>
            <a:pPr>
              <a:buFont typeface="+mj-lt"/>
              <a:buAutoNum type="arabicPeriod"/>
            </a:pPr>
            <a:r>
              <a:rPr lang="en-GB" b="1" dirty="0"/>
              <a:t>Education</a:t>
            </a:r>
            <a:r>
              <a:rPr lang="en-GB" dirty="0"/>
              <a:t>:</a:t>
            </a:r>
          </a:p>
          <a:p>
            <a:pPr marL="804763" lvl="1" indent="-309524">
              <a:buFont typeface="+mj-lt"/>
              <a:buAutoNum type="arabicPeriod"/>
            </a:pPr>
            <a:r>
              <a:rPr lang="en-GB" dirty="0"/>
              <a:t>Investment in education is crucial for societal well-being. </a:t>
            </a:r>
            <a:r>
              <a:rPr lang="en-GB" dirty="0">
                <a:hlinkClick r:id="rId8"/>
              </a:rPr>
              <a:t>Governments spend on school buildings, IT systems, and other educational infrastructure to enhance productivity and promote economic growth</a:t>
            </a:r>
            <a:r>
              <a:rPr lang="en-GB" baseline="30000" dirty="0">
                <a:hlinkClick r:id="rId8"/>
              </a:rPr>
              <a:t>2</a:t>
            </a:r>
            <a:r>
              <a:rPr lang="en-GB" dirty="0"/>
              <a:t>.</a:t>
            </a:r>
          </a:p>
          <a:p>
            <a:pPr>
              <a:buFont typeface="+mj-lt"/>
              <a:buAutoNum type="arabicPeriod"/>
            </a:pPr>
            <a:r>
              <a:rPr lang="en-GB" b="1" dirty="0"/>
              <a:t>Healthcare</a:t>
            </a:r>
            <a:r>
              <a:rPr lang="en-GB" dirty="0"/>
              <a:t>:</a:t>
            </a:r>
          </a:p>
          <a:p>
            <a:pPr marL="804763" lvl="1" indent="-309524">
              <a:buFont typeface="+mj-lt"/>
              <a:buAutoNum type="arabicPeriod"/>
            </a:pPr>
            <a:r>
              <a:rPr lang="en-GB" dirty="0"/>
              <a:t>The </a:t>
            </a:r>
            <a:r>
              <a:rPr lang="en-GB" b="1" dirty="0"/>
              <a:t>Islamic Development Bank (</a:t>
            </a:r>
            <a:r>
              <a:rPr lang="en-GB" b="1" dirty="0" err="1"/>
              <a:t>IsDB</a:t>
            </a:r>
            <a:r>
              <a:rPr lang="en-GB" b="1" dirty="0"/>
              <a:t>)</a:t>
            </a:r>
            <a:r>
              <a:rPr lang="en-GB" dirty="0"/>
              <a:t> recently approved projects to strengthen healthcare systems in member countries. For instance: </a:t>
            </a:r>
          </a:p>
          <a:p>
            <a:pPr marL="1238098" lvl="2" indent="-247620">
              <a:buFont typeface="+mj-lt"/>
              <a:buAutoNum type="arabicPeriod"/>
            </a:pPr>
            <a:r>
              <a:rPr lang="en-GB" dirty="0"/>
              <a:t>In </a:t>
            </a:r>
            <a:r>
              <a:rPr lang="en-GB" b="1" dirty="0"/>
              <a:t>Indonesia</a:t>
            </a:r>
            <a:r>
              <a:rPr lang="en-GB" dirty="0"/>
              <a:t>, </a:t>
            </a:r>
            <a:r>
              <a:rPr lang="en-GB" dirty="0" err="1"/>
              <a:t>IsDB</a:t>
            </a:r>
            <a:r>
              <a:rPr lang="en-GB" dirty="0"/>
              <a:t> is contributing to the “Strengthening Indonesia’s Health Care Referral Network Project” to improve access to quality healthcare services across districts and provinces.</a:t>
            </a:r>
          </a:p>
          <a:p>
            <a:pPr marL="1238098" lvl="2" indent="-247620">
              <a:buFont typeface="+mj-lt"/>
              <a:buAutoNum type="arabicPeriod"/>
            </a:pPr>
            <a:r>
              <a:rPr lang="en-GB" dirty="0">
                <a:hlinkClick r:id="rId7"/>
              </a:rPr>
              <a:t>Other countries like </a:t>
            </a:r>
            <a:r>
              <a:rPr lang="en-GB" b="1" dirty="0">
                <a:hlinkClick r:id="rId7"/>
              </a:rPr>
              <a:t>Burkina Faso</a:t>
            </a:r>
            <a:r>
              <a:rPr lang="en-GB" dirty="0">
                <a:hlinkClick r:id="rId7"/>
              </a:rPr>
              <a:t>, </a:t>
            </a:r>
            <a:r>
              <a:rPr lang="en-GB" b="1" dirty="0">
                <a:hlinkClick r:id="rId7"/>
              </a:rPr>
              <a:t>Uganda</a:t>
            </a:r>
            <a:r>
              <a:rPr lang="en-GB" dirty="0">
                <a:hlinkClick r:id="rId7"/>
              </a:rPr>
              <a:t>, </a:t>
            </a:r>
            <a:r>
              <a:rPr lang="en-GB" b="1" dirty="0">
                <a:hlinkClick r:id="rId7"/>
              </a:rPr>
              <a:t>Mali</a:t>
            </a:r>
            <a:r>
              <a:rPr lang="en-GB" dirty="0">
                <a:hlinkClick r:id="rId7"/>
              </a:rPr>
              <a:t>, </a:t>
            </a:r>
            <a:r>
              <a:rPr lang="en-GB" b="1" dirty="0">
                <a:hlinkClick r:id="rId7"/>
              </a:rPr>
              <a:t>Chad</a:t>
            </a:r>
            <a:r>
              <a:rPr lang="en-GB" dirty="0">
                <a:hlinkClick r:id="rId7"/>
              </a:rPr>
              <a:t>, and </a:t>
            </a:r>
            <a:r>
              <a:rPr lang="en-GB" b="1" dirty="0">
                <a:hlinkClick r:id="rId7"/>
              </a:rPr>
              <a:t>Togo</a:t>
            </a:r>
            <a:r>
              <a:rPr lang="en-GB" dirty="0">
                <a:hlinkClick r:id="rId7"/>
              </a:rPr>
              <a:t> also received funding for health-related projects</a:t>
            </a:r>
            <a:r>
              <a:rPr lang="en-GB" baseline="30000" dirty="0">
                <a:hlinkClick r:id="rId9"/>
              </a:rPr>
              <a:t>3</a:t>
            </a:r>
            <a:r>
              <a:rPr lang="en-GB" dirty="0"/>
              <a:t>.</a:t>
            </a:r>
          </a:p>
          <a:p>
            <a:pPr>
              <a:buFont typeface="+mj-lt"/>
              <a:buAutoNum type="arabicPeriod"/>
            </a:pPr>
            <a:r>
              <a:rPr lang="en-GB" b="1" dirty="0"/>
              <a:t>Energy</a:t>
            </a:r>
            <a:r>
              <a:rPr lang="en-GB" dirty="0"/>
              <a:t>:</a:t>
            </a:r>
          </a:p>
          <a:p>
            <a:pPr marL="804763" lvl="1" indent="-309524">
              <a:buFont typeface="+mj-lt"/>
              <a:buAutoNum type="arabicPeriod"/>
            </a:pPr>
            <a:r>
              <a:rPr lang="en-GB" dirty="0"/>
              <a:t>Investment in energy infrastructure is essential for economic development. </a:t>
            </a:r>
            <a:r>
              <a:rPr lang="en-GB" dirty="0">
                <a:hlinkClick r:id="rId9"/>
              </a:rPr>
              <a:t>Projects like modernizing electricity transmission grids contribute to sustainable growth</a:t>
            </a:r>
            <a:r>
              <a:rPr lang="en-GB" baseline="30000" dirty="0">
                <a:hlinkClick r:id="rId9"/>
              </a:rPr>
              <a:t>3</a:t>
            </a:r>
            <a:r>
              <a:rPr lang="en-GB" dirty="0"/>
              <a:t>.</a:t>
            </a:r>
          </a:p>
          <a:p>
            <a:pPr>
              <a:buFont typeface="+mj-lt"/>
              <a:buAutoNum type="arabicPeriod"/>
            </a:pPr>
            <a:r>
              <a:rPr lang="en-GB" b="1" dirty="0"/>
              <a:t>Transport</a:t>
            </a:r>
            <a:r>
              <a:rPr lang="en-GB" dirty="0"/>
              <a:t>:</a:t>
            </a:r>
          </a:p>
          <a:p>
            <a:pPr marL="804763" lvl="1" indent="-309524">
              <a:buFont typeface="+mj-lt"/>
              <a:buAutoNum type="arabicPeriod"/>
            </a:pPr>
            <a:r>
              <a:rPr lang="en-GB" dirty="0"/>
              <a:t>Transport infrastructure, including highways and bridges, plays a vital role in connecting regions and promoting economic integration. </a:t>
            </a:r>
            <a:r>
              <a:rPr lang="en-GB" dirty="0" err="1">
                <a:hlinkClick r:id="rId9"/>
              </a:rPr>
              <a:t>IsDB</a:t>
            </a:r>
            <a:r>
              <a:rPr lang="en-GB" dirty="0">
                <a:hlinkClick r:id="rId9"/>
              </a:rPr>
              <a:t> approved projects in countries like </a:t>
            </a:r>
            <a:r>
              <a:rPr lang="en-GB" b="1" dirty="0">
                <a:hlinkClick r:id="rId9"/>
              </a:rPr>
              <a:t>Morocco</a:t>
            </a:r>
            <a:r>
              <a:rPr lang="en-GB" dirty="0">
                <a:hlinkClick r:id="rId9"/>
              </a:rPr>
              <a:t>, </a:t>
            </a:r>
            <a:r>
              <a:rPr lang="en-GB" b="1" dirty="0">
                <a:hlinkClick r:id="rId9"/>
              </a:rPr>
              <a:t>Uganda</a:t>
            </a:r>
            <a:r>
              <a:rPr lang="en-GB" dirty="0">
                <a:hlinkClick r:id="rId9"/>
              </a:rPr>
              <a:t>, and </a:t>
            </a:r>
            <a:r>
              <a:rPr lang="en-GB" b="1" dirty="0">
                <a:hlinkClick r:id="rId9"/>
              </a:rPr>
              <a:t>Djibouti</a:t>
            </a:r>
            <a:r>
              <a:rPr lang="en-GB" dirty="0">
                <a:hlinkClick r:id="rId9"/>
              </a:rPr>
              <a:t> to enhance transport sectors</a:t>
            </a:r>
            <a:r>
              <a:rPr lang="en-GB" baseline="30000" dirty="0">
                <a:hlinkClick r:id="rId9"/>
              </a:rPr>
              <a:t>3</a:t>
            </a:r>
            <a:r>
              <a:rPr lang="en-GB" dirty="0"/>
              <a:t>.</a:t>
            </a:r>
          </a:p>
          <a:p>
            <a:pPr marL="804763" lvl="1" indent="-309524" defTabSz="990478">
              <a:buFont typeface="+mj-lt"/>
              <a:buAutoNum type="arabicPeriod"/>
              <a:defRPr/>
            </a:pPr>
            <a:r>
              <a:rPr lang="en-GB" b="1" dirty="0"/>
              <a:t>Morocco</a:t>
            </a:r>
            <a:r>
              <a:rPr lang="en-GB" dirty="0"/>
              <a:t> received financing for the “Construction of </a:t>
            </a:r>
            <a:r>
              <a:rPr lang="en-GB" dirty="0" err="1"/>
              <a:t>Guercif-Nador</a:t>
            </a:r>
            <a:r>
              <a:rPr lang="en-GB" dirty="0"/>
              <a:t> Highway Project,” enhancing connectivity in the Oriental region and the </a:t>
            </a:r>
            <a:r>
              <a:rPr lang="en-GB" dirty="0" err="1"/>
              <a:t>Nador</a:t>
            </a:r>
            <a:r>
              <a:rPr lang="en-GB" dirty="0"/>
              <a:t> West Med port complex.</a:t>
            </a:r>
          </a:p>
          <a:p>
            <a:pPr algn="just"/>
            <a:endParaRPr lang="en-GB" sz="3000" dirty="0">
              <a:solidFill>
                <a:srgbClr val="333333"/>
              </a:solidFill>
              <a:highlight>
                <a:srgbClr val="FFFFFF"/>
              </a:highlight>
            </a:endParaRP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18</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813066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US" sz="1300" b="1" dirty="0">
                <a:solidFill>
                  <a:srgbClr val="0070C0"/>
                </a:solidFill>
                <a:latin typeface="Arial Black" panose="020B0A04020102020204" pitchFamily="34" charset="0"/>
              </a:rPr>
              <a:t>Also presented to: </a:t>
            </a:r>
            <a:br>
              <a:rPr lang="en-US" sz="1300" b="1" dirty="0">
                <a:solidFill>
                  <a:srgbClr val="0070C0"/>
                </a:solidFill>
                <a:latin typeface="Arial Black" panose="020B0A04020102020204" pitchFamily="34" charset="0"/>
              </a:rPr>
            </a:br>
            <a:r>
              <a:rPr lang="en-US" sz="1300" b="1" dirty="0">
                <a:solidFill>
                  <a:srgbClr val="0070C0"/>
                </a:solidFill>
                <a:latin typeface="Arial Black" panose="020B0A04020102020204" pitchFamily="34" charset="0"/>
              </a:rPr>
              <a:t>Solution for Africa and The World is “Humanity’s Last Hope”: </a:t>
            </a:r>
            <a:r>
              <a:rPr lang="en-US" sz="1900" b="1" u="sng" kern="100" dirty="0">
                <a:solidFill>
                  <a:srgbClr val="0563C1"/>
                </a:solidFill>
                <a:latin typeface="Calibri" panose="020F0502020204030204" pitchFamily="34" charset="0"/>
                <a:ea typeface="Calibri" panose="020F0502020204030204" pitchFamily="34" charset="0"/>
                <a:cs typeface="Arial" panose="020B0604020202020204" pitchFamily="34" charset="0"/>
              </a:rPr>
              <a:t>totrade.co </a:t>
            </a:r>
            <a:endParaRPr lang="en-GB" sz="1900" kern="100" dirty="0">
              <a:latin typeface="Calibri" panose="020F0502020204030204" pitchFamily="34" charset="0"/>
              <a:ea typeface="Calibri" panose="020F0502020204030204" pitchFamily="34" charset="0"/>
              <a:cs typeface="Arial" panose="020B0604020202020204" pitchFamily="34" charset="0"/>
            </a:endParaRPr>
          </a:p>
          <a:p>
            <a:pPr algn="l"/>
            <a:r>
              <a:rPr lang="en-US" b="1" dirty="0"/>
              <a:t>AICCI</a:t>
            </a:r>
            <a:r>
              <a:rPr lang="en-US" dirty="0"/>
              <a:t>: </a:t>
            </a:r>
            <a:r>
              <a:rPr lang="en-GB" sz="1300" b="1" dirty="0">
                <a:solidFill>
                  <a:srgbClr val="000000"/>
                </a:solidFill>
              </a:rPr>
              <a:t>A</a:t>
            </a:r>
            <a:r>
              <a:rPr lang="en-GB" sz="1300" dirty="0">
                <a:solidFill>
                  <a:srgbClr val="000000"/>
                </a:solidFill>
              </a:rPr>
              <a:t>frican </a:t>
            </a:r>
            <a:r>
              <a:rPr lang="en-GB" sz="1300" b="1" dirty="0">
                <a:solidFill>
                  <a:srgbClr val="000000"/>
                </a:solidFill>
              </a:rPr>
              <a:t>I</a:t>
            </a:r>
            <a:r>
              <a:rPr lang="en-GB" sz="1300" dirty="0">
                <a:solidFill>
                  <a:srgbClr val="000000"/>
                </a:solidFill>
              </a:rPr>
              <a:t>nternational </a:t>
            </a:r>
            <a:r>
              <a:rPr lang="en-GB" sz="1300" b="1" dirty="0">
                <a:solidFill>
                  <a:srgbClr val="000000"/>
                </a:solidFill>
              </a:rPr>
              <a:t>C</a:t>
            </a:r>
            <a:r>
              <a:rPr lang="en-GB" sz="1300" dirty="0">
                <a:solidFill>
                  <a:srgbClr val="000000"/>
                </a:solidFill>
              </a:rPr>
              <a:t>hamber of  </a:t>
            </a:r>
            <a:r>
              <a:rPr lang="en-GB" sz="1300" b="1" dirty="0">
                <a:solidFill>
                  <a:srgbClr val="000000"/>
                </a:solidFill>
              </a:rPr>
              <a:t>C</a:t>
            </a:r>
            <a:r>
              <a:rPr lang="en-GB" sz="1300" dirty="0">
                <a:solidFill>
                  <a:srgbClr val="000000"/>
                </a:solidFill>
              </a:rPr>
              <a:t>ommerce &amp; </a:t>
            </a:r>
            <a:r>
              <a:rPr lang="en-GB" sz="1300" b="1" dirty="0">
                <a:solidFill>
                  <a:srgbClr val="000000"/>
                </a:solidFill>
              </a:rPr>
              <a:t>I</a:t>
            </a:r>
            <a:r>
              <a:rPr lang="en-GB" sz="1300" dirty="0">
                <a:solidFill>
                  <a:srgbClr val="000000"/>
                </a:solidFill>
              </a:rPr>
              <a:t>ndustry</a:t>
            </a:r>
            <a:br>
              <a:rPr lang="en-GB" sz="1300" dirty="0">
                <a:solidFill>
                  <a:srgbClr val="000000"/>
                </a:solidFill>
              </a:rPr>
            </a:br>
            <a:r>
              <a:rPr lang="en-US" b="1" dirty="0"/>
              <a:t>GCC</a:t>
            </a:r>
            <a:r>
              <a:rPr lang="en-US" dirty="0"/>
              <a:t>: </a:t>
            </a:r>
            <a:r>
              <a:rPr lang="en-GB" b="0" i="0" dirty="0">
                <a:effectLst/>
                <a:latin typeface="Arial" panose="020B0604020202020204" pitchFamily="34" charset="0"/>
                <a:hlinkClick r:id="rId3"/>
              </a:rPr>
              <a:t>GCC stands for Gulf Cooperation Council, which is a political and economic union of six Middle Eastern countries: Bahrain, Kuwait, Oman, Qatar, Saudi Arabia, and the United Arab Emirates </a:t>
            </a:r>
            <a:r>
              <a:rPr lang="en-GB" b="0" i="0" baseline="30000" dirty="0">
                <a:effectLst/>
                <a:latin typeface="Arial" panose="020B0604020202020204" pitchFamily="34" charset="0"/>
                <a:hlinkClick r:id="rId3"/>
              </a:rPr>
              <a:t>1</a:t>
            </a:r>
            <a:r>
              <a:rPr lang="en-GB" b="0" i="0" baseline="30000" dirty="0">
                <a:effectLst/>
                <a:latin typeface="Arial" panose="020B0604020202020204" pitchFamily="34" charset="0"/>
                <a:hlinkClick r:id="rId4"/>
              </a:rPr>
              <a:t>2</a:t>
            </a:r>
            <a:r>
              <a:rPr lang="en-GB" b="0" i="0" dirty="0">
                <a:solidFill>
                  <a:srgbClr val="111111"/>
                </a:solidFill>
                <a:effectLst/>
                <a:latin typeface="Arial" panose="020B0604020202020204" pitchFamily="34" charset="0"/>
              </a:rPr>
              <a:t>. </a:t>
            </a:r>
            <a:r>
              <a:rPr lang="en-GB" b="0" i="0" dirty="0">
                <a:effectLst/>
                <a:latin typeface="Arial" panose="020B0604020202020204" pitchFamily="34" charset="0"/>
                <a:hlinkClick r:id="rId4"/>
              </a:rPr>
              <a:t>The GCC was established in Riyadh, Saudi Arabia in May 1981 </a:t>
            </a:r>
            <a:r>
              <a:rPr lang="en-GB" b="0" i="0" baseline="30000" dirty="0">
                <a:effectLst/>
                <a:latin typeface="Arial" panose="020B0604020202020204" pitchFamily="34" charset="0"/>
                <a:hlinkClick r:id="rId4"/>
              </a:rPr>
              <a:t>2</a:t>
            </a:r>
            <a:r>
              <a:rPr lang="en-GB" b="0" i="0" dirty="0">
                <a:solidFill>
                  <a:srgbClr val="111111"/>
                </a:solidFill>
                <a:effectLst/>
                <a:latin typeface="Arial" panose="020B0604020202020204" pitchFamily="34" charset="0"/>
              </a:rPr>
              <a:t>.</a:t>
            </a:r>
            <a:br>
              <a:rPr lang="en-GB" b="0" i="0" dirty="0">
                <a:solidFill>
                  <a:srgbClr val="000000"/>
                </a:solidFill>
                <a:effectLst/>
                <a:latin typeface="Arial" panose="020B0604020202020204" pitchFamily="34" charset="0"/>
              </a:rPr>
            </a:br>
            <a:br>
              <a:rPr lang="en-GB" b="0" i="0" dirty="0">
                <a:solidFill>
                  <a:srgbClr val="000000"/>
                </a:solidFill>
                <a:effectLst/>
                <a:latin typeface="Arial" panose="020B0604020202020204" pitchFamily="34" charset="0"/>
              </a:rPr>
            </a:br>
            <a:r>
              <a:rPr lang="en-GB" b="1" i="0" dirty="0">
                <a:solidFill>
                  <a:srgbClr val="000000"/>
                </a:solidFill>
                <a:effectLst/>
                <a:latin typeface="Arial" panose="020B0604020202020204" pitchFamily="34" charset="0"/>
              </a:rPr>
              <a:t>Ports: </a:t>
            </a:r>
            <a:r>
              <a:rPr lang="en-GB" b="0" i="0" dirty="0">
                <a:solidFill>
                  <a:srgbClr val="000000"/>
                </a:solidFill>
                <a:effectLst/>
              </a:rPr>
              <a:t>Vietnam and Thailand have several deep seaports. Here are some of them:</a:t>
            </a:r>
          </a:p>
          <a:p>
            <a:pPr algn="l"/>
            <a:r>
              <a:rPr lang="en-GB" b="1" i="0" dirty="0">
                <a:solidFill>
                  <a:srgbClr val="000000"/>
                </a:solidFill>
                <a:effectLst/>
              </a:rPr>
              <a:t>Vietnam</a:t>
            </a:r>
            <a:r>
              <a:rPr lang="en-GB" b="0" i="0" dirty="0">
                <a:solidFill>
                  <a:srgbClr val="000000"/>
                </a:solidFill>
                <a:effectLst/>
              </a:rPr>
              <a:t>:</a:t>
            </a:r>
          </a:p>
          <a:p>
            <a:pPr algn="l">
              <a:buFont typeface="+mj-lt"/>
              <a:buAutoNum type="arabicPeriod"/>
            </a:pPr>
            <a:r>
              <a:rPr lang="en-GB" b="1" i="0" dirty="0">
                <a:solidFill>
                  <a:srgbClr val="000000"/>
                </a:solidFill>
                <a:effectLst/>
                <a:hlinkClick r:id="rId5"/>
              </a:rPr>
              <a:t>Hai Phong Port</a:t>
            </a:r>
            <a:r>
              <a:rPr lang="en-GB" b="0" i="0" dirty="0">
                <a:solidFill>
                  <a:srgbClr val="000000"/>
                </a:solidFill>
                <a:effectLst/>
                <a:hlinkClick r:id="rId5"/>
              </a:rPr>
              <a:t>: One of the largest and most important seaports of Northern Vietnam</a:t>
            </a:r>
            <a:r>
              <a:rPr lang="en-GB" b="0" i="0" baseline="30000" dirty="0">
                <a:solidFill>
                  <a:srgbClr val="000000"/>
                </a:solidFill>
                <a:effectLst/>
                <a:hlinkClick r:id="rId5"/>
              </a:rPr>
              <a:t>1</a:t>
            </a:r>
            <a:r>
              <a:rPr lang="en-GB" b="0" i="0" dirty="0">
                <a:solidFill>
                  <a:srgbClr val="000000"/>
                </a:solidFill>
                <a:effectLst/>
              </a:rPr>
              <a:t>.</a:t>
            </a:r>
          </a:p>
          <a:p>
            <a:pPr algn="l">
              <a:buFont typeface="+mj-lt"/>
              <a:buAutoNum type="arabicPeriod"/>
            </a:pPr>
            <a:r>
              <a:rPr lang="en-GB" b="1" i="0" dirty="0">
                <a:solidFill>
                  <a:srgbClr val="000000"/>
                </a:solidFill>
                <a:effectLst/>
                <a:hlinkClick r:id="rId6"/>
              </a:rPr>
              <a:t>Cai Lan</a:t>
            </a:r>
            <a:r>
              <a:rPr lang="en-GB" b="0" i="0" dirty="0">
                <a:solidFill>
                  <a:srgbClr val="000000"/>
                </a:solidFill>
                <a:effectLst/>
                <a:hlinkClick r:id="rId6"/>
              </a:rPr>
              <a:t>: A major port in Vietnam</a:t>
            </a:r>
            <a:r>
              <a:rPr lang="en-GB" b="0" i="0" baseline="30000" dirty="0">
                <a:solidFill>
                  <a:srgbClr val="000000"/>
                </a:solidFill>
                <a:effectLst/>
                <a:hlinkClick r:id="rId6"/>
              </a:rPr>
              <a:t>2</a:t>
            </a:r>
            <a:r>
              <a:rPr lang="en-GB" b="0" i="0" dirty="0">
                <a:solidFill>
                  <a:srgbClr val="000000"/>
                </a:solidFill>
                <a:effectLst/>
              </a:rPr>
              <a:t>.</a:t>
            </a:r>
          </a:p>
          <a:p>
            <a:pPr algn="l">
              <a:buFont typeface="+mj-lt"/>
              <a:buAutoNum type="arabicPeriod"/>
            </a:pPr>
            <a:r>
              <a:rPr lang="en-GB" b="1" i="0" dirty="0">
                <a:solidFill>
                  <a:srgbClr val="000000"/>
                </a:solidFill>
                <a:effectLst/>
                <a:hlinkClick r:id="rId6"/>
              </a:rPr>
              <a:t>Cai </a:t>
            </a:r>
            <a:r>
              <a:rPr lang="en-GB" b="1" i="0" dirty="0" err="1">
                <a:solidFill>
                  <a:srgbClr val="000000"/>
                </a:solidFill>
                <a:effectLst/>
                <a:hlinkClick r:id="rId6"/>
              </a:rPr>
              <a:t>Mep</a:t>
            </a:r>
            <a:r>
              <a:rPr lang="en-GB" b="0" i="0" dirty="0">
                <a:solidFill>
                  <a:srgbClr val="000000"/>
                </a:solidFill>
                <a:effectLst/>
                <a:hlinkClick r:id="rId6"/>
              </a:rPr>
              <a:t>: Another significant port in the country</a:t>
            </a:r>
            <a:r>
              <a:rPr lang="en-GB" b="0" i="0" dirty="0">
                <a:solidFill>
                  <a:srgbClr val="000000"/>
                </a:solidFill>
                <a:effectLst/>
              </a:rPr>
              <a:t>.</a:t>
            </a:r>
          </a:p>
          <a:p>
            <a:pPr algn="l">
              <a:buFont typeface="+mj-lt"/>
              <a:buAutoNum type="arabicPeriod"/>
            </a:pPr>
            <a:r>
              <a:rPr lang="en-GB" b="1" i="0" dirty="0" err="1">
                <a:solidFill>
                  <a:srgbClr val="000000"/>
                </a:solidFill>
                <a:effectLst/>
                <a:hlinkClick r:id="rId6"/>
              </a:rPr>
              <a:t>Vung</a:t>
            </a:r>
            <a:r>
              <a:rPr lang="en-GB" b="1" i="0" dirty="0">
                <a:solidFill>
                  <a:srgbClr val="000000"/>
                </a:solidFill>
                <a:effectLst/>
                <a:hlinkClick r:id="rId6"/>
              </a:rPr>
              <a:t> Ang Port (Lao-Viet Port)</a:t>
            </a:r>
            <a:r>
              <a:rPr lang="en-GB" b="0" i="0" dirty="0">
                <a:solidFill>
                  <a:srgbClr val="000000"/>
                </a:solidFill>
                <a:effectLst/>
                <a:hlinkClick r:id="rId6"/>
              </a:rPr>
              <a:t>: The closest deep seaport to Vientiane, Laos</a:t>
            </a:r>
            <a:r>
              <a:rPr lang="en-GB" b="0" i="0" baseline="30000" dirty="0">
                <a:solidFill>
                  <a:srgbClr val="000000"/>
                </a:solidFill>
                <a:effectLst/>
                <a:hlinkClick r:id="rId6"/>
              </a:rPr>
              <a:t>2</a:t>
            </a:r>
            <a:r>
              <a:rPr lang="en-GB" b="0" i="0" dirty="0">
                <a:solidFill>
                  <a:srgbClr val="000000"/>
                </a:solidFill>
                <a:effectLst/>
              </a:rPr>
              <a:t>. Web: </a:t>
            </a:r>
            <a:r>
              <a:rPr lang="en-GB" dirty="0">
                <a:hlinkClick r:id="rId7"/>
              </a:rPr>
              <a:t>Trang </a:t>
            </a:r>
            <a:r>
              <a:rPr lang="en-GB" dirty="0" err="1">
                <a:hlinkClick r:id="rId7"/>
              </a:rPr>
              <a:t>chủ</a:t>
            </a:r>
            <a:r>
              <a:rPr lang="en-GB" dirty="0">
                <a:hlinkClick r:id="rId7"/>
              </a:rPr>
              <a:t> - CÔNG TY CP CẢNG QUỐC TẾ LÀO - VIỆT (vungangport.com)</a:t>
            </a:r>
            <a:r>
              <a:rPr lang="en-GB" dirty="0"/>
              <a:t>. This is Lao Port given to Laos by Vietnam.</a:t>
            </a:r>
            <a:endParaRPr lang="en-GB" b="0" i="0" dirty="0">
              <a:solidFill>
                <a:srgbClr val="000000"/>
              </a:solidFill>
              <a:effectLst/>
            </a:endParaRPr>
          </a:p>
          <a:p>
            <a:pPr algn="l"/>
            <a:r>
              <a:rPr lang="en-GB" b="1" i="0" dirty="0">
                <a:solidFill>
                  <a:srgbClr val="000000"/>
                </a:solidFill>
                <a:effectLst/>
              </a:rPr>
              <a:t>Thailand</a:t>
            </a:r>
            <a:r>
              <a:rPr lang="en-GB" b="0" i="0" dirty="0">
                <a:solidFill>
                  <a:srgbClr val="000000"/>
                </a:solidFill>
                <a:effectLst/>
              </a:rPr>
              <a:t>:</a:t>
            </a:r>
          </a:p>
          <a:p>
            <a:pPr algn="l">
              <a:buFont typeface="+mj-lt"/>
              <a:buAutoNum type="arabicPeriod"/>
            </a:pPr>
            <a:r>
              <a:rPr lang="en-GB" b="1" i="0" dirty="0">
                <a:solidFill>
                  <a:srgbClr val="000000"/>
                </a:solidFill>
                <a:effectLst/>
                <a:hlinkClick r:id="rId8"/>
              </a:rPr>
              <a:t>Laem Chabang</a:t>
            </a:r>
            <a:r>
              <a:rPr lang="en-GB" b="0" i="0" dirty="0">
                <a:solidFill>
                  <a:srgbClr val="000000"/>
                </a:solidFill>
                <a:effectLst/>
                <a:hlinkClick r:id="rId8"/>
              </a:rPr>
              <a:t>: Thailand’s most important marine port since it first opened in 1991</a:t>
            </a:r>
            <a:r>
              <a:rPr lang="en-GB" b="0" i="0" dirty="0">
                <a:solidFill>
                  <a:srgbClr val="000000"/>
                </a:solidFill>
                <a:effectLst/>
              </a:rPr>
              <a:t>.</a:t>
            </a:r>
          </a:p>
          <a:p>
            <a:pPr algn="l">
              <a:buFont typeface="+mj-lt"/>
              <a:buAutoNum type="arabicPeriod"/>
            </a:pPr>
            <a:r>
              <a:rPr lang="en-GB" b="1" i="0" dirty="0">
                <a:solidFill>
                  <a:srgbClr val="000000"/>
                </a:solidFill>
                <a:effectLst/>
                <a:hlinkClick r:id="rId8"/>
              </a:rPr>
              <a:t>Bangkok Port</a:t>
            </a:r>
            <a:r>
              <a:rPr lang="en-GB" b="0" i="0" dirty="0">
                <a:solidFill>
                  <a:srgbClr val="000000"/>
                </a:solidFill>
                <a:effectLst/>
                <a:hlinkClick r:id="rId8"/>
              </a:rPr>
              <a:t>: The 2nd busiest port in Thailand</a:t>
            </a:r>
            <a:r>
              <a:rPr lang="en-GB" b="0" i="0" dirty="0">
                <a:solidFill>
                  <a:srgbClr val="000000"/>
                </a:solidFill>
                <a:effectLst/>
              </a:rPr>
              <a:t>.</a:t>
            </a:r>
          </a:p>
          <a:p>
            <a:pPr algn="l">
              <a:buFont typeface="+mj-lt"/>
              <a:buAutoNum type="arabicPeriod"/>
            </a:pPr>
            <a:r>
              <a:rPr lang="en-GB" b="1" i="0" dirty="0">
                <a:solidFill>
                  <a:srgbClr val="000000"/>
                </a:solidFill>
                <a:effectLst/>
                <a:hlinkClick r:id="rId8"/>
              </a:rPr>
              <a:t>Phuket Port</a:t>
            </a:r>
            <a:r>
              <a:rPr lang="en-GB" b="0" i="0" dirty="0">
                <a:solidFill>
                  <a:srgbClr val="000000"/>
                </a:solidFill>
                <a:effectLst/>
                <a:hlinkClick r:id="rId8"/>
              </a:rPr>
              <a:t>: Governed by the Harbour Department of Thailand</a:t>
            </a:r>
            <a:r>
              <a:rPr lang="en-GB" b="0" i="0" dirty="0">
                <a:solidFill>
                  <a:srgbClr val="000000"/>
                </a:solidFill>
                <a:effectLst/>
              </a:rPr>
              <a:t>.</a:t>
            </a:r>
          </a:p>
          <a:p>
            <a:pPr algn="l">
              <a:buFont typeface="+mj-lt"/>
              <a:buAutoNum type="arabicPeriod"/>
            </a:pPr>
            <a:r>
              <a:rPr lang="en-GB" b="1" i="0" dirty="0">
                <a:solidFill>
                  <a:srgbClr val="000000"/>
                </a:solidFill>
                <a:effectLst/>
                <a:hlinkClick r:id="rId8"/>
              </a:rPr>
              <a:t>Chiang Saen</a:t>
            </a:r>
            <a:r>
              <a:rPr lang="en-GB" b="0" i="0" dirty="0">
                <a:solidFill>
                  <a:srgbClr val="000000"/>
                </a:solidFill>
                <a:effectLst/>
                <a:hlinkClick r:id="rId8"/>
              </a:rPr>
              <a:t>: A port located alongside the Mekong River in Chiang Saen District, </a:t>
            </a:r>
            <a:r>
              <a:rPr lang="en-GB" b="0" i="0" dirty="0" err="1">
                <a:solidFill>
                  <a:srgbClr val="000000"/>
                </a:solidFill>
                <a:effectLst/>
                <a:hlinkClick r:id="rId8"/>
              </a:rPr>
              <a:t>Chiangrai</a:t>
            </a:r>
            <a:r>
              <a:rPr lang="en-GB" b="0" i="0" dirty="0">
                <a:solidFill>
                  <a:srgbClr val="000000"/>
                </a:solidFill>
                <a:effectLst/>
                <a:hlinkClick r:id="rId8"/>
              </a:rPr>
              <a:t> Province</a:t>
            </a:r>
            <a:r>
              <a:rPr lang="en-GB" b="0" i="0" dirty="0">
                <a:solidFill>
                  <a:srgbClr val="000000"/>
                </a:solidFill>
                <a:effectLst/>
              </a:rPr>
              <a:t>.</a:t>
            </a:r>
          </a:p>
          <a:p>
            <a:pPr algn="l"/>
            <a:r>
              <a:rPr lang="en-GB" b="0" i="0" dirty="0">
                <a:solidFill>
                  <a:srgbClr val="000000"/>
                </a:solidFill>
                <a:effectLst/>
              </a:rPr>
              <a:t>These ports play a crucial role in the maritime commercial activities of both countries. </a:t>
            </a:r>
            <a:r>
              <a:rPr lang="en-GB" b="0" i="0" dirty="0">
                <a:solidFill>
                  <a:srgbClr val="000000"/>
                </a:solidFill>
                <a:effectLst/>
                <a:hlinkClick r:id="rId5"/>
              </a:rPr>
              <a:t>Please note that this is not an exhaustive list and there are several other ports in both countries</a:t>
            </a:r>
            <a:r>
              <a:rPr lang="en-GB" b="0" i="0" dirty="0">
                <a:solidFill>
                  <a:srgbClr val="000000"/>
                </a:solidFill>
                <a:effectLst/>
              </a:rPr>
              <a:t>.</a:t>
            </a:r>
          </a:p>
          <a:p>
            <a:pPr algn="l"/>
            <a:endParaRPr lang="en-GB" b="0" i="0" dirty="0">
              <a:solidFill>
                <a:srgbClr val="000000"/>
              </a:solidFill>
              <a:effectLst/>
            </a:endParaRPr>
          </a:p>
          <a:p>
            <a:pPr algn="l"/>
            <a:r>
              <a:rPr lang="en-GB" b="0" i="0" dirty="0">
                <a:solidFill>
                  <a:srgbClr val="D2D0CE"/>
                </a:solidFill>
                <a:effectLst/>
                <a:latin typeface="Arial" panose="020B0604020202020204" pitchFamily="34" charset="0"/>
              </a:rPr>
              <a:t>There are numerous reasons why the world needs to focus on developing this area, as it will subsequently facilitate the progress of other regions that also require development.</a:t>
            </a:r>
            <a:endParaRPr lang="en-GB"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19</a:t>
            </a:fld>
            <a:endParaRPr lang="en-US"/>
          </a:p>
        </p:txBody>
      </p:sp>
    </p:spTree>
    <p:extLst>
      <p:ext uri="{BB962C8B-B14F-4D97-AF65-F5344CB8AC3E}">
        <p14:creationId xmlns:p14="http://schemas.microsoft.com/office/powerpoint/2010/main" val="260508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900" dirty="0">
                <a:solidFill>
                  <a:srgbClr val="FFFFFF"/>
                </a:solidFill>
                <a:highlight>
                  <a:srgbClr val="2B2B2B"/>
                </a:highlight>
              </a:rPr>
              <a:t>Table of Contents:</a:t>
            </a:r>
          </a:p>
          <a:p>
            <a:pPr algn="l"/>
            <a:r>
              <a:rPr lang="en-GB" sz="1900" dirty="0">
                <a:solidFill>
                  <a:srgbClr val="FFFFFF"/>
                </a:solidFill>
                <a:highlight>
                  <a:srgbClr val="2B2B2B"/>
                </a:highlight>
              </a:rPr>
              <a:t>- Page number are clickable</a:t>
            </a:r>
          </a:p>
          <a:p>
            <a:pPr algn="l"/>
            <a:r>
              <a:rPr lang="en-GB" sz="1900" dirty="0">
                <a:solidFill>
                  <a:srgbClr val="FFFFFF"/>
                </a:solidFill>
                <a:highlight>
                  <a:srgbClr val="2B2B2B"/>
                </a:highlight>
              </a:rPr>
              <a:t>- On each page, there is the clickable button to return to this Table of Content</a:t>
            </a: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40517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South Asia Regions of the same latitudes</a:t>
            </a:r>
          </a:p>
          <a:p>
            <a:endParaRPr lang="en-US" b="0" dirty="0"/>
          </a:p>
          <a:p>
            <a:endParaRPr lang="en-US" b="1" dirty="0"/>
          </a:p>
          <a:p>
            <a:endParaRPr lang="en-US" b="1" dirty="0"/>
          </a:p>
          <a:p>
            <a:r>
              <a:rPr lang="en-US" b="1" dirty="0"/>
              <a:t>Without a Hot water pipeline:</a:t>
            </a:r>
          </a:p>
          <a:p>
            <a:r>
              <a:rPr lang="en-GB" b="0" i="0" dirty="0">
                <a:effectLst/>
                <a:latin typeface="Arial" panose="020B0604020202020204" pitchFamily="34" charset="0"/>
              </a:rPr>
              <a:t>Completing the Hydroloop prototypes would mean the possibility of cheap water, electricity, and goods delivery around ASEAN mainland, build new centres for food production, factories, recreation, and sustainable cities in ASEAN Mainland Those countries are Laos, Thailand, Cambodia, Myanmar, Malaysia, and Viet Nam.</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20</a:t>
            </a:fld>
            <a:endParaRPr lang="en-US"/>
          </a:p>
        </p:txBody>
      </p:sp>
    </p:spTree>
    <p:extLst>
      <p:ext uri="{BB962C8B-B14F-4D97-AF65-F5344CB8AC3E}">
        <p14:creationId xmlns:p14="http://schemas.microsoft.com/office/powerpoint/2010/main" val="2291947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0" dirty="0">
                <a:solidFill>
                  <a:srgbClr val="E0E5FF"/>
                </a:solidFill>
                <a:effectLst/>
                <a:latin typeface="Arial" panose="020B0604020202020204" pitchFamily="34" charset="0"/>
              </a:rPr>
              <a:t>The Hydroloop™ System</a:t>
            </a:r>
            <a:endParaRPr lang="en-GB" b="0" i="0" dirty="0">
              <a:solidFill>
                <a:srgbClr val="E0E5FF"/>
              </a:solidFill>
              <a:effectLst/>
              <a:latin typeface="Arial" panose="020B0604020202020204" pitchFamily="34" charset="0"/>
            </a:endParaRPr>
          </a:p>
          <a:p>
            <a:pPr algn="ctr"/>
            <a:r>
              <a:rPr lang="en-GB" b="0" i="0" dirty="0">
                <a:solidFill>
                  <a:srgbClr val="E0E5FF"/>
                </a:solidFill>
                <a:effectLst/>
                <a:latin typeface="Montserrat-Regular" panose="00000500000000000000" pitchFamily="50" charset="0"/>
              </a:rPr>
              <a:t>24/7 Smart Solutions for Transport, Water Delivery, and Energy Production</a:t>
            </a:r>
          </a:p>
          <a:p>
            <a:pPr algn="l"/>
            <a:r>
              <a:rPr lang="en-GB" b="1" i="0" dirty="0">
                <a:solidFill>
                  <a:srgbClr val="6A7C92"/>
                </a:solidFill>
                <a:effectLst/>
                <a:latin typeface="Montserrat-Regular" panose="00000500000000000000" pitchFamily="50" charset="0"/>
              </a:rPr>
              <a:t>The Hydroloop™ System </a:t>
            </a:r>
            <a:r>
              <a:rPr lang="en-GB" b="0" i="0" dirty="0">
                <a:solidFill>
                  <a:srgbClr val="6A7C92"/>
                </a:solidFill>
                <a:effectLst/>
                <a:latin typeface="Montserrat-Regular" panose="00000500000000000000" pitchFamily="50" charset="0"/>
              </a:rPr>
              <a:t>is a sustainable energy and water distribution solution that leverages geothermal energy to supply electricity and water constantly. It also aids in the transportation of goods and people. The system generates electricity and distributes water to Smart Farming operations, which cultivate a variety of produce and aquatic life, and for human consumption. The used water is then recycled and directed back to the geothermal power source to energize the Hydroloop™ System, thus completing the cycle and preparing it to start again. This project aligns with the United Nations’ 17 Sustainable Development Goals (UNSDG) making it </a:t>
            </a:r>
            <a:r>
              <a:rPr lang="en-GB" b="1" i="0" u="none" strike="noStrike" dirty="0">
                <a:solidFill>
                  <a:srgbClr val="6A7C92"/>
                </a:solidFill>
                <a:effectLst/>
                <a:latin typeface="Montserrat-Regular" panose="00000500000000000000" pitchFamily="50" charset="0"/>
                <a:hlinkClick r:id="rId3"/>
              </a:rPr>
              <a:t>The World Solution</a:t>
            </a:r>
            <a:r>
              <a:rPr lang="en-GB" b="0" i="0" dirty="0">
                <a:solidFill>
                  <a:srgbClr val="6A7C92"/>
                </a:solidFill>
                <a:effectLst/>
                <a:latin typeface="Montserrat-Regular" panose="00000500000000000000" pitchFamily="50" charset="0"/>
              </a:rPr>
              <a:t>.</a:t>
            </a:r>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21</a:t>
            </a:fld>
            <a:endParaRPr lang="en-US"/>
          </a:p>
        </p:txBody>
      </p:sp>
    </p:spTree>
    <p:extLst>
      <p:ext uri="{BB962C8B-B14F-4D97-AF65-F5344CB8AC3E}">
        <p14:creationId xmlns:p14="http://schemas.microsoft.com/office/powerpoint/2010/main" val="142482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sz="1300" b="1" kern="0" dirty="0">
                <a:latin typeface="Times New Roman" panose="02020603050405020304" pitchFamily="18" charset="0"/>
                <a:ea typeface="Times New Roman" panose="02020603050405020304" pitchFamily="18" charset="0"/>
                <a:cs typeface="Arial" panose="020B0604020202020204" pitchFamily="34" charset="0"/>
              </a:rPr>
              <a:t>Map of the world:</a:t>
            </a:r>
          </a:p>
          <a:p>
            <a:pPr defTabSz="990478">
              <a:defRPr/>
            </a:pPr>
            <a:r>
              <a:rPr lang="en-GB" sz="1300" b="1" kern="0" dirty="0">
                <a:latin typeface="Times New Roman" panose="02020603050405020304" pitchFamily="18" charset="0"/>
                <a:ea typeface="Times New Roman" panose="02020603050405020304" pitchFamily="18" charset="0"/>
                <a:cs typeface="Arial" panose="020B0604020202020204" pitchFamily="34" charset="0"/>
              </a:rPr>
              <a:t>Situation: USA, Russia, EU, China, Taiwan, and Japan.</a:t>
            </a:r>
          </a:p>
          <a:p>
            <a:pPr marL="371429" indent="-371429">
              <a:buFont typeface="Arial" panose="020B0604020202020204" pitchFamily="34" charset="0"/>
              <a:buChar char="•"/>
            </a:pPr>
            <a:r>
              <a:rPr lang="en-GB" sz="1300" spc="650" dirty="0">
                <a:solidFill>
                  <a:srgbClr val="002060"/>
                </a:solidFill>
                <a:effectLst>
                  <a:outerShdw blurRad="38100" dist="38100" dir="2700000" algn="tl">
                    <a:srgbClr val="000000">
                      <a:alpha val="43137"/>
                    </a:srgbClr>
                  </a:outerShdw>
                </a:effectLst>
                <a:cs typeface="Arial" panose="020B0604020202020204" pitchFamily="34" charset="0"/>
              </a:rPr>
              <a:t>Increased Climate catastrophes</a:t>
            </a:r>
          </a:p>
          <a:p>
            <a:pPr>
              <a:lnSpc>
                <a:spcPct val="107000"/>
              </a:lnSpc>
              <a:spcAft>
                <a:spcPts val="867"/>
              </a:spcAft>
            </a:pPr>
            <a:r>
              <a:rPr lang="en-US" sz="1900" kern="0" dirty="0">
                <a:latin typeface="Times New Roman" panose="02020603050405020304" pitchFamily="18" charset="0"/>
                <a:ea typeface="Times New Roman" panose="02020603050405020304" pitchFamily="18" charset="0"/>
                <a:cs typeface="Arial" panose="020B0604020202020204" pitchFamily="34" charset="0"/>
              </a:rPr>
              <a:t>         More flood, longer and colder winters, extended drought, tornadoes, Hurricanes, Typhoons, Earthquakes…</a:t>
            </a:r>
            <a:endParaRPr lang="en-GB" sz="1900" kern="100" dirty="0">
              <a:ea typeface="Aptos" panose="020B0004020202020204" pitchFamily="34" charset="0"/>
              <a:cs typeface="Arial" panose="020B0604020202020204" pitchFamily="34" charset="0"/>
            </a:endParaRPr>
          </a:p>
          <a:p>
            <a:pPr defTabSz="990478">
              <a:defRPr/>
            </a:pPr>
            <a:endParaRPr lang="en-GB" sz="1300" b="1" kern="0" dirty="0">
              <a:latin typeface="Times New Roman" panose="02020603050405020304" pitchFamily="18" charset="0"/>
              <a:ea typeface="Times New Roman" panose="02020603050405020304" pitchFamily="18" charset="0"/>
              <a:cs typeface="Arial" panose="020B0604020202020204" pitchFamily="34" charset="0"/>
            </a:endParaRPr>
          </a:p>
          <a:p>
            <a:pPr defTabSz="990478">
              <a:defRPr/>
            </a:pPr>
            <a:r>
              <a:rPr lang="en-GB" sz="1300" b="1" kern="0" dirty="0">
                <a:latin typeface="Times New Roman" panose="02020603050405020304" pitchFamily="18" charset="0"/>
                <a:ea typeface="Times New Roman" panose="02020603050405020304" pitchFamily="18" charset="0"/>
                <a:cs typeface="Arial" panose="020B0604020202020204" pitchFamily="34" charset="0"/>
              </a:rPr>
              <a:t>Solution: </a:t>
            </a:r>
            <a:r>
              <a:rPr lang="en-GB" sz="1300" kern="0" dirty="0">
                <a:latin typeface="Times New Roman" panose="02020603050405020304" pitchFamily="18" charset="0"/>
                <a:ea typeface="Times New Roman" panose="02020603050405020304" pitchFamily="18" charset="0"/>
                <a:cs typeface="Arial" panose="020B0604020202020204" pitchFamily="34" charset="0"/>
              </a:rPr>
              <a:t>ASEAN Mainland as a beacon of hope for addressing these critical global challenges: </a:t>
            </a:r>
            <a:r>
              <a:rPr lang="en-GB" sz="13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3"/>
              </a:rPr>
              <a:t>latest updates</a:t>
            </a:r>
            <a:r>
              <a:rPr lang="en-GB" sz="1300" kern="0" dirty="0">
                <a:latin typeface="Times New Roman" panose="02020603050405020304" pitchFamily="18" charset="0"/>
                <a:ea typeface="Times New Roman" panose="02020603050405020304" pitchFamily="18" charset="0"/>
                <a:cs typeface="Arial" panose="020B0604020202020204" pitchFamily="34" charset="0"/>
              </a:rPr>
              <a:t>.</a:t>
            </a:r>
            <a:endParaRPr lang="en-GB" sz="1300" kern="100" dirty="0">
              <a:ea typeface="Aptos" panose="020B0004020202020204" pitchFamily="34" charset="0"/>
              <a:cs typeface="Arial" panose="020B0604020202020204" pitchFamily="34" charset="0"/>
            </a:endParaRPr>
          </a:p>
          <a:p>
            <a:endParaRPr lang="en-US" b="1" dirty="0"/>
          </a:p>
          <a:p>
            <a:r>
              <a:rPr lang="en-US" b="1" dirty="0"/>
              <a:t>Facts:</a:t>
            </a:r>
          </a:p>
          <a:p>
            <a:pPr>
              <a:lnSpc>
                <a:spcPct val="107000"/>
              </a:lnSpc>
              <a:spcAft>
                <a:spcPts val="867"/>
              </a:spcAft>
            </a:pPr>
            <a:r>
              <a:rPr lang="en-US" sz="1300" b="1" kern="100" dirty="0">
                <a:ea typeface="Aptos" panose="020B0004020202020204" pitchFamily="34" charset="0"/>
                <a:cs typeface="Arial" panose="020B0604020202020204" pitchFamily="34" charset="0"/>
              </a:rPr>
              <a:t>Dr. A. Egon </a:t>
            </a:r>
            <a:r>
              <a:rPr lang="en-US" sz="1300" b="1" kern="100" dirty="0" err="1">
                <a:ea typeface="Aptos" panose="020B0004020202020204" pitchFamily="34" charset="0"/>
                <a:cs typeface="Arial" panose="020B0604020202020204" pitchFamily="34" charset="0"/>
              </a:rPr>
              <a:t>Cholakian</a:t>
            </a:r>
            <a:r>
              <a:rPr lang="en-US" sz="1300" b="1" kern="100" dirty="0">
                <a:ea typeface="Aptos" panose="020B0004020202020204" pitchFamily="34" charset="0"/>
                <a:cs typeface="Arial" panose="020B0604020202020204" pitchFamily="34" charset="0"/>
              </a:rPr>
              <a:t>:</a:t>
            </a:r>
            <a:endParaRPr lang="en-GB" sz="1300" kern="100" dirty="0">
              <a:ea typeface="Aptos" panose="020B0004020202020204" pitchFamily="34" charset="0"/>
              <a:cs typeface="Arial" panose="020B0604020202020204" pitchFamily="34" charset="0"/>
            </a:endParaRPr>
          </a:p>
          <a:p>
            <a:pPr>
              <a:lnSpc>
                <a:spcPct val="107000"/>
              </a:lnSpc>
              <a:spcAft>
                <a:spcPts val="867"/>
              </a:spcAft>
            </a:pPr>
            <a:r>
              <a:rPr lang="en-US" sz="1300" u="sng" kern="100" dirty="0">
                <a:solidFill>
                  <a:srgbClr val="467886"/>
                </a:solidFill>
                <a:ea typeface="Aptos" panose="020B0004020202020204" pitchFamily="34" charset="0"/>
                <a:cs typeface="Arial" panose="020B0604020202020204" pitchFamily="34" charset="0"/>
                <a:hlinkClick r:id="rId4"/>
              </a:rPr>
              <a:t>Earth Save Science Collaborative</a:t>
            </a:r>
            <a:r>
              <a:rPr lang="en-US" sz="1300" kern="100" dirty="0">
                <a:ea typeface="Aptos" panose="020B0004020202020204" pitchFamily="34" charset="0"/>
                <a:cs typeface="Arial" panose="020B0604020202020204" pitchFamily="34" charset="0"/>
              </a:rPr>
              <a:t>,  </a:t>
            </a:r>
            <a:r>
              <a:rPr lang="en-US" sz="1300" u="sng" kern="100" dirty="0">
                <a:solidFill>
                  <a:srgbClr val="467886"/>
                </a:solidFill>
                <a:ea typeface="Aptos" panose="020B0004020202020204" pitchFamily="34" charset="0"/>
                <a:cs typeface="Arial" panose="020B0604020202020204" pitchFamily="34" charset="0"/>
                <a:hlinkClick r:id="rId5"/>
              </a:rPr>
              <a:t>LinkedIn</a:t>
            </a:r>
            <a:r>
              <a:rPr lang="en-US" sz="1300" kern="100" dirty="0">
                <a:ea typeface="Aptos" panose="020B0004020202020204" pitchFamily="34" charset="0"/>
                <a:cs typeface="Arial" panose="020B0604020202020204" pitchFamily="34" charset="0"/>
              </a:rPr>
              <a:t>, </a:t>
            </a:r>
            <a:r>
              <a:rPr lang="en-US" sz="1300" u="sng" dirty="0" err="1">
                <a:solidFill>
                  <a:srgbClr val="467886"/>
                </a:solidFill>
                <a:ea typeface="Aptos" panose="020B0004020202020204" pitchFamily="34" charset="0"/>
                <a:cs typeface="Arial" panose="020B0604020202020204" pitchFamily="34" charset="0"/>
                <a:hlinkClick r:id="rId6"/>
              </a:rPr>
              <a:t>Youtube</a:t>
            </a:r>
            <a:endParaRPr lang="en-GB" sz="1300" kern="100" dirty="0">
              <a:ea typeface="Aptos" panose="020B0004020202020204" pitchFamily="34" charset="0"/>
              <a:cs typeface="Arial" panose="020B0604020202020204" pitchFamily="34" charset="0"/>
            </a:endParaRPr>
          </a:p>
          <a:p>
            <a:pPr algn="l"/>
            <a:endParaRPr lang="en-GB" sz="900" dirty="0">
              <a:solidFill>
                <a:srgbClr val="000000"/>
              </a:solidFill>
            </a:endParaRPr>
          </a:p>
          <a:p>
            <a:pPr defTabSz="990478">
              <a:defRPr/>
            </a:pPr>
            <a:r>
              <a:rPr lang="en-GB" sz="1500" b="1" dirty="0">
                <a:solidFill>
                  <a:srgbClr val="000000"/>
                </a:solidFill>
              </a:rPr>
              <a:t>John Ahn</a:t>
            </a:r>
            <a:r>
              <a:rPr lang="en-GB" sz="1500" dirty="0">
                <a:solidFill>
                  <a:srgbClr val="000000"/>
                </a:solidFill>
              </a:rPr>
              <a:t>, PhD, MBA, (US of origin Vietnam) and thousands if independent scientists and researchers.</a:t>
            </a:r>
            <a:br>
              <a:rPr lang="en-GB" sz="1500" dirty="0">
                <a:solidFill>
                  <a:srgbClr val="000000"/>
                </a:solidFill>
              </a:rPr>
            </a:br>
            <a:r>
              <a:rPr lang="en-US" sz="1300" u="sng" kern="100" dirty="0">
                <a:solidFill>
                  <a:srgbClr val="467886"/>
                </a:solidFill>
                <a:ea typeface="Aptos" panose="020B0004020202020204" pitchFamily="34" charset="0"/>
                <a:cs typeface="Arial" panose="020B0604020202020204" pitchFamily="34" charset="0"/>
                <a:hlinkClick r:id="rId7"/>
              </a:rPr>
              <a:t>Creative society</a:t>
            </a:r>
            <a:r>
              <a:rPr lang="en-US" sz="1300" u="sng" kern="100" dirty="0">
                <a:solidFill>
                  <a:srgbClr val="467886"/>
                </a:solidFill>
                <a:ea typeface="Aptos" panose="020B0004020202020204" pitchFamily="34" charset="0"/>
                <a:cs typeface="Arial" panose="020B0604020202020204" pitchFamily="34" charset="0"/>
              </a:rPr>
              <a:t>, </a:t>
            </a:r>
            <a:r>
              <a:rPr lang="en-US" sz="1300" u="sng" dirty="0" err="1">
                <a:solidFill>
                  <a:srgbClr val="467886"/>
                </a:solidFill>
                <a:ea typeface="Aptos" panose="020B0004020202020204" pitchFamily="34" charset="0"/>
                <a:cs typeface="Arial" panose="020B0604020202020204" pitchFamily="34" charset="0"/>
                <a:hlinkClick r:id="rId8"/>
              </a:rPr>
              <a:t>Youtube</a:t>
            </a:r>
            <a:r>
              <a:rPr lang="en-US" sz="1300" dirty="0">
                <a:ea typeface="Aptos" panose="020B0004020202020204" pitchFamily="34" charset="0"/>
                <a:cs typeface="Arial" panose="020B0604020202020204" pitchFamily="34" charset="0"/>
              </a:rPr>
              <a:t>, </a:t>
            </a:r>
            <a:r>
              <a:rPr lang="en-US" sz="1300" u="sng" dirty="0">
                <a:solidFill>
                  <a:srgbClr val="467886"/>
                </a:solidFill>
                <a:ea typeface="Aptos" panose="020B0004020202020204" pitchFamily="34" charset="0"/>
                <a:cs typeface="Arial" panose="020B0604020202020204" pitchFamily="34" charset="0"/>
                <a:hlinkClick r:id="rId9"/>
              </a:rPr>
              <a:t>TikTok</a:t>
            </a:r>
            <a:endParaRPr lang="en-US" sz="1300" u="sng" dirty="0">
              <a:solidFill>
                <a:srgbClr val="467886"/>
              </a:solidFill>
              <a:ea typeface="Aptos" panose="020B0004020202020204" pitchFamily="34" charset="0"/>
              <a:cs typeface="Arial" panose="020B0604020202020204" pitchFamily="34" charset="0"/>
            </a:endParaRPr>
          </a:p>
          <a:p>
            <a:pPr defTabSz="990478">
              <a:defRPr/>
            </a:pPr>
            <a:endParaRPr lang="en-US" sz="1300" u="sng" dirty="0">
              <a:solidFill>
                <a:srgbClr val="467886"/>
              </a:solidFill>
              <a:ea typeface="Aptos" panose="020B0004020202020204" pitchFamily="34" charset="0"/>
              <a:cs typeface="Arial" panose="020B0604020202020204" pitchFamily="34" charset="0"/>
            </a:endParaRPr>
          </a:p>
          <a:p>
            <a:pPr defTabSz="990478">
              <a:defRPr/>
            </a:pPr>
            <a:r>
              <a:rPr lang="en-US" sz="1300" b="1" u="sng" dirty="0">
                <a:solidFill>
                  <a:srgbClr val="467886"/>
                </a:solidFill>
                <a:ea typeface="Aptos" panose="020B0004020202020204" pitchFamily="34" charset="0"/>
                <a:cs typeface="Arial" panose="020B0604020202020204" pitchFamily="34" charset="0"/>
              </a:rPr>
              <a:t>Events:</a:t>
            </a:r>
          </a:p>
          <a:p>
            <a:pPr defTabSz="990478">
              <a:defRPr/>
            </a:pPr>
            <a:r>
              <a:rPr lang="en-US" sz="1900" u="sng" dirty="0">
                <a:solidFill>
                  <a:srgbClr val="0000FF"/>
                </a:solidFill>
                <a:ea typeface="Aptos" panose="020B0004020202020204" pitchFamily="34" charset="0"/>
                <a:cs typeface="Arial" panose="020B0604020202020204" pitchFamily="34" charset="0"/>
                <a:hlinkClick r:id="rId10"/>
              </a:rPr>
              <a:t>YouTube</a:t>
            </a:r>
            <a:r>
              <a:rPr lang="en-US" sz="1300" u="sng" dirty="0">
                <a:solidFill>
                  <a:srgbClr val="467886"/>
                </a:solidFill>
                <a:ea typeface="Aptos" panose="020B0004020202020204" pitchFamily="34" charset="0"/>
                <a:cs typeface="Arial" panose="020B0604020202020204" pitchFamily="34" charset="0"/>
              </a:rPr>
              <a:t> </a:t>
            </a:r>
          </a:p>
          <a:p>
            <a:pPr defTabSz="990478">
              <a:defRPr/>
            </a:pPr>
            <a:endParaRPr lang="en-US" u="sng" kern="100" dirty="0">
              <a:solidFill>
                <a:srgbClr val="467886"/>
              </a:solidFill>
              <a:ea typeface="Aptos" panose="020B0004020202020204" pitchFamily="34" charset="0"/>
              <a:cs typeface="Arial" panose="020B0604020202020204" pitchFamily="34" charset="0"/>
            </a:endParaRPr>
          </a:p>
          <a:p>
            <a:pPr>
              <a:defRPr/>
            </a:pPr>
            <a:r>
              <a:rPr lang="en-US" sz="1700" kern="100" dirty="0">
                <a:ea typeface="Aptos" panose="020B0004020202020204" pitchFamily="34" charset="0"/>
                <a:cs typeface="Arial" panose="020B0604020202020204" pitchFamily="34" charset="0"/>
              </a:rPr>
              <a:t>NASA, CIA</a:t>
            </a:r>
          </a:p>
          <a:p>
            <a:pPr>
              <a:defRPr/>
            </a:pPr>
            <a:endParaRPr lang="en-US" sz="1700" kern="100" dirty="0">
              <a:ea typeface="Aptos" panose="020B0004020202020204" pitchFamily="34" charset="0"/>
              <a:cs typeface="Arial" panose="020B0604020202020204" pitchFamily="34" charset="0"/>
            </a:endParaRPr>
          </a:p>
          <a:p>
            <a:pPr>
              <a:lnSpc>
                <a:spcPct val="107000"/>
              </a:lnSpc>
              <a:spcAft>
                <a:spcPts val="867"/>
              </a:spcAft>
            </a:pPr>
            <a:r>
              <a:rPr lang="en-US" sz="1700" kern="100" dirty="0">
                <a:ea typeface="Aptos" panose="020B0004020202020204" pitchFamily="34" charset="0"/>
                <a:cs typeface="Arial" panose="020B0604020202020204" pitchFamily="34" charset="0"/>
              </a:rPr>
              <a:t>More details on: </a:t>
            </a:r>
            <a:r>
              <a:rPr lang="en-US" sz="1900" u="sng" kern="100" dirty="0">
                <a:solidFill>
                  <a:srgbClr val="0000FF"/>
                </a:solidFill>
                <a:ea typeface="Aptos" panose="020B0004020202020204" pitchFamily="34" charset="0"/>
                <a:cs typeface="Arial" panose="020B0604020202020204" pitchFamily="34" charset="0"/>
                <a:hlinkClick r:id="rId11"/>
              </a:rPr>
              <a:t>Global Risks Assessment and Solution.</a:t>
            </a:r>
            <a:endParaRPr lang="en-GB" sz="1900" kern="100" dirty="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D232072-4639-41A0-AD0E-CEE433FCF399}" type="slidenum">
              <a:rPr lang="en-US" smtClean="0"/>
              <a:t>22</a:t>
            </a:fld>
            <a:endParaRPr lang="en-US"/>
          </a:p>
        </p:txBody>
      </p:sp>
    </p:spTree>
    <p:extLst>
      <p:ext uri="{BB962C8B-B14F-4D97-AF65-F5344CB8AC3E}">
        <p14:creationId xmlns:p14="http://schemas.microsoft.com/office/powerpoint/2010/main" val="3582306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rPr>
              <a:t>The provision of water to farms, cities, and industries has the potential to transform ASEAN Mainland and its neighbouring countries into a significant reserve, positioning them as the new “</a:t>
            </a:r>
            <a:r>
              <a:rPr lang="en-GB" b="1" i="0" dirty="0">
                <a:solidFill>
                  <a:srgbClr val="000000"/>
                </a:solidFill>
                <a:effectLst/>
              </a:rPr>
              <a:t>World Food Basket.</a:t>
            </a:r>
            <a:r>
              <a:rPr lang="en-GB" b="0" i="0" dirty="0">
                <a:solidFill>
                  <a:srgbClr val="000000"/>
                </a:solidFill>
                <a:effectLst/>
              </a:rPr>
              <a:t>”</a:t>
            </a:r>
          </a:p>
          <a:p>
            <a:pPr defTabSz="990478">
              <a:defRPr/>
            </a:pPr>
            <a:br>
              <a:rPr lang="en-US" dirty="0"/>
            </a:br>
            <a:r>
              <a:rPr lang="en-US" dirty="0"/>
              <a:t>Average annual rainfall in ASEAN Mainland. The year when there are more Typhoons making landfall in Viet Nam, the annual rainfall in ASEAN Mainland could exceed 4,000mm. </a:t>
            </a:r>
            <a:br>
              <a:rPr lang="en-US" dirty="0"/>
            </a:br>
            <a:r>
              <a:rPr lang="en-GB" b="1" i="0" dirty="0">
                <a:solidFill>
                  <a:srgbClr val="000000"/>
                </a:solidFill>
                <a:effectLst/>
              </a:rPr>
              <a:t>Operation Popeye</a:t>
            </a:r>
            <a:r>
              <a:rPr lang="en-GB" b="0" i="0" dirty="0">
                <a:solidFill>
                  <a:srgbClr val="000000"/>
                </a:solidFill>
                <a:effectLst/>
              </a:rPr>
              <a:t>, also known as Project Controlled Weather Popeye / </a:t>
            </a:r>
            <a:r>
              <a:rPr lang="en-GB" b="0" i="0" dirty="0" err="1">
                <a:solidFill>
                  <a:srgbClr val="000000"/>
                </a:solidFill>
                <a:effectLst/>
              </a:rPr>
              <a:t>Motorpool</a:t>
            </a:r>
            <a:r>
              <a:rPr lang="en-GB" b="0" i="0" dirty="0">
                <a:solidFill>
                  <a:srgbClr val="000000"/>
                </a:solidFill>
                <a:effectLst/>
              </a:rPr>
              <a:t> / Intermediary-Compatriot, was a military cloud-seeding project carried out by the U.S. Air Force during the Vietnam War. </a:t>
            </a:r>
            <a:r>
              <a:rPr lang="en-GB" b="0" i="0" dirty="0">
                <a:solidFill>
                  <a:srgbClr val="000000"/>
                </a:solidFill>
                <a:effectLst/>
                <a:hlinkClick r:id="rId3"/>
              </a:rPr>
              <a:t>The operation ran from </a:t>
            </a:r>
            <a:r>
              <a:rPr lang="en-GB" b="1" i="0" dirty="0">
                <a:solidFill>
                  <a:srgbClr val="000000"/>
                </a:solidFill>
                <a:effectLst/>
                <a:hlinkClick r:id="rId3"/>
              </a:rPr>
              <a:t>1966, until 1972</a:t>
            </a:r>
            <a:r>
              <a:rPr lang="en-GB" b="0" i="0" baseline="30000" dirty="0">
                <a:solidFill>
                  <a:srgbClr val="000000"/>
                </a:solidFill>
                <a:effectLst/>
                <a:hlinkClick r:id="rId3"/>
              </a:rPr>
              <a:t>1</a:t>
            </a:r>
            <a:r>
              <a:rPr lang="en-GB" b="0" i="0" baseline="30000" dirty="0">
                <a:solidFill>
                  <a:srgbClr val="000000"/>
                </a:solidFill>
                <a:effectLst/>
                <a:hlinkClick r:id="rId4"/>
              </a:rPr>
              <a:t>2</a:t>
            </a:r>
            <a:r>
              <a:rPr lang="en-GB" b="0" i="0" dirty="0">
                <a:solidFill>
                  <a:srgbClr val="000000"/>
                </a:solidFill>
                <a:effectLst/>
              </a:rPr>
              <a:t>. </a:t>
            </a:r>
            <a:r>
              <a:rPr lang="en-GB" b="0" i="0" dirty="0">
                <a:solidFill>
                  <a:srgbClr val="000000"/>
                </a:solidFill>
                <a:effectLst/>
                <a:hlinkClick r:id="rId3"/>
              </a:rPr>
              <a:t>The highly classified program aimed to extend the monsoon season over specific areas of the Ho Chi Minh Trail (Laos)  to disrupt North Vietnamese military supplies by softening road surfaces and causing landslides</a:t>
            </a:r>
            <a:r>
              <a:rPr lang="en-GB" b="0" i="0" baseline="30000" dirty="0">
                <a:solidFill>
                  <a:srgbClr val="000000"/>
                </a:solidFill>
                <a:effectLst/>
                <a:hlinkClick r:id="rId3"/>
              </a:rPr>
              <a:t>1</a:t>
            </a:r>
            <a:r>
              <a:rPr lang="en-GB" b="0" i="0" dirty="0">
                <a:solidFill>
                  <a:srgbClr val="000000"/>
                </a:solidFill>
                <a:effectLst/>
              </a:rPr>
              <a:t>. </a:t>
            </a:r>
            <a:r>
              <a:rPr lang="en-GB" b="0" i="0" dirty="0">
                <a:solidFill>
                  <a:srgbClr val="000000"/>
                </a:solidFill>
                <a:effectLst/>
                <a:hlinkClick r:id="rId3"/>
              </a:rPr>
              <a:t>The goal of the operation was to extend days of rainfall by about 30 to 45 days each monsoon season</a:t>
            </a:r>
            <a:r>
              <a:rPr lang="en-GB" b="0" i="0" baseline="30000" dirty="0">
                <a:solidFill>
                  <a:srgbClr val="000000"/>
                </a:solidFill>
                <a:effectLst/>
                <a:hlinkClick r:id="rId3"/>
              </a:rPr>
              <a:t>1</a:t>
            </a:r>
            <a:r>
              <a:rPr lang="en-GB" b="0" i="0" dirty="0">
                <a:solidFill>
                  <a:srgbClr val="000000"/>
                </a:solidFill>
                <a:effectLst/>
              </a:rPr>
              <a:t>.</a:t>
            </a:r>
          </a:p>
          <a:p>
            <a:pPr defTabSz="990478">
              <a:defRPr/>
            </a:pPr>
            <a:endParaRPr lang="en-GB" b="0" i="0" dirty="0">
              <a:solidFill>
                <a:srgbClr val="000000"/>
              </a:solidFill>
              <a:effectLst/>
            </a:endParaRPr>
          </a:p>
          <a:p>
            <a:pPr algn="l"/>
            <a:r>
              <a:rPr lang="en-GB" b="0" i="0" dirty="0">
                <a:solidFill>
                  <a:srgbClr val="000000"/>
                </a:solidFill>
                <a:effectLst/>
              </a:rPr>
              <a:t>Laos, a country known for its lush landscapes, is crisscrossed by a </a:t>
            </a:r>
            <a:r>
              <a:rPr lang="en-GB" b="1" i="0" dirty="0">
                <a:solidFill>
                  <a:srgbClr val="000000"/>
                </a:solidFill>
                <a:effectLst/>
              </a:rPr>
              <a:t>vast network of rivers</a:t>
            </a:r>
            <a:r>
              <a:rPr lang="en-GB" b="0" i="0" dirty="0">
                <a:solidFill>
                  <a:srgbClr val="000000"/>
                </a:solidFill>
                <a:effectLst/>
              </a:rPr>
              <a:t> that teem with life. </a:t>
            </a:r>
            <a:r>
              <a:rPr lang="en-GB" b="0" i="0" dirty="0">
                <a:solidFill>
                  <a:srgbClr val="000000"/>
                </a:solidFill>
                <a:effectLst/>
                <a:hlinkClick r:id="rId5"/>
              </a:rPr>
              <a:t>These rivers play an essential role in the </a:t>
            </a:r>
            <a:r>
              <a:rPr lang="en-GB" b="1" i="0" dirty="0">
                <a:solidFill>
                  <a:srgbClr val="000000"/>
                </a:solidFill>
                <a:effectLst/>
                <a:hlinkClick r:id="rId5"/>
              </a:rPr>
              <a:t>Mekong Basin</a:t>
            </a:r>
            <a:r>
              <a:rPr lang="en-GB" b="0" i="0" dirty="0">
                <a:solidFill>
                  <a:srgbClr val="000000"/>
                </a:solidFill>
                <a:effectLst/>
                <a:hlinkClick r:id="rId5"/>
              </a:rPr>
              <a:t>, contributing </a:t>
            </a:r>
            <a:r>
              <a:rPr lang="en-GB" b="1" i="0" dirty="0">
                <a:solidFill>
                  <a:srgbClr val="000000"/>
                </a:solidFill>
                <a:effectLst/>
                <a:hlinkClick r:id="rId5"/>
              </a:rPr>
              <a:t>35 percent</a:t>
            </a:r>
            <a:r>
              <a:rPr lang="en-GB" b="0" i="0" dirty="0">
                <a:solidFill>
                  <a:srgbClr val="000000"/>
                </a:solidFill>
                <a:effectLst/>
                <a:hlinkClick r:id="rId5"/>
              </a:rPr>
              <a:t> of the Mekong River’s flow</a:t>
            </a:r>
            <a:r>
              <a:rPr lang="en-GB" b="0" i="0" baseline="30000" dirty="0">
                <a:solidFill>
                  <a:srgbClr val="000000"/>
                </a:solidFill>
                <a:effectLst/>
                <a:hlinkClick r:id="rId5"/>
              </a:rPr>
              <a:t>1</a:t>
            </a:r>
            <a:r>
              <a:rPr lang="en-GB" b="0" i="0" dirty="0">
                <a:solidFill>
                  <a:srgbClr val="000000"/>
                </a:solidFill>
                <a:effectLst/>
              </a:rPr>
              <a:t>. Let’s dive into the details:</a:t>
            </a:r>
          </a:p>
          <a:p>
            <a:pPr algn="l"/>
            <a:r>
              <a:rPr lang="en-GB" b="1" i="0" dirty="0">
                <a:solidFill>
                  <a:srgbClr val="000000"/>
                </a:solidFill>
                <a:effectLst/>
              </a:rPr>
              <a:t>Rivers in Laos</a:t>
            </a:r>
          </a:p>
          <a:p>
            <a:pPr algn="l"/>
            <a:r>
              <a:rPr lang="en-GB" b="0" i="0" dirty="0">
                <a:solidFill>
                  <a:srgbClr val="000000"/>
                </a:solidFill>
                <a:effectLst/>
              </a:rPr>
              <a:t>Laos boasts numerous rivers, and here are some notable ones:</a:t>
            </a:r>
          </a:p>
          <a:p>
            <a:pPr algn="l">
              <a:buFont typeface="+mj-lt"/>
              <a:buAutoNum type="arabicPeriod"/>
            </a:pPr>
            <a:r>
              <a:rPr lang="en-GB" b="1" i="0" dirty="0">
                <a:solidFill>
                  <a:srgbClr val="000000"/>
                </a:solidFill>
                <a:effectLst/>
              </a:rPr>
              <a:t>Mekong River</a:t>
            </a:r>
            <a:r>
              <a:rPr lang="en-GB" b="0" i="0" dirty="0">
                <a:solidFill>
                  <a:srgbClr val="000000"/>
                </a:solidFill>
                <a:effectLst/>
              </a:rPr>
              <a:t>: The mighty Mekong flows through Laos, shaping its geography and providing sustenance to communities along its banks.</a:t>
            </a:r>
          </a:p>
          <a:p>
            <a:pPr algn="l">
              <a:buFont typeface="+mj-lt"/>
              <a:buAutoNum type="arabicPeriod"/>
            </a:pPr>
            <a:r>
              <a:rPr lang="en-GB" b="1" i="0" dirty="0">
                <a:solidFill>
                  <a:srgbClr val="000000"/>
                </a:solidFill>
                <a:effectLst/>
              </a:rPr>
              <a:t>Nam Khan</a:t>
            </a:r>
            <a:r>
              <a:rPr lang="en-GB" b="0" i="0" dirty="0">
                <a:solidFill>
                  <a:srgbClr val="000000"/>
                </a:solidFill>
                <a:effectLst/>
              </a:rPr>
              <a:t>: A tributary of the Mekong, the Nam Khan meanders through lush forests and picturesque valleys.</a:t>
            </a:r>
          </a:p>
          <a:p>
            <a:pPr algn="l">
              <a:buFont typeface="+mj-lt"/>
              <a:buAutoNum type="arabicPeriod"/>
            </a:pPr>
            <a:r>
              <a:rPr lang="en-GB" b="1" i="0" dirty="0">
                <a:solidFill>
                  <a:srgbClr val="000000"/>
                </a:solidFill>
                <a:effectLst/>
              </a:rPr>
              <a:t>Nam Ou</a:t>
            </a:r>
            <a:r>
              <a:rPr lang="en-GB" b="0" i="0" dirty="0">
                <a:solidFill>
                  <a:srgbClr val="000000"/>
                </a:solidFill>
                <a:effectLst/>
              </a:rPr>
              <a:t>: Another Mekong tributary, the Nam Ou, winds its way through dramatic limestone karsts and traditional villages.</a:t>
            </a:r>
          </a:p>
          <a:p>
            <a:pPr algn="l">
              <a:buFont typeface="+mj-lt"/>
              <a:buAutoNum type="arabicPeriod"/>
            </a:pPr>
            <a:r>
              <a:rPr lang="en-GB" b="1" i="0" dirty="0">
                <a:solidFill>
                  <a:srgbClr val="000000"/>
                </a:solidFill>
                <a:effectLst/>
              </a:rPr>
              <a:t>Nam </a:t>
            </a:r>
            <a:r>
              <a:rPr lang="en-GB" b="1" i="0" dirty="0" err="1">
                <a:solidFill>
                  <a:srgbClr val="000000"/>
                </a:solidFill>
                <a:effectLst/>
              </a:rPr>
              <a:t>Ngum</a:t>
            </a:r>
            <a:r>
              <a:rPr lang="en-GB" b="0" i="0" dirty="0">
                <a:solidFill>
                  <a:srgbClr val="000000"/>
                </a:solidFill>
                <a:effectLst/>
              </a:rPr>
              <a:t>: This reservoir-fed river is essential for hydroelectric power generation and water supply.</a:t>
            </a:r>
          </a:p>
          <a:p>
            <a:pPr algn="l">
              <a:buFont typeface="+mj-lt"/>
              <a:buAutoNum type="arabicPeriod"/>
            </a:pPr>
            <a:r>
              <a:rPr lang="en-GB" b="1" i="0" dirty="0">
                <a:solidFill>
                  <a:srgbClr val="000000"/>
                </a:solidFill>
                <a:effectLst/>
              </a:rPr>
              <a:t>Nam </a:t>
            </a:r>
            <a:r>
              <a:rPr lang="en-GB" b="1" i="0" dirty="0" err="1">
                <a:solidFill>
                  <a:srgbClr val="000000"/>
                </a:solidFill>
                <a:effectLst/>
              </a:rPr>
              <a:t>Tha</a:t>
            </a:r>
            <a:r>
              <a:rPr lang="en-GB" b="0" i="0" dirty="0">
                <a:solidFill>
                  <a:srgbClr val="000000"/>
                </a:solidFill>
                <a:effectLst/>
              </a:rPr>
              <a:t>: The Nam </a:t>
            </a:r>
            <a:r>
              <a:rPr lang="en-GB" b="0" i="0" dirty="0" err="1">
                <a:solidFill>
                  <a:srgbClr val="000000"/>
                </a:solidFill>
                <a:effectLst/>
              </a:rPr>
              <a:t>Tha</a:t>
            </a:r>
            <a:r>
              <a:rPr lang="en-GB" b="0" i="0" dirty="0">
                <a:solidFill>
                  <a:srgbClr val="000000"/>
                </a:solidFill>
                <a:effectLst/>
              </a:rPr>
              <a:t> River flows through northern Laos, sustaining agriculture and ecosystems.</a:t>
            </a:r>
          </a:p>
          <a:p>
            <a:pPr algn="l"/>
            <a:r>
              <a:rPr lang="en-GB" b="1" i="0" dirty="0">
                <a:solidFill>
                  <a:srgbClr val="000000"/>
                </a:solidFill>
                <a:effectLst/>
              </a:rPr>
              <a:t>Runoff Quantity</a:t>
            </a:r>
          </a:p>
          <a:p>
            <a:pPr algn="l"/>
            <a:r>
              <a:rPr lang="en-GB" b="0" i="0" dirty="0">
                <a:solidFill>
                  <a:srgbClr val="000000"/>
                </a:solidFill>
                <a:effectLst/>
              </a:rPr>
              <a:t>Estimating runoff is crucial for understanding hydrological conditions. In Vientiane City, Laos, researchers have used the </a:t>
            </a:r>
            <a:r>
              <a:rPr lang="en-GB" b="1" i="0" dirty="0">
                <a:solidFill>
                  <a:srgbClr val="000000"/>
                </a:solidFill>
                <a:effectLst/>
              </a:rPr>
              <a:t>NRCS Runoff Method</a:t>
            </a:r>
            <a:r>
              <a:rPr lang="en-GB" b="0" i="0" dirty="0">
                <a:solidFill>
                  <a:srgbClr val="000000"/>
                </a:solidFill>
                <a:effectLst/>
              </a:rPr>
              <a:t> and </a:t>
            </a:r>
            <a:r>
              <a:rPr lang="en-GB" b="1" i="0" dirty="0">
                <a:solidFill>
                  <a:srgbClr val="000000"/>
                </a:solidFill>
                <a:effectLst/>
              </a:rPr>
              <a:t>GIS mapping</a:t>
            </a:r>
            <a:r>
              <a:rPr lang="en-GB" b="0" i="0" dirty="0">
                <a:solidFill>
                  <a:srgbClr val="000000"/>
                </a:solidFill>
                <a:effectLst/>
              </a:rPr>
              <a:t> to assess direct runoff from storm rainfall. </a:t>
            </a:r>
            <a:r>
              <a:rPr lang="en-GB" b="0" i="0" dirty="0">
                <a:solidFill>
                  <a:srgbClr val="000000"/>
                </a:solidFill>
                <a:effectLst/>
                <a:hlinkClick r:id="rId6"/>
              </a:rPr>
              <a:t>This calculation aids in designing drainage networks and flood management</a:t>
            </a:r>
            <a:r>
              <a:rPr lang="en-GB" b="0" i="0" baseline="30000" dirty="0">
                <a:solidFill>
                  <a:srgbClr val="000000"/>
                </a:solidFill>
                <a:effectLst/>
                <a:hlinkClick r:id="rId6"/>
              </a:rPr>
              <a:t>2</a:t>
            </a:r>
            <a:r>
              <a:rPr lang="en-GB" b="0" i="0" dirty="0">
                <a:solidFill>
                  <a:srgbClr val="000000"/>
                </a:solidFill>
                <a:effectLst/>
              </a:rPr>
              <a:t>. The study revealed varying hydrologic conditions across different areas within the city.</a:t>
            </a:r>
          </a:p>
          <a:p>
            <a:pPr algn="l"/>
            <a:endParaRPr lang="en-GB" b="0" i="0" dirty="0">
              <a:solidFill>
                <a:srgbClr val="000000"/>
              </a:solidFill>
              <a:effectLst/>
            </a:endParaRPr>
          </a:p>
          <a:p>
            <a:r>
              <a:rPr lang="en-GB" dirty="0"/>
              <a:t>Thailand has several tributaries that contribute to the Mekong River. The main Thai tributaries of the Mekong are:</a:t>
            </a:r>
          </a:p>
          <a:p>
            <a:pPr>
              <a:buFont typeface="+mj-lt"/>
              <a:buAutoNum type="arabicPeriod"/>
            </a:pPr>
            <a:r>
              <a:rPr lang="en-GB" b="1" dirty="0" err="1"/>
              <a:t>Ruak</a:t>
            </a:r>
            <a:r>
              <a:rPr lang="en-GB" b="1" dirty="0"/>
              <a:t> River</a:t>
            </a:r>
            <a:r>
              <a:rPr lang="en-GB" dirty="0"/>
              <a:t> - joins the Mekong in Thailand</a:t>
            </a:r>
          </a:p>
          <a:p>
            <a:pPr>
              <a:buFont typeface="+mj-lt"/>
              <a:buAutoNum type="arabicPeriod"/>
            </a:pPr>
            <a:r>
              <a:rPr lang="en-GB" b="1" dirty="0"/>
              <a:t>Kok River</a:t>
            </a:r>
            <a:r>
              <a:rPr lang="en-GB" dirty="0"/>
              <a:t> - also joins the Mekong in Thailand</a:t>
            </a:r>
          </a:p>
          <a:p>
            <a:pPr>
              <a:buFont typeface="+mj-lt"/>
              <a:buAutoNum type="arabicPeriod"/>
            </a:pPr>
            <a:r>
              <a:rPr lang="en-GB" b="1" dirty="0"/>
              <a:t>Ing River</a:t>
            </a:r>
            <a:r>
              <a:rPr lang="en-GB" dirty="0"/>
              <a:t> - another tributary joining the Mekong in Thailand</a:t>
            </a:r>
          </a:p>
          <a:p>
            <a:pPr>
              <a:buFont typeface="+mj-lt"/>
              <a:buAutoNum type="arabicPeriod"/>
            </a:pPr>
            <a:r>
              <a:rPr lang="en-GB" b="1" dirty="0"/>
              <a:t>Mun River</a:t>
            </a:r>
            <a:r>
              <a:rPr lang="en-GB" dirty="0"/>
              <a:t> - flows into the Mekong at </a:t>
            </a:r>
            <a:r>
              <a:rPr lang="en-GB" dirty="0" err="1"/>
              <a:t>Khong</a:t>
            </a:r>
            <a:r>
              <a:rPr lang="en-GB" dirty="0"/>
              <a:t> </a:t>
            </a:r>
            <a:r>
              <a:rPr lang="en-GB" dirty="0" err="1"/>
              <a:t>Chiam</a:t>
            </a:r>
            <a:r>
              <a:rPr lang="en-GB" dirty="0"/>
              <a:t> in </a:t>
            </a:r>
            <a:r>
              <a:rPr lang="en-GB" dirty="0" err="1"/>
              <a:t>Ubon</a:t>
            </a:r>
            <a:r>
              <a:rPr lang="en-GB" dirty="0"/>
              <a:t> </a:t>
            </a:r>
            <a:r>
              <a:rPr lang="en-GB" dirty="0" err="1"/>
              <a:t>Ratchathani</a:t>
            </a:r>
            <a:endParaRPr lang="en-GB" dirty="0"/>
          </a:p>
          <a:p>
            <a:pPr>
              <a:buFont typeface="+mj-lt"/>
              <a:buAutoNum type="arabicPeriod"/>
            </a:pPr>
            <a:r>
              <a:rPr lang="en-GB" b="1" dirty="0"/>
              <a:t>Chi River</a:t>
            </a:r>
            <a:r>
              <a:rPr lang="en-GB" dirty="0"/>
              <a:t> - joins the Mun River in Thailand</a:t>
            </a:r>
          </a:p>
          <a:p>
            <a:pPr>
              <a:buFont typeface="+mj-lt"/>
              <a:buAutoNum type="arabicPeriod"/>
            </a:pPr>
            <a:r>
              <a:rPr lang="en-GB" b="1" dirty="0"/>
              <a:t>Lam Dom Noi</a:t>
            </a:r>
            <a:r>
              <a:rPr lang="en-GB" dirty="0"/>
              <a:t> - merges with the Mun River</a:t>
            </a:r>
          </a:p>
          <a:p>
            <a:pPr>
              <a:buFont typeface="+mj-lt"/>
              <a:buAutoNum type="arabicPeriod"/>
            </a:pPr>
            <a:r>
              <a:rPr lang="en-GB" b="1" dirty="0"/>
              <a:t>Lam </a:t>
            </a:r>
            <a:r>
              <a:rPr lang="en-GB" b="1" dirty="0" err="1"/>
              <a:t>Takhong</a:t>
            </a:r>
            <a:r>
              <a:rPr lang="en-GB" dirty="0"/>
              <a:t> - joins the Mun River</a:t>
            </a:r>
          </a:p>
          <a:p>
            <a:pPr>
              <a:buFont typeface="+mj-lt"/>
              <a:buAutoNum type="arabicPeriod"/>
            </a:pPr>
            <a:r>
              <a:rPr lang="en-GB" b="1" dirty="0" err="1">
                <a:hlinkClick r:id="rId7"/>
              </a:rPr>
              <a:t>Tonlé</a:t>
            </a:r>
            <a:r>
              <a:rPr lang="en-GB" b="1" dirty="0">
                <a:hlinkClick r:id="rId7"/>
              </a:rPr>
              <a:t> Sap River</a:t>
            </a:r>
            <a:r>
              <a:rPr lang="en-GB" dirty="0">
                <a:hlinkClick r:id="rId7"/>
              </a:rPr>
              <a:t> - joins the Mekong in Cambodia but extends into Thailand</a:t>
            </a:r>
            <a:r>
              <a:rPr lang="en-GB" baseline="30000" dirty="0">
                <a:hlinkClick r:id="rId7"/>
              </a:rPr>
              <a:t>1</a:t>
            </a:r>
            <a:r>
              <a:rPr lang="en-GB" dirty="0"/>
              <a:t>.</a:t>
            </a:r>
          </a:p>
          <a:p>
            <a:endParaRPr lang="en-GB" dirty="0"/>
          </a:p>
          <a:p>
            <a:r>
              <a:rPr lang="en-GB" dirty="0"/>
              <a:t>These rivers play a crucial role in the ecology and economy of the region, contributing to the Mekong’s overall flow and supporting local communities.</a:t>
            </a:r>
          </a:p>
          <a:p>
            <a:pPr defTabSz="990478">
              <a:defRPr/>
            </a:pPr>
            <a:endParaRPr lang="en-GB" b="0" i="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D2604059-75E0-4B2A-A197-9726D3109399}" type="slidenum">
              <a:rPr lang="en-GB" smtClean="0"/>
              <a:t>23</a:t>
            </a:fld>
            <a:endParaRPr lang="en-GB"/>
          </a:p>
        </p:txBody>
      </p:sp>
    </p:spTree>
    <p:extLst>
      <p:ext uri="{BB962C8B-B14F-4D97-AF65-F5344CB8AC3E}">
        <p14:creationId xmlns:p14="http://schemas.microsoft.com/office/powerpoint/2010/main" val="67750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00000"/>
                </a:solidFill>
                <a:effectLst/>
              </a:rPr>
              <a:t>Laos Topography plays an important role:</a:t>
            </a:r>
          </a:p>
          <a:p>
            <a:pPr algn="l"/>
            <a:r>
              <a:rPr lang="en-GB" b="0" i="0" dirty="0">
                <a:solidFill>
                  <a:srgbClr val="000000"/>
                </a:solidFill>
                <a:effectLst/>
              </a:rPr>
              <a:t>The mountain chains in Laos, specifically the </a:t>
            </a:r>
            <a:r>
              <a:rPr lang="en-GB" b="1" i="0" dirty="0">
                <a:solidFill>
                  <a:srgbClr val="000000"/>
                </a:solidFill>
                <a:effectLst/>
              </a:rPr>
              <a:t>Annamese Cordillera</a:t>
            </a:r>
            <a:r>
              <a:rPr lang="en-GB" b="0" i="0" dirty="0">
                <a:solidFill>
                  <a:srgbClr val="000000"/>
                </a:solidFill>
                <a:effectLst/>
              </a:rPr>
              <a:t>, with their elevations spanning from 500 to 2598 meters, provide significant kinetic and potential energy. This altitude range accommodates a considerable scope for vertical farming, thereby eliminating the need for extra pumping costs when utilizing a pipeline system.</a:t>
            </a:r>
          </a:p>
          <a:p>
            <a:endParaRPr lang="en-GB" dirty="0">
              <a:effectLst/>
            </a:endParaRPr>
          </a:p>
          <a:p>
            <a:pPr defTabSz="990478">
              <a:defRPr/>
            </a:pPr>
            <a:r>
              <a:rPr lang="en-GB" b="0" i="0" dirty="0">
                <a:solidFill>
                  <a:srgbClr val="000000"/>
                </a:solidFill>
                <a:effectLst/>
                <a:hlinkClick r:id="rId3"/>
              </a:rPr>
              <a:t>The highest elevation in Laos is </a:t>
            </a:r>
            <a:r>
              <a:rPr lang="en-GB" b="1" i="0" dirty="0">
                <a:solidFill>
                  <a:srgbClr val="000000"/>
                </a:solidFill>
                <a:effectLst/>
                <a:hlinkClick r:id="rId3"/>
              </a:rPr>
              <a:t>Phou Bia</a:t>
            </a:r>
            <a:r>
              <a:rPr lang="en-GB" b="0" i="0" dirty="0">
                <a:solidFill>
                  <a:srgbClr val="000000"/>
                </a:solidFill>
                <a:effectLst/>
                <a:hlinkClick r:id="rId3"/>
              </a:rPr>
              <a:t>, which stands at an altitude of </a:t>
            </a:r>
            <a:r>
              <a:rPr lang="en-GB" b="1" i="0" dirty="0">
                <a:solidFill>
                  <a:srgbClr val="000000"/>
                </a:solidFill>
                <a:effectLst/>
                <a:hlinkClick r:id="rId3"/>
              </a:rPr>
              <a:t>2,819 meters (9,249 feet)</a:t>
            </a:r>
            <a:r>
              <a:rPr lang="en-GB" b="0" i="0" baseline="30000" dirty="0">
                <a:solidFill>
                  <a:srgbClr val="000000"/>
                </a:solidFill>
                <a:effectLst/>
                <a:hlinkClick r:id="rId3"/>
              </a:rPr>
              <a:t>1</a:t>
            </a:r>
            <a:r>
              <a:rPr lang="en-GB" b="0" i="0" baseline="30000" dirty="0">
                <a:solidFill>
                  <a:srgbClr val="000000"/>
                </a:solidFill>
                <a:effectLst/>
                <a:hlinkClick r:id="rId4"/>
              </a:rPr>
              <a:t>2</a:t>
            </a:r>
            <a:r>
              <a:rPr lang="en-GB" b="0" i="0" dirty="0">
                <a:solidFill>
                  <a:srgbClr val="000000"/>
                </a:solidFill>
                <a:effectLst/>
              </a:rPr>
              <a:t>. </a:t>
            </a:r>
            <a:r>
              <a:rPr lang="en-GB" b="0" i="0" dirty="0">
                <a:solidFill>
                  <a:srgbClr val="000000"/>
                </a:solidFill>
                <a:effectLst/>
                <a:hlinkClick r:id="rId3"/>
              </a:rPr>
              <a:t>This mountain is located in the </a:t>
            </a:r>
            <a:r>
              <a:rPr lang="en-GB" b="1" i="0" dirty="0">
                <a:solidFill>
                  <a:srgbClr val="000000"/>
                </a:solidFill>
                <a:effectLst/>
                <a:hlinkClick r:id="rId3"/>
              </a:rPr>
              <a:t>Annamese Cordillera</a:t>
            </a:r>
            <a:r>
              <a:rPr lang="en-GB" b="0" i="0" dirty="0">
                <a:solidFill>
                  <a:srgbClr val="000000"/>
                </a:solidFill>
                <a:effectLst/>
                <a:hlinkClick r:id="rId3"/>
              </a:rPr>
              <a:t>, at the southern limit of the </a:t>
            </a:r>
            <a:r>
              <a:rPr lang="en-GB" b="0" i="0" dirty="0" err="1">
                <a:solidFill>
                  <a:srgbClr val="000000"/>
                </a:solidFill>
                <a:effectLst/>
                <a:hlinkClick r:id="rId3"/>
              </a:rPr>
              <a:t>Xiangkhoang</a:t>
            </a:r>
            <a:r>
              <a:rPr lang="en-GB" b="0" i="0" dirty="0">
                <a:solidFill>
                  <a:srgbClr val="000000"/>
                </a:solidFill>
                <a:effectLst/>
                <a:hlinkClick r:id="rId3"/>
              </a:rPr>
              <a:t> Plateau in </a:t>
            </a:r>
            <a:r>
              <a:rPr lang="en-GB" b="0" i="0" dirty="0" err="1">
                <a:solidFill>
                  <a:srgbClr val="000000"/>
                </a:solidFill>
                <a:effectLst/>
                <a:hlinkClick r:id="rId3"/>
              </a:rPr>
              <a:t>Xaisomboun</a:t>
            </a:r>
            <a:r>
              <a:rPr lang="en-GB" b="0" i="0" dirty="0">
                <a:solidFill>
                  <a:srgbClr val="000000"/>
                </a:solidFill>
                <a:effectLst/>
                <a:hlinkClick r:id="rId3"/>
              </a:rPr>
              <a:t> Province</a:t>
            </a:r>
            <a:r>
              <a:rPr lang="en-GB" b="0" i="0" baseline="30000" dirty="0">
                <a:solidFill>
                  <a:srgbClr val="000000"/>
                </a:solidFill>
                <a:effectLst/>
                <a:hlinkClick r:id="rId4"/>
              </a:rPr>
              <a:t>2</a:t>
            </a:r>
            <a:r>
              <a:rPr lang="en-GB" b="0" i="0" dirty="0">
                <a:solidFill>
                  <a:srgbClr val="000000"/>
                </a:solidFill>
                <a:effectLst/>
              </a:rPr>
              <a:t>. </a:t>
            </a:r>
            <a:r>
              <a:rPr lang="en-GB" b="0" i="0" dirty="0">
                <a:solidFill>
                  <a:srgbClr val="000000"/>
                </a:solidFill>
                <a:effectLst/>
                <a:hlinkClick r:id="rId3"/>
              </a:rPr>
              <a:t>Due to its high elevation, the climate around Phou Bia is often cold and cloudy</a:t>
            </a:r>
            <a:r>
              <a:rPr lang="en-GB" b="0" i="0" baseline="30000" dirty="0">
                <a:solidFill>
                  <a:srgbClr val="000000"/>
                </a:solidFill>
                <a:effectLst/>
                <a:hlinkClick r:id="rId4"/>
              </a:rPr>
              <a:t>2</a:t>
            </a:r>
            <a:r>
              <a:rPr lang="en-GB" b="0" i="0" dirty="0">
                <a:solidFill>
                  <a:srgbClr val="000000"/>
                </a:solidFill>
                <a:effectLst/>
              </a:rPr>
              <a:t>.</a:t>
            </a:r>
          </a:p>
          <a:p>
            <a:endParaRPr lang="en-GB" dirty="0">
              <a:effectLst/>
            </a:endParaRPr>
          </a:p>
          <a:p>
            <a:pPr defTabSz="990478">
              <a:defRPr/>
            </a:pPr>
            <a:r>
              <a:rPr lang="en-GB" b="1" i="0" dirty="0">
                <a:effectLst/>
                <a:latin typeface="Arial" panose="020B0604020202020204" pitchFamily="34" charset="0"/>
                <a:hlinkClick r:id="rId5"/>
              </a:rPr>
              <a:t>The Coriolis Effect:</a:t>
            </a:r>
            <a:r>
              <a:rPr lang="en-GB" b="0" i="0" dirty="0">
                <a:effectLst/>
                <a:latin typeface="Arial" panose="020B0604020202020204" pitchFamily="34" charset="0"/>
                <a:hlinkClick r:id="rId5"/>
              </a:rPr>
              <a:t> a phenomenon that describes the apparent deflection of objects moving in a straight path relative to the Earth’s surface due to the Earth’s rotation</a:t>
            </a:r>
            <a:r>
              <a:rPr lang="en-GB" b="0" i="0" dirty="0">
                <a:effectLst/>
                <a:latin typeface="Arial" panose="020B0604020202020204" pitchFamily="34" charset="0"/>
              </a:rPr>
              <a:t>, the Himalaya Mountain Chains on the Top.</a:t>
            </a:r>
          </a:p>
          <a:p>
            <a:pPr defTabSz="990478">
              <a:defRPr/>
            </a:pPr>
            <a:endParaRPr lang="en-GB" b="0" i="0" dirty="0">
              <a:solidFill>
                <a:srgbClr val="000000"/>
              </a:solidFill>
              <a:effectLst/>
              <a:latin typeface="Arial" panose="020B0604020202020204" pitchFamily="34" charset="0"/>
            </a:endParaRPr>
          </a:p>
          <a:p>
            <a:r>
              <a:rPr lang="en-GB" dirty="0"/>
              <a:t>The concept of utilizing mountain chains in the ASEAN mainland for various purposes, including vertical farming and cataclysm preparedness:</a:t>
            </a:r>
          </a:p>
          <a:p>
            <a:pPr>
              <a:buFont typeface="+mj-lt"/>
              <a:buAutoNum type="arabicPeriod"/>
            </a:pPr>
            <a:r>
              <a:rPr lang="en-GB" b="1" dirty="0"/>
              <a:t>Mountain Chains and Energy Potential</a:t>
            </a:r>
            <a:r>
              <a:rPr lang="en-GB" dirty="0"/>
              <a:t>:</a:t>
            </a:r>
          </a:p>
          <a:p>
            <a:pPr marL="742950" lvl="1" indent="-285750">
              <a:buFont typeface="+mj-lt"/>
              <a:buAutoNum type="arabicPeriod"/>
            </a:pPr>
            <a:r>
              <a:rPr lang="en-GB" dirty="0"/>
              <a:t>Mountain chains offer significant kinetic and potential energy due to their elevation. The height range you mentioned (500 to 2000 meters) corresponds to substantial gravitational potential energy.</a:t>
            </a:r>
          </a:p>
          <a:p>
            <a:pPr marL="742950" lvl="1" indent="-285750">
              <a:buFont typeface="+mj-lt"/>
              <a:buAutoNum type="arabicPeriod"/>
            </a:pPr>
            <a:r>
              <a:rPr lang="en-GB" dirty="0"/>
              <a:t>This energy can be harnessed through technologies like hydroelectric power plants, where water flows downhill, driving turbines and generating electricity.</a:t>
            </a:r>
          </a:p>
          <a:p>
            <a:pPr>
              <a:buFont typeface="+mj-lt"/>
              <a:buAutoNum type="arabicPeriod"/>
            </a:pPr>
            <a:r>
              <a:rPr lang="en-GB" b="1" dirty="0"/>
              <a:t>Vertical Farming</a:t>
            </a:r>
            <a:r>
              <a:rPr lang="en-GB" dirty="0"/>
              <a:t>:</a:t>
            </a:r>
          </a:p>
          <a:p>
            <a:pPr marL="742950" lvl="1" indent="-285750">
              <a:buFont typeface="+mj-lt"/>
              <a:buAutoNum type="arabicPeriod"/>
            </a:pPr>
            <a:r>
              <a:rPr lang="en-GB" dirty="0"/>
              <a:t>Vertical farming involves cultivating crops in vertically stacked layers or vertically inclined surfaces.</a:t>
            </a:r>
          </a:p>
          <a:p>
            <a:pPr marL="742950" lvl="1" indent="-285750">
              <a:buFont typeface="+mj-lt"/>
              <a:buAutoNum type="arabicPeriod"/>
            </a:pPr>
            <a:r>
              <a:rPr lang="en-GB" dirty="0"/>
              <a:t>The natural elevation of mountain chains provides an ideal setting for vertical farming without the need for additional pumping costs.</a:t>
            </a:r>
          </a:p>
          <a:p>
            <a:pPr marL="742950" lvl="1" indent="-285750">
              <a:buFont typeface="+mj-lt"/>
              <a:buAutoNum type="arabicPeriod"/>
            </a:pPr>
            <a:r>
              <a:rPr lang="en-GB" dirty="0"/>
              <a:t>Benefits include efficient land use, reduced water consumption, and controlled environments for year-round crop production.</a:t>
            </a:r>
          </a:p>
          <a:p>
            <a:pPr>
              <a:buFont typeface="+mj-lt"/>
              <a:buAutoNum type="arabicPeriod"/>
            </a:pPr>
            <a:r>
              <a:rPr lang="en-GB" b="1" dirty="0"/>
              <a:t>Cataclysm Preparedness</a:t>
            </a:r>
            <a:r>
              <a:rPr lang="en-GB" dirty="0"/>
              <a:t>:</a:t>
            </a:r>
          </a:p>
          <a:p>
            <a:pPr marL="742950" lvl="1" indent="-285750">
              <a:buFont typeface="+mj-lt"/>
              <a:buAutoNum type="arabicPeriod"/>
            </a:pPr>
            <a:r>
              <a:rPr lang="en-GB" dirty="0"/>
              <a:t>In case prevention measures fail (such as natural disaster mitigation), mountain chains can serve as strategic locations for emergency response and resilience.</a:t>
            </a:r>
          </a:p>
          <a:p>
            <a:pPr marL="742950" lvl="1" indent="-285750">
              <a:buFont typeface="+mj-lt"/>
              <a:buAutoNum type="arabicPeriod"/>
            </a:pPr>
            <a:r>
              <a:rPr lang="en-GB" dirty="0"/>
              <a:t>Elevated areas can house evacuation </a:t>
            </a:r>
            <a:r>
              <a:rPr lang="en-GB" dirty="0" err="1"/>
              <a:t>centers</a:t>
            </a:r>
            <a:r>
              <a:rPr lang="en-GB" dirty="0"/>
              <a:t>, communication infrastructure, and emergency supply storage.</a:t>
            </a:r>
          </a:p>
          <a:p>
            <a:pPr marL="742950" lvl="1" indent="-285750">
              <a:buFont typeface="+mj-lt"/>
              <a:buAutoNum type="arabicPeriod"/>
            </a:pPr>
            <a:r>
              <a:rPr lang="en-GB" dirty="0"/>
              <a:t>Additionally, vertical farming on these slopes can provide food security during crises.</a:t>
            </a:r>
          </a:p>
        </p:txBody>
      </p:sp>
      <p:sp>
        <p:nvSpPr>
          <p:cNvPr id="4" name="Slide Number Placeholder 3"/>
          <p:cNvSpPr>
            <a:spLocks noGrp="1"/>
          </p:cNvSpPr>
          <p:nvPr>
            <p:ph type="sldNum" sz="quarter" idx="5"/>
          </p:nvPr>
        </p:nvSpPr>
        <p:spPr/>
        <p:txBody>
          <a:bodyPr/>
          <a:lstStyle/>
          <a:p>
            <a:fld id="{9D232072-4639-41A0-AD0E-CEE433FCF399}" type="slidenum">
              <a:rPr lang="en-US" smtClean="0"/>
              <a:t>24</a:t>
            </a:fld>
            <a:endParaRPr lang="en-US"/>
          </a:p>
        </p:txBody>
      </p:sp>
    </p:spTree>
    <p:extLst>
      <p:ext uri="{BB962C8B-B14F-4D97-AF65-F5344CB8AC3E}">
        <p14:creationId xmlns:p14="http://schemas.microsoft.com/office/powerpoint/2010/main" val="41522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b="0" i="0" dirty="0">
                <a:solidFill>
                  <a:srgbClr val="262642"/>
                </a:solidFill>
                <a:effectLst/>
                <a:latin typeface="Montserrat-Regular" panose="00000500000000000000" pitchFamily="50" charset="0"/>
              </a:rPr>
              <a:t>► ASEAN Mainland Groundwater  is located under ASEAN Mainland basin, stretching from southern China, Thailand, Laos, Vietnam, to Cambodia (subject to mapping). It is estimated to contain more than 600 cubic kilometres of top-quality pure drinking water, larger than current oil reserve of </a:t>
            </a:r>
            <a:r>
              <a:rPr lang="en-GB" sz="1900" b="1" dirty="0">
                <a:solidFill>
                  <a:srgbClr val="000000"/>
                </a:solidFill>
                <a:latin typeface="Aptos Narrow" panose="020B0004020202020204" pitchFamily="34" charset="0"/>
              </a:rPr>
              <a:t>595 km</a:t>
            </a:r>
            <a:r>
              <a:rPr lang="en-GB" sz="1900" b="1" baseline="30000" dirty="0">
                <a:solidFill>
                  <a:srgbClr val="000000"/>
                </a:solidFill>
                <a:latin typeface="Aptos Narrow" panose="020B0004020202020204" pitchFamily="34" charset="0"/>
              </a:rPr>
              <a:t>3</a:t>
            </a:r>
          </a:p>
          <a:p>
            <a:r>
              <a:rPr lang="en-GB" b="0" i="0" dirty="0">
                <a:solidFill>
                  <a:srgbClr val="262642"/>
                </a:solidFill>
                <a:effectLst/>
                <a:latin typeface="Montserrat-Regular" panose="00000500000000000000" pitchFamily="50" charset="0"/>
              </a:rPr>
              <a:t>The lake is rechargeable from the bottom (1st water cycle) and from the top (2nd cycle), completely renewable with a level higher than any non-renewable groundwater, capable of supplying billions of people for a long time. But how can ASEAN Mainland access this abundant resource and share it with its </a:t>
            </a:r>
            <a:r>
              <a:rPr lang="en-GB" b="0" i="0" dirty="0" err="1">
                <a:solidFill>
                  <a:srgbClr val="262642"/>
                </a:solidFill>
                <a:effectLst/>
                <a:latin typeface="Montserrat-Regular" panose="00000500000000000000" pitchFamily="50" charset="0"/>
              </a:rPr>
              <a:t>neighbors</a:t>
            </a:r>
            <a:r>
              <a:rPr lang="en-GB" b="0" i="0" dirty="0">
                <a:solidFill>
                  <a:srgbClr val="262642"/>
                </a:solidFill>
                <a:effectLst/>
                <a:latin typeface="Montserrat-Regular" panose="00000500000000000000" pitchFamily="50" charset="0"/>
              </a:rPr>
              <a:t>?</a:t>
            </a:r>
            <a:br>
              <a:rPr lang="en-GB" dirty="0"/>
            </a:br>
            <a:br>
              <a:rPr lang="en-GB" dirty="0"/>
            </a:br>
            <a:r>
              <a:rPr lang="en-GB" b="0" i="0" dirty="0">
                <a:solidFill>
                  <a:srgbClr val="262642"/>
                </a:solidFill>
                <a:effectLst/>
                <a:latin typeface="Montserrat-Regular" panose="00000500000000000000" pitchFamily="50" charset="0"/>
              </a:rPr>
              <a:t>The answer is the Hydroloop™ System, powered by geothermal energy, is a revolutionary project that aims to supply water from ASEAN Mainland via pipelines that can also transport goods and people around the world.</a:t>
            </a:r>
            <a:br>
              <a:rPr lang="en-GB" dirty="0"/>
            </a:br>
            <a:br>
              <a:rPr lang="en-GB" dirty="0"/>
            </a:br>
            <a:r>
              <a:rPr lang="en-GB" b="0" i="0" dirty="0">
                <a:solidFill>
                  <a:srgbClr val="262642"/>
                </a:solidFill>
                <a:effectLst/>
                <a:latin typeface="Montserrat-Regular" panose="00000500000000000000" pitchFamily="50" charset="0"/>
              </a:rPr>
              <a:t>►</a:t>
            </a:r>
            <a:r>
              <a:rPr lang="en-GB" b="1" i="0" dirty="0">
                <a:solidFill>
                  <a:srgbClr val="262642"/>
                </a:solidFill>
                <a:effectLst/>
                <a:latin typeface="Montserrat-Regular" panose="00000500000000000000" pitchFamily="50" charset="0"/>
              </a:rPr>
              <a:t> The Hydroloop™ system, Water delivery and Power Generation without High-Voltage Transmission Lines for geothermal expansion</a:t>
            </a:r>
            <a:br>
              <a:rPr lang="en-GB" dirty="0"/>
            </a:br>
            <a:r>
              <a:rPr lang="en-GB" b="0" i="0" dirty="0">
                <a:solidFill>
                  <a:srgbClr val="262642"/>
                </a:solidFill>
                <a:effectLst/>
                <a:latin typeface="Montserrat-Regular" panose="00000500000000000000" pitchFamily="50" charset="0"/>
              </a:rPr>
              <a:t>From under ASEAN Mainland basin and above, ASEAN Mainland can transfer and distribute its water, by gravity and kinetic push-pull force concept, accelerated by Geothermal, to as far as MENA and Africa at low pumping cost allowing electricity production at the destination without transmission lines to supply both electricity and water to the large-scale Geothermal plants across MENA and other desert regions. With enough water and energy, the region can focus on development, not on conflicts.</a:t>
            </a:r>
            <a:br>
              <a:rPr lang="en-GB" dirty="0"/>
            </a:br>
            <a:br>
              <a:rPr lang="en-GB" dirty="0"/>
            </a:br>
            <a:r>
              <a:rPr lang="en-GB" b="1" i="0" dirty="0">
                <a:solidFill>
                  <a:srgbClr val="262642"/>
                </a:solidFill>
                <a:effectLst/>
                <a:latin typeface="Montserrat-Regular" panose="00000500000000000000" pitchFamily="50" charset="0"/>
              </a:rPr>
              <a:t>Smart-Grid by Nigh-Day Power Balancing Act</a:t>
            </a:r>
            <a:br>
              <a:rPr lang="en-GB" dirty="0"/>
            </a:br>
            <a:r>
              <a:rPr lang="en-GB" b="0" i="0" dirty="0">
                <a:solidFill>
                  <a:srgbClr val="262642"/>
                </a:solidFill>
                <a:effectLst/>
                <a:latin typeface="Montserrat-Regular" panose="00000500000000000000" pitchFamily="50" charset="0"/>
              </a:rPr>
              <a:t>During the night, (for example Saudi Arabia), electricity can power pumps:</a:t>
            </a:r>
            <a:br>
              <a:rPr lang="en-GB" dirty="0"/>
            </a:br>
            <a:r>
              <a:rPr lang="en-GB" b="0" i="0" dirty="0">
                <a:solidFill>
                  <a:srgbClr val="262642"/>
                </a:solidFill>
                <a:effectLst/>
                <a:latin typeface="Montserrat-Regular" panose="00000500000000000000" pitchFamily="50" charset="0"/>
              </a:rPr>
              <a:t>- to increase the speed and volume of water (with coldness/heat storage) from daytime regions for Global Food and Water Securities.</a:t>
            </a:r>
            <a:br>
              <a:rPr lang="en-GB" dirty="0"/>
            </a:br>
            <a:r>
              <a:rPr lang="en-GB" b="0" i="0" dirty="0">
                <a:solidFill>
                  <a:srgbClr val="262642"/>
                </a:solidFill>
                <a:effectLst/>
                <a:latin typeface="Montserrat-Regular" panose="00000500000000000000" pitchFamily="50" charset="0"/>
              </a:rPr>
              <a:t>- to accelerate the Hydroloop™ speed of Clean Transport System (goods &amp; people)</a:t>
            </a:r>
            <a:br>
              <a:rPr lang="en-GB" dirty="0"/>
            </a:br>
            <a:br>
              <a:rPr lang="en-GB" dirty="0"/>
            </a:br>
            <a:r>
              <a:rPr lang="en-GB" b="0" i="0" dirty="0">
                <a:solidFill>
                  <a:srgbClr val="262642"/>
                </a:solidFill>
                <a:effectLst/>
                <a:latin typeface="Montserrat-Regular" panose="00000500000000000000" pitchFamily="50" charset="0"/>
              </a:rPr>
              <a:t>Daytime regions experience increased electricity production as the night-time region pumps raise water speed.</a:t>
            </a:r>
            <a:br>
              <a:rPr lang="en-GB" dirty="0"/>
            </a:br>
            <a:br>
              <a:rPr lang="en-GB" dirty="0"/>
            </a:br>
            <a:r>
              <a:rPr lang="en-GB" b="1" i="0" dirty="0">
                <a:solidFill>
                  <a:srgbClr val="262642"/>
                </a:solidFill>
                <a:effectLst/>
                <a:latin typeface="Montserrat-Regular" panose="00000500000000000000" pitchFamily="50" charset="0"/>
              </a:rPr>
              <a:t>This is part of TOTRADE Hydroloop™ System of Smart-Grid without transmission line.</a:t>
            </a:r>
            <a:br>
              <a:rPr lang="en-GB" dirty="0"/>
            </a:br>
            <a:br>
              <a:rPr lang="en-GB" dirty="0"/>
            </a:br>
            <a:r>
              <a:rPr lang="en-GB" b="1" i="0" dirty="0">
                <a:solidFill>
                  <a:srgbClr val="262642"/>
                </a:solidFill>
                <a:effectLst/>
                <a:latin typeface="Montserrat-Regular" panose="00000500000000000000" pitchFamily="50" charset="0"/>
              </a:rPr>
              <a:t>UNSDG Implementation</a:t>
            </a:r>
            <a:br>
              <a:rPr lang="en-GB" dirty="0"/>
            </a:br>
            <a:r>
              <a:rPr lang="en-GB" b="0" i="0" dirty="0">
                <a:solidFill>
                  <a:srgbClr val="262642"/>
                </a:solidFill>
                <a:effectLst/>
                <a:latin typeface="Montserrat-Regular" panose="00000500000000000000" pitchFamily="50" charset="0"/>
              </a:rPr>
              <a:t>ASEAN Mainland is the last resort for implementing the UNSDG and ending the escalating war. Without the above projects serious consideration may lead the world to WW3. </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25</a:t>
            </a:fld>
            <a:endParaRPr lang="en-US"/>
          </a:p>
        </p:txBody>
      </p:sp>
    </p:spTree>
    <p:extLst>
      <p:ext uri="{BB962C8B-B14F-4D97-AF65-F5344CB8AC3E}">
        <p14:creationId xmlns:p14="http://schemas.microsoft.com/office/powerpoint/2010/main" val="4239715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900" b="1" kern="0" dirty="0">
                <a:solidFill>
                  <a:srgbClr val="002060"/>
                </a:solidFill>
                <a:effectLst>
                  <a:outerShdw blurRad="38100" dist="38100" dir="2700000" algn="tl">
                    <a:srgbClr val="000000">
                      <a:alpha val="43137"/>
                    </a:srgbClr>
                  </a:outerShdw>
                </a:effectLst>
                <a:cs typeface="Arial" panose="020B0604020202020204" pitchFamily="34" charset="0"/>
              </a:rPr>
              <a:t>Prototype:</a:t>
            </a:r>
          </a:p>
          <a:p>
            <a:r>
              <a:rPr lang="en-GB" sz="1900" b="1" kern="0" dirty="0">
                <a:solidFill>
                  <a:srgbClr val="002060"/>
                </a:solidFill>
                <a:effectLst>
                  <a:outerShdw blurRad="38100" dist="38100" dir="2700000" algn="tl">
                    <a:srgbClr val="000000">
                      <a:alpha val="43137"/>
                    </a:srgbClr>
                  </a:outerShdw>
                </a:effectLst>
                <a:cs typeface="Arial" panose="020B0604020202020204" pitchFamily="34" charset="0"/>
              </a:rPr>
              <a:t>Start with one river: </a:t>
            </a:r>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Nam Ou River with already completed 7 cascades dams</a:t>
            </a:r>
          </a:p>
          <a:p>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a:t>
            </a:r>
            <a:r>
              <a:rPr lang="en-GB" sz="1500" b="1" kern="0" dirty="0">
                <a:solidFill>
                  <a:srgbClr val="002060"/>
                </a:solidFill>
                <a:effectLst>
                  <a:outerShdw blurRad="38100" dist="38100" dir="2700000" algn="tl">
                    <a:srgbClr val="000000">
                      <a:alpha val="43137"/>
                    </a:srgbClr>
                  </a:outerShdw>
                </a:effectLst>
                <a:cs typeface="Arial" panose="020B0604020202020204" pitchFamily="34" charset="0"/>
              </a:rPr>
              <a:t>Shifting from the failed transmission line</a:t>
            </a:r>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installation because it’s very expensive, loss of energy, and many substations.</a:t>
            </a:r>
          </a:p>
          <a:p>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a:t>
            </a:r>
            <a:r>
              <a:rPr lang="en-GB" sz="1500" b="1" kern="0" dirty="0">
                <a:solidFill>
                  <a:srgbClr val="002060"/>
                </a:solidFill>
                <a:effectLst>
                  <a:outerShdw blurRad="38100" dist="38100" dir="2700000" algn="tl">
                    <a:srgbClr val="000000">
                      <a:alpha val="43137"/>
                    </a:srgbClr>
                  </a:outerShdw>
                </a:effectLst>
                <a:cs typeface="Arial" panose="020B0604020202020204" pitchFamily="34" charset="0"/>
              </a:rPr>
              <a:t>To The Hydroloop System:</a:t>
            </a:r>
          </a:p>
          <a:p>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Clean transportation, recreation (more tourists), water and energy supplies (more industries, urbanisation, clean and healthy lifestyle…) Capable of solving all the world’s problems and swift </a:t>
            </a:r>
            <a:r>
              <a:rPr lang="en-GB" sz="1500" b="1" kern="0" dirty="0">
                <a:solidFill>
                  <a:srgbClr val="002060"/>
                </a:solidFill>
                <a:effectLst>
                  <a:outerShdw blurRad="38100" dist="38100" dir="2700000" algn="tl">
                    <a:srgbClr val="000000">
                      <a:alpha val="43137"/>
                    </a:srgbClr>
                  </a:outerShdw>
                </a:effectLst>
                <a:cs typeface="Arial" panose="020B0604020202020204" pitchFamily="34" charset="0"/>
              </a:rPr>
              <a:t>transition to Type I civilization</a:t>
            </a:r>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with large-scale space exploration.</a:t>
            </a:r>
          </a:p>
        </p:txBody>
      </p:sp>
      <p:sp>
        <p:nvSpPr>
          <p:cNvPr id="4" name="Slide Number Placeholder 3"/>
          <p:cNvSpPr>
            <a:spLocks noGrp="1"/>
          </p:cNvSpPr>
          <p:nvPr>
            <p:ph type="sldNum" sz="quarter" idx="5"/>
          </p:nvPr>
        </p:nvSpPr>
        <p:spPr/>
        <p:txBody>
          <a:bodyPr/>
          <a:lstStyle/>
          <a:p>
            <a:fld id="{9D232072-4639-41A0-AD0E-CEE433FCF399}" type="slidenum">
              <a:rPr lang="en-US" smtClean="0"/>
              <a:t>26</a:t>
            </a:fld>
            <a:endParaRPr lang="en-US"/>
          </a:p>
        </p:txBody>
      </p:sp>
    </p:spTree>
    <p:extLst>
      <p:ext uri="{BB962C8B-B14F-4D97-AF65-F5344CB8AC3E}">
        <p14:creationId xmlns:p14="http://schemas.microsoft.com/office/powerpoint/2010/main" val="2866765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900" b="1" kern="0" dirty="0">
                <a:solidFill>
                  <a:srgbClr val="002060"/>
                </a:solidFill>
                <a:effectLst>
                  <a:outerShdw blurRad="38100" dist="38100" dir="2700000" algn="tl">
                    <a:srgbClr val="000000">
                      <a:alpha val="43137"/>
                    </a:srgbClr>
                  </a:outerShdw>
                </a:effectLst>
                <a:cs typeface="Arial" panose="020B0604020202020204" pitchFamily="34" charset="0"/>
              </a:rPr>
              <a:t>Prototype:</a:t>
            </a:r>
          </a:p>
          <a:p>
            <a:r>
              <a:rPr lang="en-GB" sz="1900" b="1" kern="0" dirty="0">
                <a:solidFill>
                  <a:srgbClr val="002060"/>
                </a:solidFill>
                <a:effectLst>
                  <a:outerShdw blurRad="38100" dist="38100" dir="2700000" algn="tl">
                    <a:srgbClr val="000000">
                      <a:alpha val="43137"/>
                    </a:srgbClr>
                  </a:outerShdw>
                </a:effectLst>
                <a:cs typeface="Arial" panose="020B0604020202020204" pitchFamily="34" charset="0"/>
              </a:rPr>
              <a:t>Start with one river: </a:t>
            </a:r>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Nam Ou River with already completed 7 cascades dams</a:t>
            </a:r>
          </a:p>
          <a:p>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a:t>
            </a:r>
            <a:r>
              <a:rPr lang="en-GB" sz="1500" b="1" kern="0" dirty="0">
                <a:solidFill>
                  <a:srgbClr val="002060"/>
                </a:solidFill>
                <a:effectLst>
                  <a:outerShdw blurRad="38100" dist="38100" dir="2700000" algn="tl">
                    <a:srgbClr val="000000">
                      <a:alpha val="43137"/>
                    </a:srgbClr>
                  </a:outerShdw>
                </a:effectLst>
                <a:cs typeface="Arial" panose="020B0604020202020204" pitchFamily="34" charset="0"/>
              </a:rPr>
              <a:t>Shifting from the failed transmission line</a:t>
            </a:r>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installation because it’s very expensive, loss of energy, and many substations.</a:t>
            </a:r>
          </a:p>
          <a:p>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a:t>
            </a:r>
            <a:r>
              <a:rPr lang="en-GB" sz="1500" b="1" kern="0" dirty="0">
                <a:solidFill>
                  <a:srgbClr val="002060"/>
                </a:solidFill>
                <a:effectLst>
                  <a:outerShdw blurRad="38100" dist="38100" dir="2700000" algn="tl">
                    <a:srgbClr val="000000">
                      <a:alpha val="43137"/>
                    </a:srgbClr>
                  </a:outerShdw>
                </a:effectLst>
                <a:cs typeface="Arial" panose="020B0604020202020204" pitchFamily="34" charset="0"/>
              </a:rPr>
              <a:t>To The Hydroloop System:</a:t>
            </a:r>
          </a:p>
          <a:p>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Clean transportation, recreation (more tourists), water and energy supplies (more industries, urbanisation, clean and healthy lifestyle…) Capable of solving all the world’s problems and swift </a:t>
            </a:r>
            <a:r>
              <a:rPr lang="en-GB" sz="1500" b="1" kern="0" dirty="0">
                <a:solidFill>
                  <a:srgbClr val="002060"/>
                </a:solidFill>
                <a:effectLst>
                  <a:outerShdw blurRad="38100" dist="38100" dir="2700000" algn="tl">
                    <a:srgbClr val="000000">
                      <a:alpha val="43137"/>
                    </a:srgbClr>
                  </a:outerShdw>
                </a:effectLst>
                <a:cs typeface="Arial" panose="020B0604020202020204" pitchFamily="34" charset="0"/>
              </a:rPr>
              <a:t>transition to Type I civilization</a:t>
            </a:r>
            <a:r>
              <a:rPr lang="en-GB" sz="1500" kern="0" dirty="0">
                <a:solidFill>
                  <a:srgbClr val="002060"/>
                </a:solidFill>
                <a:effectLst>
                  <a:outerShdw blurRad="38100" dist="38100" dir="2700000" algn="tl">
                    <a:srgbClr val="000000">
                      <a:alpha val="43137"/>
                    </a:srgbClr>
                  </a:outerShdw>
                </a:effectLst>
                <a:cs typeface="Arial" panose="020B0604020202020204" pitchFamily="34" charset="0"/>
              </a:rPr>
              <a:t> with large-scale space exploration.</a:t>
            </a:r>
          </a:p>
        </p:txBody>
      </p:sp>
      <p:sp>
        <p:nvSpPr>
          <p:cNvPr id="4" name="Slide Number Placeholder 3"/>
          <p:cNvSpPr>
            <a:spLocks noGrp="1"/>
          </p:cNvSpPr>
          <p:nvPr>
            <p:ph type="sldNum" sz="quarter" idx="5"/>
          </p:nvPr>
        </p:nvSpPr>
        <p:spPr/>
        <p:txBody>
          <a:bodyPr/>
          <a:lstStyle/>
          <a:p>
            <a:fld id="{9D232072-4639-41A0-AD0E-CEE433FCF399}" type="slidenum">
              <a:rPr lang="en-US" smtClean="0"/>
              <a:t>27</a:t>
            </a:fld>
            <a:endParaRPr lang="en-US"/>
          </a:p>
        </p:txBody>
      </p:sp>
    </p:spTree>
    <p:extLst>
      <p:ext uri="{BB962C8B-B14F-4D97-AF65-F5344CB8AC3E}">
        <p14:creationId xmlns:p14="http://schemas.microsoft.com/office/powerpoint/2010/main" val="4149017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900" b="1" kern="0" dirty="0">
                <a:latin typeface="Times New Roman" panose="02020603050405020304" pitchFamily="18" charset="0"/>
                <a:ea typeface="Times New Roman" panose="02020603050405020304" pitchFamily="18" charset="0"/>
                <a:cs typeface="Arial" panose="020B0604020202020204" pitchFamily="34" charset="0"/>
              </a:rPr>
              <a:t>Large-Scale Land-based Horizontal farming</a:t>
            </a:r>
            <a:endParaRPr lang="en-GB" sz="1900" kern="100" dirty="0">
              <a:ea typeface="Aptos" panose="020B0004020202020204" pitchFamily="34" charset="0"/>
              <a:cs typeface="Arial" panose="020B0604020202020204" pitchFamily="34" charset="0"/>
            </a:endParaRPr>
          </a:p>
          <a:p>
            <a:pPr algn="l"/>
            <a:endParaRPr lang="en-GB" b="0" i="0" dirty="0">
              <a:solidFill>
                <a:srgbClr val="000000"/>
              </a:solidFill>
              <a:effectLst/>
            </a:endParaRPr>
          </a:p>
          <a:p>
            <a:pPr algn="l"/>
            <a:r>
              <a:rPr lang="en-GB" b="0" i="0" dirty="0">
                <a:solidFill>
                  <a:srgbClr val="000000"/>
                </a:solidFill>
                <a:effectLst/>
              </a:rPr>
              <a:t>Enhanced water and energy resources have the potential to foster the development of new industries, and promote urbanization, and tourism… facilitating a clean, healthy lifestyle. Deployment: any river in Laos, Thailand, and across the world where freshwater is abundance.</a:t>
            </a:r>
          </a:p>
          <a:p>
            <a:pPr algn="l"/>
            <a:endParaRPr lang="en-GB" b="0" i="0" dirty="0">
              <a:solidFill>
                <a:srgbClr val="000000"/>
              </a:solidFill>
              <a:effectLst/>
            </a:endParaRPr>
          </a:p>
          <a:p>
            <a:pPr algn="l"/>
            <a:r>
              <a:rPr lang="en-GB" b="0" i="0" dirty="0">
                <a:solidFill>
                  <a:srgbClr val="000000"/>
                </a:solidFill>
                <a:effectLst/>
              </a:rPr>
              <a:t>Furthermore, the availability of fresh plants and food, still ripening on trees, along with medicinal trees accessible around the clock, significantly contributes to the well-being of affluent consumers. These resources, available at their doorstep, underscore the benefits of sustainable and healthy living.</a:t>
            </a:r>
          </a:p>
        </p:txBody>
      </p:sp>
      <p:sp>
        <p:nvSpPr>
          <p:cNvPr id="4" name="Slide Number Placeholder 3"/>
          <p:cNvSpPr>
            <a:spLocks noGrp="1"/>
          </p:cNvSpPr>
          <p:nvPr>
            <p:ph type="sldNum" sz="quarter" idx="5"/>
          </p:nvPr>
        </p:nvSpPr>
        <p:spPr/>
        <p:txBody>
          <a:bodyPr/>
          <a:lstStyle/>
          <a:p>
            <a:fld id="{9D232072-4639-41A0-AD0E-CEE433FCF399}" type="slidenum">
              <a:rPr lang="en-US" smtClean="0"/>
              <a:t>28</a:t>
            </a:fld>
            <a:endParaRPr lang="en-US"/>
          </a:p>
        </p:txBody>
      </p:sp>
    </p:spTree>
    <p:extLst>
      <p:ext uri="{BB962C8B-B14F-4D97-AF65-F5344CB8AC3E}">
        <p14:creationId xmlns:p14="http://schemas.microsoft.com/office/powerpoint/2010/main" val="390617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900" b="1" kern="0" dirty="0">
                <a:latin typeface="Times New Roman" panose="02020603050405020304" pitchFamily="18" charset="0"/>
                <a:ea typeface="Times New Roman" panose="02020603050405020304" pitchFamily="18" charset="0"/>
                <a:cs typeface="Arial" panose="020B0604020202020204" pitchFamily="34" charset="0"/>
              </a:rPr>
              <a:t>Large-Scale Land-based Horizontal farming</a:t>
            </a:r>
            <a:endParaRPr lang="en-GB" sz="1900" kern="100" dirty="0">
              <a:ea typeface="Aptos" panose="020B0004020202020204" pitchFamily="34" charset="0"/>
              <a:cs typeface="Arial" panose="020B0604020202020204" pitchFamily="34" charset="0"/>
            </a:endParaRPr>
          </a:p>
          <a:p>
            <a:pPr algn="l"/>
            <a:endParaRPr lang="en-GB" b="0" i="0" dirty="0">
              <a:solidFill>
                <a:srgbClr val="000000"/>
              </a:solidFill>
              <a:effectLst/>
            </a:endParaRPr>
          </a:p>
          <a:p>
            <a:pPr algn="l"/>
            <a:endParaRPr lang="en-GB" b="0" i="0" dirty="0">
              <a:solidFill>
                <a:srgbClr val="000000"/>
              </a:solidFill>
              <a:effectLst/>
            </a:endParaRPr>
          </a:p>
          <a:p>
            <a:pPr algn="l"/>
            <a:r>
              <a:rPr lang="en-GB" b="0" i="0" dirty="0">
                <a:solidFill>
                  <a:srgbClr val="000000"/>
                </a:solidFill>
                <a:effectLst/>
              </a:rPr>
              <a:t>Enhanced water and energy resources have the potential to foster the development of new industries, and promote urbanization, and tourism… facilitating a clean, healthy lifestyle. Deployment: any river in Laos, Thailand, and across the world where freshwater is abundance.</a:t>
            </a:r>
          </a:p>
          <a:p>
            <a:pPr algn="l"/>
            <a:endParaRPr lang="en-GB" b="0" i="0" dirty="0">
              <a:solidFill>
                <a:srgbClr val="000000"/>
              </a:solidFill>
              <a:effectLst/>
            </a:endParaRPr>
          </a:p>
          <a:p>
            <a:pPr algn="l"/>
            <a:r>
              <a:rPr lang="en-GB" b="0" i="0" dirty="0">
                <a:solidFill>
                  <a:srgbClr val="000000"/>
                </a:solidFill>
                <a:effectLst/>
              </a:rPr>
              <a:t>Furthermore, the availability of fresh plants and food, still ripening on trees, along with medicinal trees accessible around the clock, significantly contributes to the well-being of affluent consumers. These resources, available at their doorstep, underscore the benefits of sustainable and healthy living.</a:t>
            </a:r>
          </a:p>
        </p:txBody>
      </p:sp>
      <p:sp>
        <p:nvSpPr>
          <p:cNvPr id="4" name="Slide Number Placeholder 3"/>
          <p:cNvSpPr>
            <a:spLocks noGrp="1"/>
          </p:cNvSpPr>
          <p:nvPr>
            <p:ph type="sldNum" sz="quarter" idx="5"/>
          </p:nvPr>
        </p:nvSpPr>
        <p:spPr/>
        <p:txBody>
          <a:bodyPr/>
          <a:lstStyle/>
          <a:p>
            <a:fld id="{9D232072-4639-41A0-AD0E-CEE433FCF399}" type="slidenum">
              <a:rPr lang="en-US" smtClean="0"/>
              <a:t>29</a:t>
            </a:fld>
            <a:endParaRPr lang="en-US"/>
          </a:p>
        </p:txBody>
      </p:sp>
    </p:spTree>
    <p:extLst>
      <p:ext uri="{BB962C8B-B14F-4D97-AF65-F5344CB8AC3E}">
        <p14:creationId xmlns:p14="http://schemas.microsoft.com/office/powerpoint/2010/main" val="328427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8"/>
              </a:lnSpc>
            </a:pPr>
            <a:r>
              <a:rPr lang="en-GB" sz="1900" b="1" dirty="0">
                <a:solidFill>
                  <a:srgbClr val="1D2129"/>
                </a:solidFill>
                <a:latin typeface="Helvetica" panose="020B0604020202020204" pitchFamily="34" charset="0"/>
                <a:ea typeface="Times New Roman" panose="02020603050405020304" pitchFamily="18" charset="0"/>
              </a:rPr>
              <a:t>Look at the cross-section of the Earth.</a:t>
            </a:r>
            <a:r>
              <a:rPr lang="en-GB" sz="1900" dirty="0">
                <a:solidFill>
                  <a:srgbClr val="1D2129"/>
                </a:solidFill>
                <a:latin typeface="Helvetica" panose="020B0604020202020204" pitchFamily="34" charset="0"/>
                <a:ea typeface="Times New Roman" panose="02020603050405020304" pitchFamily="18" charset="0"/>
              </a:rPr>
              <a:t> The first layer is the </a:t>
            </a:r>
            <a:r>
              <a:rPr lang="en-GB" sz="1900" b="1" dirty="0">
                <a:solidFill>
                  <a:srgbClr val="1D2129"/>
                </a:solidFill>
                <a:latin typeface="Helvetica" panose="020B0604020202020204" pitchFamily="34" charset="0"/>
                <a:ea typeface="Times New Roman" panose="02020603050405020304" pitchFamily="18" charset="0"/>
              </a:rPr>
              <a:t>Crust</a:t>
            </a:r>
            <a:r>
              <a:rPr lang="en-GB" sz="1900" dirty="0">
                <a:solidFill>
                  <a:srgbClr val="1D2129"/>
                </a:solidFill>
                <a:latin typeface="Helvetica" panose="020B0604020202020204" pitchFamily="34" charset="0"/>
                <a:ea typeface="Times New Roman" panose="02020603050405020304" pitchFamily="18" charset="0"/>
              </a:rPr>
              <a:t> to the Lithosphere, just a thin layer visible if to scale, rigid, rocky outer layer of the Earth, consisting of the crust and below it, the solid outermost layer of the </a:t>
            </a:r>
            <a:r>
              <a:rPr lang="en-GB" sz="1900" b="1" dirty="0">
                <a:solidFill>
                  <a:srgbClr val="1D2129"/>
                </a:solidFill>
                <a:latin typeface="Helvetica" panose="020B0604020202020204" pitchFamily="34" charset="0"/>
                <a:ea typeface="Times New Roman" panose="02020603050405020304" pitchFamily="18" charset="0"/>
              </a:rPr>
              <a:t>Upper Mantle </a:t>
            </a:r>
            <a:r>
              <a:rPr lang="en-GB" sz="1900" dirty="0">
                <a:solidFill>
                  <a:srgbClr val="1D2129"/>
                </a:solidFill>
                <a:latin typeface="Helvetica" panose="020B0604020202020204" pitchFamily="34" charset="0"/>
                <a:ea typeface="Times New Roman" panose="02020603050405020304" pitchFamily="18" charset="0"/>
              </a:rPr>
              <a:t>with huge stock of </a:t>
            </a:r>
            <a:r>
              <a:rPr lang="en-GB" sz="1900" b="1" dirty="0">
                <a:solidFill>
                  <a:srgbClr val="1D2129"/>
                </a:solidFill>
                <a:latin typeface="Helvetica" panose="020B0604020202020204" pitchFamily="34" charset="0"/>
                <a:ea typeface="Times New Roman" panose="02020603050405020304" pitchFamily="18" charset="0"/>
              </a:rPr>
              <a:t>Primary Water Cycle</a:t>
            </a:r>
            <a:r>
              <a:rPr lang="en-GB" sz="1900" dirty="0">
                <a:solidFill>
                  <a:srgbClr val="1D2129"/>
                </a:solidFill>
                <a:latin typeface="Helvetica" panose="020B0604020202020204" pitchFamily="34" charset="0"/>
                <a:ea typeface="Times New Roman" panose="02020603050405020304" pitchFamily="18" charset="0"/>
              </a:rPr>
              <a:t>. It extends to a depth of about 60 miles (100 km). </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important one is the thin molten layer, the asthenosphere, the zone of Earth’s </a:t>
            </a:r>
            <a:r>
              <a:rPr lang="en-GB" sz="1900" b="1" dirty="0">
                <a:solidFill>
                  <a:srgbClr val="1D2129"/>
                </a:solidFill>
                <a:latin typeface="Helvetica" panose="020B0604020202020204" pitchFamily="34" charset="0"/>
                <a:ea typeface="Times New Roman" panose="02020603050405020304" pitchFamily="18" charset="0"/>
              </a:rPr>
              <a:t>Mantle</a:t>
            </a:r>
            <a:r>
              <a:rPr lang="en-GB" sz="1900" dirty="0">
                <a:solidFill>
                  <a:srgbClr val="1D2129"/>
                </a:solidFill>
                <a:latin typeface="Helvetica" panose="020B0604020202020204" pitchFamily="34" charset="0"/>
                <a:ea typeface="Times New Roman" panose="02020603050405020304" pitchFamily="18" charset="0"/>
              </a:rPr>
              <a:t> lying beneath the lithosphere and believed to be much hotter and more fluid than the lithosphere. The asthenosphere extends from about 100 km (60 miles) to about 700 km (450 miles) below Earth’s surface.</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thick, deep molten layer, starting 1800 mile down at the bottom of the Mantle, and extending 1300 miles deeper, is the </a:t>
            </a:r>
            <a:r>
              <a:rPr lang="en-GB" sz="1900" b="1" dirty="0">
                <a:solidFill>
                  <a:srgbClr val="1D2129"/>
                </a:solidFill>
                <a:latin typeface="Helvetica" panose="020B0604020202020204" pitchFamily="34" charset="0"/>
                <a:ea typeface="Times New Roman" panose="02020603050405020304" pitchFamily="18" charset="0"/>
              </a:rPr>
              <a:t>Outer Core</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Both molten layers are liquid; however, the inner magnetic and electric structure of the earth makes these layers act as if they are near solid, or plastic to hold the shell of the Earth in place as long as the magnetic and electrical structure maintains its axis in a normal manner.</a:t>
            </a:r>
            <a:endParaRPr lang="en-GB" sz="1900" dirty="0">
              <a:latin typeface="Times New Roman" panose="02020603050405020304" pitchFamily="18" charset="0"/>
              <a:ea typeface="Times New Roman" panose="02020603050405020304" pitchFamily="18" charset="0"/>
            </a:endParaRPr>
          </a:p>
          <a:p>
            <a:pPr>
              <a:lnSpc>
                <a:spcPts val="1408"/>
              </a:lnSpc>
            </a:pPr>
            <a:endParaRPr lang="en-GB" sz="1900" dirty="0">
              <a:solidFill>
                <a:srgbClr val="1D2129"/>
              </a:solidFill>
              <a:latin typeface="Helvetica" panose="020B0604020202020204" pitchFamily="34"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growing ice caps-Antarctica and Greenland- are not centred on the Earth's axis; and, because they rotate around the poles, are trying to swing down to the equator. The only way they could do it would be to pull the whole 60-mile thick shell around with them. As long as the shallow molten layers stays plastic, the shell won't shift; but once every few thousand years, the magnetic and electrical orderliness inside the Earth is disrupted, which it was all the time anyway. It then serves as a lubricant for the ice caps to pull the shell of the Earth around the inside.</a:t>
            </a:r>
          </a:p>
          <a:p>
            <a:pPr>
              <a:lnSpc>
                <a:spcPts val="1408"/>
              </a:lnSpc>
            </a:pPr>
            <a:br>
              <a:rPr lang="en-GB" sz="1900" dirty="0">
                <a:solidFill>
                  <a:srgbClr val="1D2129"/>
                </a:solidFill>
                <a:latin typeface="Helvetica" panose="020B0604020202020204" pitchFamily="34" charset="0"/>
                <a:ea typeface="Times New Roman" panose="02020603050405020304" pitchFamily="18" charset="0"/>
              </a:rPr>
            </a:br>
            <a:r>
              <a:rPr lang="en-GB" sz="1900" b="1" dirty="0">
                <a:solidFill>
                  <a:srgbClr val="1D2129"/>
                </a:solidFill>
                <a:latin typeface="Helvetica" panose="020B0604020202020204" pitchFamily="34" charset="0"/>
                <a:ea typeface="Times New Roman" panose="02020603050405020304" pitchFamily="18" charset="0"/>
              </a:rPr>
              <a:t>Saturated Jet stream</a:t>
            </a:r>
          </a:p>
          <a:p>
            <a:r>
              <a:rPr lang="en-GB" sz="3000" b="1" dirty="0"/>
              <a:t>High Dew point temperature reached.</a:t>
            </a:r>
            <a:r>
              <a:rPr lang="en-GB" sz="3000" dirty="0"/>
              <a:t> The </a:t>
            </a:r>
            <a:r>
              <a:rPr lang="en-GB" sz="3000" b="1" dirty="0"/>
              <a:t>dew point</a:t>
            </a:r>
            <a:r>
              <a:rPr lang="en-GB" sz="3000" dirty="0"/>
              <a:t> is the temperature at which a given body of air must be cooled to become saturated with water vapor. When the air is cooled below the dew point, its moisture capacity decreases, and airborne water vapor condenses to form liquid water, commonly known as </a:t>
            </a:r>
            <a:r>
              <a:rPr lang="en-GB" sz="3000" b="1" dirty="0"/>
              <a:t>dew</a:t>
            </a:r>
            <a:r>
              <a:rPr lang="en-GB" sz="3000" dirty="0"/>
              <a:t>. </a:t>
            </a:r>
            <a:r>
              <a:rPr lang="en-GB" sz="3000" dirty="0">
                <a:hlinkClick r:id="rId3"/>
              </a:rPr>
              <a:t>This phenomenon occurs when the air comes into contact with a colder surface, resulting in dew formation on that surface</a:t>
            </a:r>
            <a:r>
              <a:rPr lang="en-GB" sz="3000" baseline="30000" dirty="0">
                <a:hlinkClick r:id="rId3"/>
              </a:rPr>
              <a:t>1</a:t>
            </a:r>
            <a:r>
              <a:rPr lang="en-GB" sz="3000" dirty="0"/>
              <a:t>.</a:t>
            </a:r>
          </a:p>
          <a:p>
            <a:r>
              <a:rPr lang="en-GB" sz="3000" dirty="0"/>
              <a:t>The dew point depends on the air’s </a:t>
            </a:r>
            <a:r>
              <a:rPr lang="en-GB" sz="3000" b="1" dirty="0"/>
              <a:t>humidity</a:t>
            </a:r>
            <a:r>
              <a:rPr lang="en-GB" sz="3000" dirty="0"/>
              <a:t>. The more moisture the air contains, the higher its dew point. If the temperature falls below the freezing point of water, the dew point is referred to as the </a:t>
            </a:r>
            <a:r>
              <a:rPr lang="en-GB" sz="3000" b="1" dirty="0"/>
              <a:t>frost point</a:t>
            </a:r>
            <a:r>
              <a:rPr lang="en-GB" sz="3000" dirty="0"/>
              <a:t>, as frost forms through deposition rather than condensation. </a:t>
            </a:r>
            <a:r>
              <a:rPr lang="en-GB" sz="3000" dirty="0">
                <a:hlinkClick r:id="rId3"/>
              </a:rPr>
              <a:t>In liquids, the analogous concept to the dew point is the </a:t>
            </a:r>
            <a:r>
              <a:rPr lang="en-GB" sz="3000" b="1" dirty="0">
                <a:hlinkClick r:id="rId3"/>
              </a:rPr>
              <a:t>cloud point</a:t>
            </a:r>
            <a:r>
              <a:rPr lang="en-GB" sz="3000" baseline="30000" dirty="0">
                <a:hlinkClick r:id="rId3"/>
              </a:rPr>
              <a:t>1</a:t>
            </a:r>
            <a:r>
              <a:rPr lang="en-GB" sz="3000" dirty="0"/>
              <a:t>.</a:t>
            </a:r>
          </a:p>
          <a:p>
            <a:r>
              <a:rPr lang="en-GB" sz="3000" dirty="0"/>
              <a:t>For most people, a comfortable dew-point temperature is around 60 degrees Fahrenheit (16 degrees Celsius) or lower. </a:t>
            </a:r>
            <a:r>
              <a:rPr lang="en-GB" sz="3000" dirty="0">
                <a:hlinkClick r:id="rId4"/>
              </a:rPr>
              <a:t>When the dew point is higher, such as around 70°F (21°C), it can feel more humid and less comfortable</a:t>
            </a:r>
            <a:r>
              <a:rPr lang="en-GB" sz="3000" baseline="30000" dirty="0">
                <a:hlinkClick r:id="rId4"/>
              </a:rPr>
              <a:t>2</a:t>
            </a:r>
            <a:r>
              <a:rPr lang="en-GB" sz="3000" dirty="0"/>
              <a:t>.</a:t>
            </a:r>
          </a:p>
          <a:p>
            <a:r>
              <a:rPr lang="en-GB" sz="3000" dirty="0"/>
              <a:t>In technical terms, the dew point represents the temperature at which water vapor in a sample of air at constant barometric pressure condenses into liquid water at the same rate at which it evaporates. </a:t>
            </a:r>
            <a:r>
              <a:rPr lang="en-GB" sz="3000" dirty="0">
                <a:hlinkClick r:id="rId3"/>
              </a:rPr>
              <a:t>When the temperature is below the dew point, condensation occurs more rapidly than evaporation, resulting in the formation of liquid water (dew) or frost</a:t>
            </a:r>
            <a:r>
              <a:rPr lang="en-GB" sz="3000" baseline="30000" dirty="0">
                <a:hlinkClick r:id="rId3"/>
              </a:rPr>
              <a:t>1</a:t>
            </a:r>
            <a:r>
              <a:rPr lang="en-GB" sz="3000" dirty="0"/>
              <a:t>.</a:t>
            </a:r>
          </a:p>
          <a:p>
            <a:endParaRPr lang="en-GB" sz="3000" dirty="0"/>
          </a:p>
          <a:p>
            <a:r>
              <a:rPr lang="en-GB" sz="4300" dirty="0"/>
              <a:t>Knowing the dew point has several practical applications:</a:t>
            </a:r>
          </a:p>
          <a:p>
            <a:pPr>
              <a:buFont typeface="+mj-lt"/>
              <a:buAutoNum type="arabicPeriod"/>
            </a:pPr>
            <a:r>
              <a:rPr lang="en-GB" sz="4300" b="1" dirty="0">
                <a:hlinkClick r:id="rId5"/>
              </a:rPr>
              <a:t>Weather Forecasting</a:t>
            </a:r>
            <a:r>
              <a:rPr lang="en-GB" sz="4300" dirty="0">
                <a:hlinkClick r:id="rId5"/>
              </a:rPr>
              <a:t>: Meteorologists use the dew point to predict weather patterns</a:t>
            </a:r>
            <a:r>
              <a:rPr lang="en-GB" sz="4300" baseline="30000" dirty="0">
                <a:hlinkClick r:id="rId5"/>
              </a:rPr>
              <a:t>1</a:t>
            </a:r>
            <a:r>
              <a:rPr lang="en-GB" sz="4300" dirty="0"/>
              <a:t>. </a:t>
            </a:r>
            <a:r>
              <a:rPr lang="en-GB" sz="4300" dirty="0">
                <a:hlinkClick r:id="rId5"/>
              </a:rPr>
              <a:t>It helps in forecasting the likelihood of precipitation, fog, and dew</a:t>
            </a:r>
            <a:r>
              <a:rPr lang="en-GB" sz="4300" baseline="30000" dirty="0">
                <a:hlinkClick r:id="rId6"/>
              </a:rPr>
              <a:t>2</a:t>
            </a:r>
            <a:r>
              <a:rPr lang="en-GB" sz="4300" dirty="0"/>
              <a:t>.</a:t>
            </a:r>
          </a:p>
          <a:p>
            <a:pPr>
              <a:buFont typeface="+mj-lt"/>
              <a:buAutoNum type="arabicPeriod"/>
            </a:pPr>
            <a:r>
              <a:rPr lang="en-GB" sz="4300" b="1" dirty="0">
                <a:hlinkClick r:id="rId5"/>
              </a:rPr>
              <a:t>Comfort Index</a:t>
            </a:r>
            <a:r>
              <a:rPr lang="en-GB" sz="4300" dirty="0">
                <a:hlinkClick r:id="rId5"/>
              </a:rPr>
              <a:t>: The dew point gives us a sense of how comfortable or uncomfortable the warm air will feel</a:t>
            </a:r>
            <a:r>
              <a:rPr lang="en-GB" sz="4300" baseline="30000" dirty="0">
                <a:hlinkClick r:id="rId6"/>
              </a:rPr>
              <a:t>2</a:t>
            </a:r>
            <a:r>
              <a:rPr lang="en-GB" sz="4300" dirty="0"/>
              <a:t>. When the dew point is below 60°F (16°C), most people find the air comfortable. Between 60°F and 70°F (16°C and 21°C), it starts feeling more humid. </a:t>
            </a:r>
            <a:r>
              <a:rPr lang="en-GB" sz="4300" dirty="0">
                <a:hlinkClick r:id="rId5"/>
              </a:rPr>
              <a:t>Above 70°F (21°C), it feels uncomfortable or oppressive</a:t>
            </a:r>
            <a:r>
              <a:rPr lang="en-GB" sz="4300" baseline="30000" dirty="0">
                <a:hlinkClick r:id="rId5"/>
              </a:rPr>
              <a:t>1</a:t>
            </a:r>
            <a:r>
              <a:rPr lang="en-GB" sz="4300" dirty="0"/>
              <a:t>.</a:t>
            </a:r>
          </a:p>
          <a:p>
            <a:pPr>
              <a:buFont typeface="+mj-lt"/>
              <a:buAutoNum type="arabicPeriod"/>
            </a:pPr>
            <a:r>
              <a:rPr lang="en-GB" sz="4300" b="1" dirty="0">
                <a:hlinkClick r:id="rId5"/>
              </a:rPr>
              <a:t>Piloting</a:t>
            </a:r>
            <a:r>
              <a:rPr lang="en-GB" sz="4300" dirty="0">
                <a:hlinkClick r:id="rId5"/>
              </a:rPr>
              <a:t>: Pilots use the dew point to predict the height of the cloud base and the risk of fog and </a:t>
            </a:r>
            <a:r>
              <a:rPr lang="en-GB" sz="4300" dirty="0" err="1">
                <a:hlinkClick r:id="rId5"/>
              </a:rPr>
              <a:t>carburetor</a:t>
            </a:r>
            <a:r>
              <a:rPr lang="en-GB" sz="4300" dirty="0">
                <a:hlinkClick r:id="rId5"/>
              </a:rPr>
              <a:t> icing</a:t>
            </a:r>
            <a:r>
              <a:rPr lang="en-GB" sz="4300" baseline="30000" dirty="0">
                <a:hlinkClick r:id="rId5"/>
              </a:rPr>
              <a:t>1</a:t>
            </a:r>
            <a:r>
              <a:rPr lang="en-GB" sz="4300" dirty="0"/>
              <a:t>.</a:t>
            </a:r>
          </a:p>
          <a:p>
            <a:pPr>
              <a:buFont typeface="+mj-lt"/>
              <a:buAutoNum type="arabicPeriod"/>
            </a:pPr>
            <a:r>
              <a:rPr lang="en-GB" sz="4300" b="1" dirty="0"/>
              <a:t>HVAC Systems</a:t>
            </a:r>
            <a:r>
              <a:rPr lang="en-GB" sz="4300" dirty="0"/>
              <a:t>: In heating, ventilation, and air conditioning (HVAC) systems, knowing the dew point helps control indoor humidity levels. </a:t>
            </a:r>
            <a:r>
              <a:rPr lang="en-GB" sz="4300" dirty="0">
                <a:hlinkClick r:id="rId5"/>
              </a:rPr>
              <a:t>This provides comfortable environments and prevents condensation, which can damage the infrastructure</a:t>
            </a:r>
            <a:r>
              <a:rPr lang="en-GB" sz="4300" baseline="30000" dirty="0">
                <a:hlinkClick r:id="rId5"/>
              </a:rPr>
              <a:t>1</a:t>
            </a:r>
            <a:r>
              <a:rPr lang="en-GB" sz="4300" dirty="0"/>
              <a:t>.</a:t>
            </a:r>
          </a:p>
          <a:p>
            <a:pPr>
              <a:buFont typeface="+mj-lt"/>
              <a:buAutoNum type="arabicPeriod"/>
            </a:pPr>
            <a:r>
              <a:rPr lang="en-GB" sz="4300" b="1" dirty="0">
                <a:hlinkClick r:id="rId5"/>
              </a:rPr>
              <a:t>Industrial Processes</a:t>
            </a:r>
            <a:r>
              <a:rPr lang="en-GB" sz="4300" dirty="0">
                <a:hlinkClick r:id="rId5"/>
              </a:rPr>
              <a:t>: Various industrial processes (e.g., painting, coating, or drying) are sensitive to humidity and dew point to ensure quality and efficiency</a:t>
            </a:r>
            <a:r>
              <a:rPr lang="en-GB" sz="4300" baseline="30000" dirty="0">
                <a:hlinkClick r:id="rId5"/>
              </a:rPr>
              <a:t>1</a:t>
            </a:r>
            <a:r>
              <a:rPr lang="en-GB" sz="4300" dirty="0"/>
              <a:t>.</a:t>
            </a:r>
          </a:p>
          <a:p>
            <a:pPr>
              <a:buFont typeface="+mj-lt"/>
              <a:buAutoNum type="arabicPeriod"/>
            </a:pPr>
            <a:r>
              <a:rPr lang="en-GB" sz="4300" b="1" dirty="0">
                <a:hlinkClick r:id="rId5"/>
              </a:rPr>
              <a:t>Outdoor Activities</a:t>
            </a:r>
            <a:r>
              <a:rPr lang="en-GB" sz="4300" dirty="0">
                <a:hlinkClick r:id="rId5"/>
              </a:rPr>
              <a:t>: It can help plan outdoor activities based on humidity levels</a:t>
            </a:r>
            <a:r>
              <a:rPr lang="en-GB" sz="4300" baseline="30000" dirty="0">
                <a:hlinkClick r:id="rId7"/>
              </a:rPr>
              <a:t>3</a:t>
            </a:r>
            <a:r>
              <a:rPr lang="en-GB" sz="4300" dirty="0"/>
              <a:t>.</a:t>
            </a:r>
          </a:p>
          <a:p>
            <a:pPr>
              <a:buFont typeface="+mj-lt"/>
              <a:buAutoNum type="arabicPeriod"/>
            </a:pPr>
            <a:r>
              <a:rPr lang="en-GB" sz="4300" b="1" dirty="0">
                <a:hlinkClick r:id="rId5"/>
              </a:rPr>
              <a:t>Health Impact</a:t>
            </a:r>
            <a:r>
              <a:rPr lang="en-GB" sz="4300" dirty="0">
                <a:hlinkClick r:id="rId5"/>
              </a:rPr>
              <a:t>: Higher dew points can affect health, as it can make the air feel muggy and increase the risk of heat exhaustion and heat stroke</a:t>
            </a:r>
            <a:r>
              <a:rPr lang="en-GB" sz="4300" baseline="30000" dirty="0">
                <a:hlinkClick r:id="rId5"/>
              </a:rPr>
              <a:t>1</a:t>
            </a:r>
            <a:r>
              <a:rPr lang="en-GB" sz="4300" dirty="0"/>
              <a:t>.</a:t>
            </a:r>
          </a:p>
          <a:p>
            <a:endParaRPr lang="en-GB" sz="4300" dirty="0">
              <a:hlinkClick r:id="rId5"/>
            </a:endParaRPr>
          </a:p>
          <a:p>
            <a:r>
              <a:rPr lang="en-GB" sz="4300" dirty="0">
                <a:hlinkClick r:id="rId5"/>
              </a:rPr>
              <a:t>Understanding the science behind the dew point can help us make better decisions for ourselves and for the planet</a:t>
            </a:r>
            <a:r>
              <a:rPr lang="en-GB" sz="4300" baseline="30000" dirty="0">
                <a:hlinkClick r:id="rId6"/>
              </a:rPr>
              <a:t>2</a:t>
            </a:r>
            <a:r>
              <a:rPr lang="en-GB" sz="4300" dirty="0"/>
              <a:t>.</a:t>
            </a:r>
          </a:p>
          <a:p>
            <a:endParaRPr lang="en-GB" sz="3000" dirty="0"/>
          </a:p>
          <a:p>
            <a:r>
              <a:rPr lang="en-GB" sz="3000" dirty="0"/>
              <a:t>Remember that the dew point varies based on the amount of water vapor present in the air. </a:t>
            </a:r>
            <a:r>
              <a:rPr lang="en-GB" sz="3000" dirty="0">
                <a:hlinkClick r:id="rId3"/>
              </a:rPr>
              <a:t>Dry air with fewer water molecules will have a lower dew point, while humid air with more water molecules will have a higher dew point</a:t>
            </a:r>
            <a:r>
              <a:rPr lang="en-GB" sz="3000" baseline="30000" dirty="0">
                <a:hlinkClick r:id="rId3"/>
              </a:rPr>
              <a:t>1</a:t>
            </a:r>
            <a:r>
              <a:rPr lang="en-GB" sz="3000" dirty="0"/>
              <a:t>.</a:t>
            </a:r>
          </a:p>
          <a:p>
            <a:endParaRPr lang="en-GB" sz="3000" dirty="0"/>
          </a:p>
          <a:p>
            <a:r>
              <a:rPr lang="en-GB" sz="3000" dirty="0"/>
              <a:t>Uplift of Earth’s crust due to </a:t>
            </a:r>
          </a:p>
          <a:p>
            <a:endParaRPr lang="en-GB" sz="3000" dirty="0"/>
          </a:p>
          <a:p>
            <a:endParaRPr lang="en-GB" sz="3000" dirty="0"/>
          </a:p>
          <a:p>
            <a:pPr>
              <a:lnSpc>
                <a:spcPts val="1408"/>
              </a:lnSpc>
            </a:pPr>
            <a:endParaRPr lang="en-GB" sz="1900" dirty="0">
              <a:solidFill>
                <a:srgbClr val="1D2129"/>
              </a:solidFill>
              <a:latin typeface="Helvetica"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579627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a:lnSpc>
                <a:spcPct val="107000"/>
              </a:lnSpc>
              <a:spcAft>
                <a:spcPts val="867"/>
              </a:spcAft>
            </a:pPr>
            <a:r>
              <a:rPr lang="en-US" sz="1500" b="1" kern="0" dirty="0">
                <a:latin typeface="Times New Roman" panose="02020603050405020304" pitchFamily="18" charset="0"/>
                <a:ea typeface="Times New Roman" panose="02020603050405020304" pitchFamily="18" charset="0"/>
                <a:cs typeface="Arial" panose="020B0604020202020204" pitchFamily="34" charset="0"/>
              </a:rPr>
              <a:t>Concept:</a:t>
            </a:r>
            <a:endParaRPr lang="en-GB" kern="100" dirty="0">
              <a:ea typeface="Aptos" panose="020B0004020202020204" pitchFamily="34" charset="0"/>
              <a:cs typeface="Arial" panose="020B0604020202020204" pitchFamily="34" charset="0"/>
            </a:endParaRPr>
          </a:p>
          <a:p>
            <a:pPr marL="247620">
              <a:lnSpc>
                <a:spcPct val="107000"/>
              </a:lnSpc>
              <a:spcAft>
                <a:spcPts val="867"/>
              </a:spcAft>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a:t>
            </a:r>
            <a:r>
              <a:rPr lang="en-US" sz="1300" b="1" kern="0" dirty="0">
                <a:latin typeface="Times New Roman" panose="02020603050405020304" pitchFamily="18" charset="0"/>
                <a:ea typeface="Times New Roman" panose="02020603050405020304" pitchFamily="18" charset="0"/>
                <a:cs typeface="Arial" panose="020B0604020202020204" pitchFamily="34" charset="0"/>
              </a:rPr>
              <a:t>Floatable Single Floor Greenhouse</a:t>
            </a:r>
            <a:r>
              <a:rPr lang="en-US" sz="1300" kern="0" dirty="0">
                <a:latin typeface="Times New Roman" panose="02020603050405020304" pitchFamily="18" charset="0"/>
                <a:ea typeface="Times New Roman" panose="02020603050405020304" pitchFamily="18" charset="0"/>
                <a:cs typeface="Arial" panose="020B0604020202020204" pitchFamily="34" charset="0"/>
              </a:rPr>
              <a:t> is an Carbon-Negative innovative design aimed at addressing both budget constraints, flood and drought prevention, and the need for expandability. Here are the key features:</a:t>
            </a:r>
            <a:endParaRPr lang="en-GB" kern="100" dirty="0">
              <a:ea typeface="Aptos" panose="020B0004020202020204" pitchFamily="34" charset="0"/>
              <a:cs typeface="Arial" panose="020B0604020202020204" pitchFamily="34" charset="0"/>
            </a:endParaRPr>
          </a:p>
          <a:p>
            <a:pPr marL="371429" indent="-371429">
              <a:lnSpc>
                <a:spcPct val="107000"/>
              </a:lnSpc>
              <a:spcAft>
                <a:spcPts val="867"/>
              </a:spcAft>
              <a:buFont typeface="+mj-lt"/>
              <a:buAutoNum type="arabicPeriod"/>
              <a:tabLst>
                <a:tab pos="495239" algn="l"/>
              </a:tabLst>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Affordability and Local Materials:</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The greenhouse is intentionally designed to be </a:t>
            </a:r>
            <a:r>
              <a:rPr lang="en-US" sz="1300" b="1" kern="0" dirty="0">
                <a:latin typeface="Times New Roman" panose="02020603050405020304" pitchFamily="18" charset="0"/>
                <a:ea typeface="Times New Roman" panose="02020603050405020304" pitchFamily="18" charset="0"/>
                <a:cs typeface="Times New Roman" panose="02020603050405020304" pitchFamily="18" charset="0"/>
              </a:rPr>
              <a:t>low-budget</a:t>
            </a: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 utilizing materials that are </a:t>
            </a:r>
            <a:r>
              <a:rPr lang="en-US" sz="1300" b="1" kern="0" dirty="0">
                <a:latin typeface="Times New Roman" panose="02020603050405020304" pitchFamily="18" charset="0"/>
                <a:ea typeface="Times New Roman" panose="02020603050405020304" pitchFamily="18" charset="0"/>
                <a:cs typeface="Times New Roman" panose="02020603050405020304" pitchFamily="18" charset="0"/>
              </a:rPr>
              <a:t>readily available</a:t>
            </a: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 within the local community.</a:t>
            </a:r>
            <a:endParaRPr lang="en-GB" kern="100" dirty="0">
              <a:ea typeface="Aptos" panose="020B0004020202020204" pitchFamily="34" charset="0"/>
              <a:cs typeface="Times New Roman" panose="02020603050405020304" pitchFamily="18"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By leveraging locally sourced components, construction costs are minimized, making it accessible to a wider range of growers.</a:t>
            </a:r>
            <a:endParaRPr lang="en-GB" kern="100" dirty="0">
              <a:ea typeface="Aptos" panose="020B0004020202020204" pitchFamily="34" charset="0"/>
              <a:cs typeface="Times New Roman" panose="02020603050405020304" pitchFamily="18" charset="0"/>
            </a:endParaRPr>
          </a:p>
          <a:p>
            <a:pPr marL="371429" indent="-371429">
              <a:lnSpc>
                <a:spcPct val="107000"/>
              </a:lnSpc>
              <a:spcAft>
                <a:spcPts val="867"/>
              </a:spcAft>
              <a:buFont typeface="+mj-lt"/>
              <a:buAutoNum type="arabicPeriod" startAt="2"/>
              <a:tabLst>
                <a:tab pos="495239" algn="l"/>
              </a:tabLst>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Expandability:</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The greenhouse’s modular design allows for </a:t>
            </a:r>
            <a:r>
              <a:rPr lang="en-US" sz="1300" b="1" kern="0" dirty="0">
                <a:latin typeface="Times New Roman" panose="02020603050405020304" pitchFamily="18" charset="0"/>
                <a:ea typeface="Times New Roman" panose="02020603050405020304" pitchFamily="18" charset="0"/>
                <a:cs typeface="Times New Roman" panose="02020603050405020304" pitchFamily="18" charset="0"/>
              </a:rPr>
              <a:t>easy expansion</a:t>
            </a: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 As your needs evolve or your crop variety increases, you can seamlessly add additional sections.</a:t>
            </a:r>
            <a:endParaRPr lang="en-GB" kern="100" dirty="0">
              <a:ea typeface="Aptos" panose="020B0004020202020204" pitchFamily="34" charset="0"/>
              <a:cs typeface="Times New Roman" panose="02020603050405020304" pitchFamily="18"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Whether you’re cultivating vegetables, herbs, or flowers, the </a:t>
            </a:r>
            <a:r>
              <a:rPr lang="en-US" sz="1300" b="1" kern="0" dirty="0">
                <a:latin typeface="Times New Roman" panose="02020603050405020304" pitchFamily="18" charset="0"/>
                <a:ea typeface="Times New Roman" panose="02020603050405020304" pitchFamily="18" charset="0"/>
                <a:cs typeface="Times New Roman" panose="02020603050405020304" pitchFamily="18" charset="0"/>
              </a:rPr>
              <a:t>expandable</a:t>
            </a: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 nature of this greenhouse ensures flexibility.</a:t>
            </a:r>
            <a:endParaRPr lang="en-GB" kern="100" dirty="0">
              <a:ea typeface="Aptos" panose="020B0004020202020204" pitchFamily="34" charset="0"/>
              <a:cs typeface="Times New Roman" panose="02020603050405020304" pitchFamily="18" charset="0"/>
            </a:endParaRPr>
          </a:p>
          <a:p>
            <a:pPr marL="371429" indent="-371429">
              <a:lnSpc>
                <a:spcPct val="107000"/>
              </a:lnSpc>
              <a:spcAft>
                <a:spcPts val="867"/>
              </a:spcAft>
              <a:buFont typeface="+mj-lt"/>
              <a:buAutoNum type="arabicPeriod" startAt="3"/>
              <a:tabLst>
                <a:tab pos="495239" algn="l"/>
              </a:tabLst>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Prolonged Growing Period:</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The primary goal of the Floatable Single Floor Greenhouse is to </a:t>
            </a:r>
            <a:r>
              <a:rPr lang="en-US" sz="1300" b="1" kern="0" dirty="0">
                <a:latin typeface="Times New Roman" panose="02020603050405020304" pitchFamily="18" charset="0"/>
                <a:ea typeface="Times New Roman" panose="02020603050405020304" pitchFamily="18" charset="0"/>
                <a:cs typeface="Times New Roman" panose="02020603050405020304" pitchFamily="18" charset="0"/>
              </a:rPr>
              <a:t>extend the growing season</a:t>
            </a: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kern="100" dirty="0">
              <a:ea typeface="Aptos" panose="020B0004020202020204" pitchFamily="34" charset="0"/>
              <a:cs typeface="Times New Roman" panose="02020603050405020304" pitchFamily="18"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By providing a controlled environment, it allows for planting earlier in the spring and harvesting later into the fall.</a:t>
            </a:r>
            <a:endParaRPr lang="en-GB" kern="100" dirty="0">
              <a:ea typeface="Aptos" panose="020B0004020202020204" pitchFamily="34" charset="0"/>
              <a:cs typeface="Times New Roman" panose="02020603050405020304" pitchFamily="18" charset="0"/>
            </a:endParaRPr>
          </a:p>
          <a:p>
            <a:pPr marL="804763" lvl="1" indent="-309524">
              <a:lnSpc>
                <a:spcPct val="107000"/>
              </a:lnSpc>
              <a:spcAft>
                <a:spcPts val="867"/>
              </a:spcAft>
              <a:buSzPts val="1000"/>
              <a:buFont typeface="Courier New" panose="02070309020205020404" pitchFamily="49" charset="0"/>
              <a:buChar char="o"/>
            </a:pP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The greenhouse’s design ensures optimal light exposure, temperature regulation, and protection from adverse weather conditions.</a:t>
            </a:r>
            <a:endParaRPr lang="en-GB" kern="100" dirty="0">
              <a:ea typeface="Aptos" panose="020B0004020202020204" pitchFamily="34" charset="0"/>
              <a:cs typeface="Times New Roman" panose="02020603050405020304" pitchFamily="18" charset="0"/>
            </a:endParaRPr>
          </a:p>
          <a:p>
            <a:pPr>
              <a:lnSpc>
                <a:spcPct val="107000"/>
              </a:lnSpc>
              <a:spcAft>
                <a:spcPts val="867"/>
              </a:spcAft>
            </a:pPr>
            <a:r>
              <a:rPr lang="en-US" sz="1300" kern="0" dirty="0">
                <a:latin typeface="Times New Roman" panose="02020603050405020304" pitchFamily="18" charset="0"/>
                <a:ea typeface="Times New Roman" panose="02020603050405020304" pitchFamily="18" charset="0"/>
                <a:cs typeface="Arial" panose="020B0604020202020204" pitchFamily="34" charset="0"/>
              </a:rPr>
              <a:t>In summary, this innovative greenhouse combines affordability, adaptability, and extended growing capabilities, making it an excellent choice for resource-conscious farmers and gardeners.</a:t>
            </a:r>
            <a:endParaRPr lang="en-GB" kern="100" dirty="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D232072-4639-41A0-AD0E-CEE433FCF399}" type="slidenum">
              <a:rPr lang="en-US" smtClean="0"/>
              <a:t>30</a:t>
            </a:fld>
            <a:endParaRPr lang="en-US"/>
          </a:p>
        </p:txBody>
      </p:sp>
    </p:spTree>
    <p:extLst>
      <p:ext uri="{BB962C8B-B14F-4D97-AF65-F5344CB8AC3E}">
        <p14:creationId xmlns:p14="http://schemas.microsoft.com/office/powerpoint/2010/main" val="226538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dirty="0"/>
              <a:t>Concepts for the Nam </a:t>
            </a:r>
            <a:r>
              <a:rPr lang="en-GB" sz="2200" b="1" dirty="0" err="1"/>
              <a:t>Gnum</a:t>
            </a:r>
            <a:r>
              <a:rPr lang="en-GB" sz="2200" b="1" dirty="0"/>
              <a:t> Reservoir:</a:t>
            </a:r>
            <a:endParaRPr lang="en-GB" sz="2200" dirty="0"/>
          </a:p>
          <a:p>
            <a:r>
              <a:rPr lang="en-GB" sz="2200" dirty="0"/>
              <a:t>The primary goal is to maximize the Return on Investment (ROI) for the Nam </a:t>
            </a:r>
            <a:r>
              <a:rPr lang="en-GB" sz="2200" dirty="0" err="1"/>
              <a:t>Gnum</a:t>
            </a:r>
            <a:r>
              <a:rPr lang="en-GB" sz="2200" dirty="0"/>
              <a:t> Reservoir. The concepts are based on a </a:t>
            </a:r>
            <a:r>
              <a:rPr lang="en-GB" sz="2200" b="1" dirty="0"/>
              <a:t>Carbon-Negative innovative design</a:t>
            </a:r>
            <a:r>
              <a:rPr lang="en-GB" sz="2200" dirty="0"/>
              <a:t> that addresses budget constraints, flood and drought prevention, and the need for expandability (toward Cataclysm preparedness and prevention). Here are the key features:</a:t>
            </a:r>
          </a:p>
          <a:p>
            <a:r>
              <a:rPr lang="en-GB" sz="2200" b="1" dirty="0"/>
              <a:t>Affordability and Use of Local and Regional Materials:</a:t>
            </a:r>
            <a:endParaRPr lang="en-GB" sz="2200" dirty="0"/>
          </a:p>
          <a:p>
            <a:r>
              <a:rPr lang="en-GB" sz="2200" dirty="0"/>
              <a:t>The greenhouse is designed with a medium budget in mind, utilizing materials that are readily available within the local community. By leveraging locally sourced components, construction costs are minimized, making the project accessible to a broader range of investors.</a:t>
            </a:r>
          </a:p>
          <a:p>
            <a:r>
              <a:rPr lang="en-GB" sz="2200" b="1" dirty="0"/>
              <a:t>Expandability:</a:t>
            </a:r>
            <a:endParaRPr lang="en-GB" sz="2200" dirty="0"/>
          </a:p>
          <a:p>
            <a:r>
              <a:rPr lang="en-GB" sz="2200" dirty="0"/>
              <a:t>The greenhouse’s modular design allows for easy expansion toward Cataclysm preparedness and prevention to add different modules, reconfigurable to facilitate logistics based on events. As your needs evolve or your crop variety increases, you can seamlessly add additional sections. Whether you’re cultivating vegetables, herbs, or flowers, the expandable nature of this greenhouse ensures flexibility.</a:t>
            </a:r>
          </a:p>
          <a:p>
            <a:r>
              <a:rPr lang="en-GB" sz="2200" b="1" dirty="0"/>
              <a:t>Fresh and Alive Supply Chain Concept:</a:t>
            </a:r>
            <a:endParaRPr lang="en-GB" sz="2200" dirty="0"/>
          </a:p>
          <a:p>
            <a:r>
              <a:rPr lang="en-GB" sz="2200" dirty="0"/>
              <a:t>The primary goal of the Floatable Single Floor Greenhouse is to extend the growing season all-year round. By providing a controlled environment, it allows for year-round availability of fruits, vegetables, fish, crustaceans, and other ingredients. The greenhouse’s design ensures optimal light exposure (day and night), temperature regulation, and protection from adverse weather conditions. Ingredients are supplied by a “From Farm to Table” system, allowing for an uninterrupted supply chain.</a:t>
            </a:r>
          </a:p>
          <a:p>
            <a:r>
              <a:rPr lang="en-GB" sz="2200" b="1" dirty="0"/>
              <a:t>Maximizing Consumer Retention:</a:t>
            </a:r>
            <a:endParaRPr lang="en-GB" sz="2200" dirty="0"/>
          </a:p>
          <a:p>
            <a:pPr>
              <a:buFont typeface="Arial" panose="020B0604020202020204" pitchFamily="34" charset="0"/>
              <a:buChar char="•"/>
            </a:pPr>
            <a:r>
              <a:rPr lang="en-GB" sz="2200" b="1" dirty="0"/>
              <a:t>Accommodation:</a:t>
            </a:r>
            <a:r>
              <a:rPr lang="en-GB" sz="2200" dirty="0"/>
              <a:t> All budget on-site accommodation merging with existing availability.</a:t>
            </a:r>
          </a:p>
          <a:p>
            <a:pPr>
              <a:buFont typeface="Arial" panose="020B0604020202020204" pitchFamily="34" charset="0"/>
              <a:buChar char="•"/>
            </a:pPr>
            <a:r>
              <a:rPr lang="en-GB" sz="2200" b="1" dirty="0"/>
              <a:t>Entertainment:</a:t>
            </a:r>
            <a:r>
              <a:rPr lang="en-GB" sz="2200" dirty="0"/>
              <a:t> Water sports, day life activities, nightlife, shopping with green and carbon-negative design, in opposition to widespread concrete shopping.</a:t>
            </a:r>
          </a:p>
          <a:p>
            <a:pPr>
              <a:buFont typeface="Arial" panose="020B0604020202020204" pitchFamily="34" charset="0"/>
              <a:buChar char="•"/>
            </a:pPr>
            <a:r>
              <a:rPr lang="en-GB" sz="2200" b="1" dirty="0"/>
              <a:t>R&amp;D and Workshop Experiences:</a:t>
            </a:r>
            <a:r>
              <a:rPr lang="en-GB" sz="2200" dirty="0"/>
              <a:t> Visitor packages include R&amp;D, workshops on green technology, carbon-negative, cooking class, sustainable living, deforestation workshop, local fauna and flora preservation, fire and pollution prevention, water management, energy management, exhibition, AI, IoT, and more.</a:t>
            </a:r>
          </a:p>
          <a:p>
            <a:pPr>
              <a:buFont typeface="Arial" panose="020B0604020202020204" pitchFamily="34" charset="0"/>
              <a:buChar char="•"/>
            </a:pPr>
            <a:endParaRPr lang="en-GB" sz="2200" dirty="0"/>
          </a:p>
          <a:p>
            <a:r>
              <a:rPr lang="en-GB" sz="2200" dirty="0"/>
              <a:t>In summary, this innovative greenhouse combines affordability, adaptability, and extended growing capabilities, making it an excellent choice for resource-conscious investors, farmers and gardeners. It’s not just a greenhouse, but a comprehensive solution for sustainable and profitable farming with sustainability in mind.</a:t>
            </a:r>
          </a:p>
        </p:txBody>
      </p:sp>
      <p:sp>
        <p:nvSpPr>
          <p:cNvPr id="4" name="Slide Number Placeholder 3"/>
          <p:cNvSpPr>
            <a:spLocks noGrp="1"/>
          </p:cNvSpPr>
          <p:nvPr>
            <p:ph type="sldNum" sz="quarter" idx="5"/>
          </p:nvPr>
        </p:nvSpPr>
        <p:spPr/>
        <p:txBody>
          <a:bodyPr/>
          <a:lstStyle/>
          <a:p>
            <a:fld id="{9D232072-4639-41A0-AD0E-CEE433FCF399}" type="slidenum">
              <a:rPr lang="en-US" smtClean="0"/>
              <a:t>31</a:t>
            </a:fld>
            <a:endParaRPr lang="en-US"/>
          </a:p>
        </p:txBody>
      </p:sp>
    </p:spTree>
    <p:extLst>
      <p:ext uri="{BB962C8B-B14F-4D97-AF65-F5344CB8AC3E}">
        <p14:creationId xmlns:p14="http://schemas.microsoft.com/office/powerpoint/2010/main" val="334512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dirty="0"/>
              <a:t>Concepts for Water Reservoir:</a:t>
            </a:r>
            <a:endParaRPr lang="en-GB" sz="2200" dirty="0"/>
          </a:p>
          <a:p>
            <a:r>
              <a:rPr lang="en-GB" sz="2200" dirty="0"/>
              <a:t>The primary goal is to maximize the Return on Investment (ROI) for Dam Reservoir. The concepts are based on a </a:t>
            </a:r>
            <a:r>
              <a:rPr lang="en-GB" sz="2200" b="1" dirty="0"/>
              <a:t>Carbon-Negative innovative design</a:t>
            </a:r>
            <a:r>
              <a:rPr lang="en-GB" sz="2200" dirty="0"/>
              <a:t> that addresses budget constraints, flood and drought prevention, and the need for expandability (toward Cataclysm preparedness and prevention). Here are the key features:</a:t>
            </a:r>
          </a:p>
          <a:p>
            <a:r>
              <a:rPr lang="en-GB" sz="2200" b="1" dirty="0"/>
              <a:t>Affordability and Use of Local and Regional Materials:</a:t>
            </a:r>
            <a:endParaRPr lang="en-GB" sz="2200" dirty="0"/>
          </a:p>
          <a:p>
            <a:r>
              <a:rPr lang="en-GB" sz="2200" dirty="0"/>
              <a:t>The greenhouse is designed with a medium budget in mind, utilizing materials that are readily available within the local community. By leveraging locally sourced components, construction costs are minimized, making the project accessible to a broader range of investors.</a:t>
            </a:r>
          </a:p>
          <a:p>
            <a:r>
              <a:rPr lang="en-GB" sz="2200" b="1" dirty="0"/>
              <a:t>Expandability:</a:t>
            </a:r>
            <a:endParaRPr lang="en-GB" sz="2200" dirty="0"/>
          </a:p>
          <a:p>
            <a:r>
              <a:rPr lang="en-GB" sz="2200" dirty="0"/>
              <a:t>The greenhouse’s modular design allows for easy expansion toward Cataclysm preparedness and prevention to add different modules, reconfigurable to facilitate logistics based on events. As your needs evolve or your crop variety increases, you can seamlessly add additional sections. Whether you’re cultivating vegetables, herbs, or flowers, the expandable nature of this greenhouse ensures flexibility.</a:t>
            </a:r>
          </a:p>
          <a:p>
            <a:r>
              <a:rPr lang="en-GB" sz="2200" b="1" dirty="0"/>
              <a:t>Fresh and Alive Supply Chain Concept:</a:t>
            </a:r>
            <a:endParaRPr lang="en-GB" sz="2200" dirty="0"/>
          </a:p>
          <a:p>
            <a:r>
              <a:rPr lang="en-GB" sz="2200" dirty="0"/>
              <a:t>The primary goal of the Floatable Single Floor Greenhouse is to extend the growing season. By providing a controlled environment, it allows for year-round availability of fruits, vegetables, fish, crustaceans, and other ingredients. The greenhouse’s design ensures optimal light exposure, temperature regulation, and protection from adverse weather conditions. Ingredients are supplied by a “From Farm to Table” system, allowing for an uninterrupted supply chain.</a:t>
            </a:r>
          </a:p>
          <a:p>
            <a:r>
              <a:rPr lang="en-GB" sz="2200" b="1" dirty="0"/>
              <a:t>Maximizing Consumer Retention:</a:t>
            </a:r>
            <a:endParaRPr lang="en-GB" sz="2200" dirty="0"/>
          </a:p>
          <a:p>
            <a:pPr>
              <a:buFont typeface="Arial" panose="020B0604020202020204" pitchFamily="34" charset="0"/>
              <a:buChar char="•"/>
            </a:pPr>
            <a:r>
              <a:rPr lang="en-GB" sz="2200" b="1" dirty="0"/>
              <a:t>Accommodation:</a:t>
            </a:r>
            <a:r>
              <a:rPr lang="en-GB" sz="2200" dirty="0"/>
              <a:t> All budget on-site accommodation merging with existing availability.</a:t>
            </a:r>
          </a:p>
          <a:p>
            <a:pPr>
              <a:buFont typeface="Arial" panose="020B0604020202020204" pitchFamily="34" charset="0"/>
              <a:buChar char="•"/>
            </a:pPr>
            <a:r>
              <a:rPr lang="en-GB" sz="2200" b="1" dirty="0"/>
              <a:t>Entertainment:</a:t>
            </a:r>
            <a:r>
              <a:rPr lang="en-GB" sz="2200" dirty="0"/>
              <a:t> Water sports, day life activities, nightlife, shopping with green and carbon-negative design, in opposition to widespread concrete shopping.</a:t>
            </a:r>
          </a:p>
          <a:p>
            <a:pPr>
              <a:buFont typeface="Arial" panose="020B0604020202020204" pitchFamily="34" charset="0"/>
              <a:buChar char="•"/>
            </a:pPr>
            <a:r>
              <a:rPr lang="en-GB" sz="2200" b="1" dirty="0"/>
              <a:t>R&amp;D and Workshop Experiences:</a:t>
            </a:r>
            <a:r>
              <a:rPr lang="en-GB" sz="2200" dirty="0"/>
              <a:t> Visitor packages include R&amp;D, workshops on green technology, carbon-negative, cooking class, sustainable living, deforestation workshop, local fauna and flora preservation, fire and pollution prevention, water management, energy management, exhibition, AI, IoT, and more.</a:t>
            </a:r>
          </a:p>
          <a:p>
            <a:pPr>
              <a:buFont typeface="Arial" panose="020B0604020202020204" pitchFamily="34" charset="0"/>
              <a:buChar char="•"/>
            </a:pPr>
            <a:endParaRPr lang="en-GB" sz="2200" dirty="0"/>
          </a:p>
          <a:p>
            <a:r>
              <a:rPr lang="en-GB" sz="2200" dirty="0"/>
              <a:t>In summary, this innovative greenhouse combines affordability, adaptability, and extended growing capabilities, making it an excellent choice for resource-conscious investors, farmers and gardeners. It’s not just a greenhouse, but a comprehensive solution for sustainable and profitable farming with sustainability in mind.</a:t>
            </a:r>
          </a:p>
        </p:txBody>
      </p:sp>
      <p:sp>
        <p:nvSpPr>
          <p:cNvPr id="4" name="Slide Number Placeholder 3"/>
          <p:cNvSpPr>
            <a:spLocks noGrp="1"/>
          </p:cNvSpPr>
          <p:nvPr>
            <p:ph type="sldNum" sz="quarter" idx="5"/>
          </p:nvPr>
        </p:nvSpPr>
        <p:spPr/>
        <p:txBody>
          <a:bodyPr/>
          <a:lstStyle/>
          <a:p>
            <a:fld id="{9D232072-4639-41A0-AD0E-CEE433FCF399}" type="slidenum">
              <a:rPr lang="en-US" smtClean="0"/>
              <a:t>32</a:t>
            </a:fld>
            <a:endParaRPr lang="en-US"/>
          </a:p>
        </p:txBody>
      </p:sp>
    </p:spTree>
    <p:extLst>
      <p:ext uri="{BB962C8B-B14F-4D97-AF65-F5344CB8AC3E}">
        <p14:creationId xmlns:p14="http://schemas.microsoft.com/office/powerpoint/2010/main" val="2639490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a:lnSpc>
                <a:spcPct val="107000"/>
              </a:lnSpc>
              <a:spcAft>
                <a:spcPts val="867"/>
              </a:spcAft>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These Carbon-Negative skyscraper greenhouses are designed for big budget to ascend vertically, with each floor serving a specific purpose.</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ground floor is dedicated to educational workshops with </a:t>
            </a:r>
            <a:r>
              <a:rPr lang="en-US" sz="1300" b="1" kern="0" dirty="0">
                <a:latin typeface="Times New Roman" panose="02020603050405020304" pitchFamily="18" charset="0"/>
                <a:ea typeface="Times New Roman" panose="02020603050405020304" pitchFamily="18" charset="0"/>
                <a:cs typeface="Arial" panose="020B0604020202020204" pitchFamily="34" charset="0"/>
              </a:rPr>
              <a:t>aquaculture</a:t>
            </a:r>
            <a:r>
              <a:rPr lang="en-US" sz="1300" kern="0" dirty="0">
                <a:latin typeface="Times New Roman" panose="02020603050405020304" pitchFamily="18" charset="0"/>
                <a:ea typeface="Times New Roman" panose="02020603050405020304" pitchFamily="18" charset="0"/>
                <a:cs typeface="Arial" panose="020B0604020202020204" pitchFamily="34" charset="0"/>
              </a:rPr>
              <a:t>, fostering a thriving aquatic ecosystem. Imagine shimmering pools teeming with fish and aquatic plants.</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From the </a:t>
            </a:r>
            <a:r>
              <a:rPr lang="en-US" sz="1300" b="1" kern="0" dirty="0">
                <a:latin typeface="Times New Roman" panose="02020603050405020304" pitchFamily="18" charset="0"/>
                <a:ea typeface="Times New Roman" panose="02020603050405020304" pitchFamily="18" charset="0"/>
                <a:cs typeface="Arial" panose="020B0604020202020204" pitchFamily="34" charset="0"/>
              </a:rPr>
              <a:t>second floor upward</a:t>
            </a:r>
            <a:r>
              <a:rPr lang="en-US" sz="1300" kern="0" dirty="0">
                <a:latin typeface="Times New Roman" panose="02020603050405020304" pitchFamily="18" charset="0"/>
                <a:ea typeface="Times New Roman" panose="02020603050405020304" pitchFamily="18" charset="0"/>
                <a:cs typeface="Arial" panose="020B0604020202020204" pitchFamily="34" charset="0"/>
              </a:rPr>
              <a:t>, stackable smart farming greenhouses take </a:t>
            </a:r>
            <a:r>
              <a:rPr lang="en-US" sz="1300" kern="0" dirty="0" err="1">
                <a:latin typeface="Times New Roman" panose="02020603050405020304" pitchFamily="18" charset="0"/>
                <a:ea typeface="Times New Roman" panose="02020603050405020304" pitchFamily="18" charset="0"/>
                <a:cs typeface="Arial" panose="020B0604020202020204" pitchFamily="34" charset="0"/>
              </a:rPr>
              <a:t>centre</a:t>
            </a:r>
            <a:r>
              <a:rPr lang="en-US" sz="1300" kern="0" dirty="0">
                <a:latin typeface="Times New Roman" panose="02020603050405020304" pitchFamily="18" charset="0"/>
                <a:ea typeface="Times New Roman" panose="02020603050405020304" pitchFamily="18" charset="0"/>
                <a:cs typeface="Arial" panose="020B0604020202020204" pitchFamily="34" charset="0"/>
              </a:rPr>
              <a:t> stage. These modular structures house crops, herbs, mushrooms, and even small fruit trees. Their vertical arrangement maximizes space efficiency.</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Space capsules</a:t>
            </a:r>
            <a:r>
              <a:rPr lang="en-US" sz="1300" kern="0" dirty="0">
                <a:latin typeface="Times New Roman" panose="02020603050405020304" pitchFamily="18" charset="0"/>
                <a:ea typeface="Times New Roman" panose="02020603050405020304" pitchFamily="18" charset="0"/>
                <a:cs typeface="Arial" panose="020B0604020202020204" pitchFamily="34" charset="0"/>
              </a:rPr>
              <a:t> on each floor serve as workstations for staff members. These transparent pods provide panoramic views of the lush greenery and allow workers to monitor plant health, adjust climate conditions, and tend to crops.</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Font typeface="+mj-lt"/>
              <a:buAutoNum type="arabi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Cooling Mechanism</a:t>
            </a:r>
            <a:r>
              <a:rPr lang="en-US" sz="1300" kern="0" dirty="0">
                <a:latin typeface="Times New Roman" panose="02020603050405020304" pitchFamily="18" charset="0"/>
                <a:ea typeface="Times New Roman" panose="02020603050405020304" pitchFamily="18" charset="0"/>
                <a:cs typeface="Arial" panose="020B0604020202020204" pitchFamily="34" charset="0"/>
              </a:rPr>
              <a:t>:</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entire complex utilizes an ingenious cooling system.</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Rainwater harvesting</a:t>
            </a:r>
            <a:r>
              <a:rPr lang="en-US" sz="1300" kern="0" dirty="0">
                <a:latin typeface="Times New Roman" panose="02020603050405020304" pitchFamily="18" charset="0"/>
                <a:ea typeface="Times New Roman" panose="02020603050405020304" pitchFamily="18" charset="0"/>
                <a:cs typeface="Arial" panose="020B0604020202020204" pitchFamily="34" charset="0"/>
              </a:rPr>
              <a:t> from the rooftop is a primary source of cooling. As rain cascades down the building’s exterior, it cools the greenhouse walls and nourishes the plants.</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water cycle continues: Excess rainwater is collected and pumped back up to the rooftop, ensuring a sustainable loop.</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Evaporative cooling</a:t>
            </a:r>
            <a:r>
              <a:rPr lang="en-US" sz="1300" kern="0" dirty="0">
                <a:latin typeface="Times New Roman" panose="02020603050405020304" pitchFamily="18" charset="0"/>
                <a:ea typeface="Times New Roman" panose="02020603050405020304" pitchFamily="18" charset="0"/>
                <a:cs typeface="Arial" panose="020B0604020202020204" pitchFamily="34" charset="0"/>
              </a:rPr>
              <a:t> further moderates the internal temperature. Water misters release fine droplets, which absorb heat and create a refreshing microclimate.</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combination of rainwater and evaporative cooling maintains optimal conditions for plant growth while keeping the interior comfortable for staff.</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Hydroloop™ System: supplying water, cooling, and nutrients controlled by IoT. </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Font typeface="+mj-lt"/>
              <a:buAutoNum type="arabi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Transparency and Connection</a:t>
            </a:r>
            <a:r>
              <a:rPr lang="en-US" sz="1300" kern="0" dirty="0">
                <a:latin typeface="Times New Roman" panose="02020603050405020304" pitchFamily="18" charset="0"/>
                <a:ea typeface="Times New Roman" panose="02020603050405020304" pitchFamily="18" charset="0"/>
                <a:cs typeface="Arial" panose="020B0604020202020204" pitchFamily="34" charset="0"/>
              </a:rPr>
              <a:t>:</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greenhouse walls are predominantly made of </a:t>
            </a:r>
            <a:r>
              <a:rPr lang="en-US" sz="1300" b="1" kern="0" dirty="0">
                <a:latin typeface="Times New Roman" panose="02020603050405020304" pitchFamily="18" charset="0"/>
                <a:ea typeface="Times New Roman" panose="02020603050405020304" pitchFamily="18" charset="0"/>
                <a:cs typeface="Arial" panose="020B0604020202020204" pitchFamily="34" charset="0"/>
              </a:rPr>
              <a:t>transparent materials</a:t>
            </a:r>
            <a:r>
              <a:rPr lang="en-US" sz="1300" kern="0" dirty="0">
                <a:latin typeface="Times New Roman" panose="02020603050405020304" pitchFamily="18" charset="0"/>
                <a:ea typeface="Times New Roman" panose="02020603050405020304" pitchFamily="18" charset="0"/>
                <a:cs typeface="Arial" panose="020B0604020202020204" pitchFamily="34" charset="0"/>
              </a:rPr>
              <a:t>, such as glass or polycarbonate. This allows sunlight to flood the interior, promoting photosynthesis.</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Staff members can observe the lush greenery from their space capsules, fostering a sense of connection with nature.</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building’s transparency also invites visitors and tourists to witness the magic of sustainable agriculture in action.</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Font typeface="+mj-lt"/>
              <a:buAutoNum type="arabi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Eco-Friendly Practices</a:t>
            </a:r>
            <a:r>
              <a:rPr lang="en-US" sz="1300" kern="0" dirty="0">
                <a:latin typeface="Times New Roman" panose="02020603050405020304" pitchFamily="18" charset="0"/>
                <a:ea typeface="Times New Roman" panose="02020603050405020304" pitchFamily="18" charset="0"/>
                <a:cs typeface="Arial" panose="020B0604020202020204" pitchFamily="34" charset="0"/>
              </a:rPr>
              <a:t>:</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greenhouses are powered by </a:t>
            </a:r>
            <a:r>
              <a:rPr lang="en-US" sz="1300" b="1" kern="0" dirty="0">
                <a:latin typeface="Times New Roman" panose="02020603050405020304" pitchFamily="18" charset="0"/>
                <a:ea typeface="Times New Roman" panose="02020603050405020304" pitchFamily="18" charset="0"/>
                <a:cs typeface="Arial" panose="020B0604020202020204" pitchFamily="34" charset="0"/>
              </a:rPr>
              <a:t>renewable energy sources</a:t>
            </a:r>
            <a:r>
              <a:rPr lang="en-US" sz="1300" kern="0" dirty="0">
                <a:latin typeface="Times New Roman" panose="02020603050405020304" pitchFamily="18" charset="0"/>
                <a:ea typeface="Times New Roman" panose="02020603050405020304" pitchFamily="18" charset="0"/>
                <a:cs typeface="Arial" panose="020B0604020202020204" pitchFamily="34" charset="0"/>
              </a:rPr>
              <a:t>, such as solar panels integrated into the rooftop.</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Vertical gardens</a:t>
            </a:r>
            <a:r>
              <a:rPr lang="en-US" sz="1300" kern="0" dirty="0">
                <a:latin typeface="Times New Roman" panose="02020603050405020304" pitchFamily="18" charset="0"/>
                <a:ea typeface="Times New Roman" panose="02020603050405020304" pitchFamily="18" charset="0"/>
                <a:cs typeface="Arial" panose="020B0604020202020204" pitchFamily="34" charset="0"/>
              </a:rPr>
              <a:t> adorn the exterior, providing additional insulation and enhancing biodiversity.</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aquaculture system supports a balanced ecosystem, where fish waste fertilizes the plants, and plants filter the water.</a:t>
            </a:r>
            <a:endParaRPr lang="en-GB" kern="100" dirty="0">
              <a:ea typeface="Aptos" panose="020B0004020202020204" pitchFamily="34" charset="0"/>
              <a:cs typeface="Arial" panose="020B0604020202020204" pitchFamily="34" charset="0"/>
            </a:endParaRPr>
          </a:p>
          <a:p>
            <a:pPr marL="804763" lvl="1" indent="-309524">
              <a:lnSpc>
                <a:spcPct val="107000"/>
              </a:lnSpc>
              <a:spcAft>
                <a:spcPts val="867"/>
              </a:spcAft>
              <a:buFont typeface="+mj-lt"/>
              <a:buAutoNum type="arabicParenR"/>
            </a:pPr>
            <a:r>
              <a:rPr lang="en-US" sz="1300" b="1" kern="0" dirty="0">
                <a:latin typeface="Times New Roman" panose="02020603050405020304" pitchFamily="18" charset="0"/>
                <a:ea typeface="Times New Roman" panose="02020603050405020304" pitchFamily="18" charset="0"/>
                <a:cs typeface="Arial" panose="020B0604020202020204" pitchFamily="34" charset="0"/>
              </a:rPr>
              <a:t>Community Engagement</a:t>
            </a:r>
            <a:r>
              <a:rPr lang="en-US" sz="1300" kern="0" dirty="0">
                <a:latin typeface="Times New Roman" panose="02020603050405020304" pitchFamily="18" charset="0"/>
                <a:ea typeface="Times New Roman" panose="02020603050405020304" pitchFamily="18" charset="0"/>
                <a:cs typeface="Arial" panose="020B0604020202020204" pitchFamily="34" charset="0"/>
              </a:rPr>
              <a:t>:</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These skyscraper greenhouses are not just functional; they’re also community hubs.</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The ground floor hosts educational workshops, teaching visitors about aquaculture, sustainable farming, and environmental stewardship.</a:t>
            </a:r>
            <a:endParaRPr lang="en-GB" kern="100" dirty="0">
              <a:ea typeface="Aptos" panose="020B0004020202020204" pitchFamily="34" charset="0"/>
              <a:cs typeface="Arial" panose="020B0604020202020204" pitchFamily="34" charset="0"/>
            </a:endParaRPr>
          </a:p>
          <a:p>
            <a:pPr marL="1238098" lvl="2" indent="-247620">
              <a:lnSpc>
                <a:spcPct val="107000"/>
              </a:lnSpc>
              <a:spcAft>
                <a:spcPts val="867"/>
              </a:spcAft>
              <a:buFont typeface="+mj-lt"/>
              <a:buAutoNum type="alphaLcParenR"/>
            </a:pPr>
            <a:r>
              <a:rPr lang="en-US" sz="1300" kern="0" dirty="0">
                <a:latin typeface="Times New Roman" panose="02020603050405020304" pitchFamily="18" charset="0"/>
                <a:ea typeface="Times New Roman" panose="02020603050405020304" pitchFamily="18" charset="0"/>
                <a:cs typeface="Arial" panose="020B0604020202020204" pitchFamily="34" charset="0"/>
              </a:rPr>
              <a:t>Rooftop cafes offer panoramic views of the city and the thriving green oasis below.</a:t>
            </a:r>
            <a:endParaRPr lang="en-GB" kern="100" dirty="0">
              <a:ea typeface="Aptos" panose="020B0004020202020204" pitchFamily="34" charset="0"/>
              <a:cs typeface="Arial" panose="020B0604020202020204" pitchFamily="34" charset="0"/>
            </a:endParaRPr>
          </a:p>
          <a:p>
            <a:pPr>
              <a:lnSpc>
                <a:spcPct val="107000"/>
              </a:lnSpc>
              <a:spcAft>
                <a:spcPts val="867"/>
              </a:spcAft>
            </a:pPr>
            <a:r>
              <a:rPr lang="en-US" sz="1300" kern="0" dirty="0">
                <a:latin typeface="Times New Roman" panose="02020603050405020304" pitchFamily="18" charset="0"/>
                <a:ea typeface="Times New Roman" panose="02020603050405020304" pitchFamily="18" charset="0"/>
                <a:cs typeface="Arial" panose="020B0604020202020204" pitchFamily="34" charset="0"/>
              </a:rPr>
              <a:t>In summary, our vision combines cutting-edge technology, ecological consciousness, and architectural elegance. These skyscraper greenhouses stand as beacons of sustainable living, inviting people to coexist harmoniously with nature while reaping the benefits of fresh and alive produce and aquaculture.</a:t>
            </a:r>
            <a:endParaRPr lang="en-GB" kern="100" dirty="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D232072-4639-41A0-AD0E-CEE433FCF399}" type="slidenum">
              <a:rPr lang="en-US" smtClean="0"/>
              <a:t>33</a:t>
            </a:fld>
            <a:endParaRPr lang="en-US"/>
          </a:p>
        </p:txBody>
      </p:sp>
    </p:spTree>
    <p:extLst>
      <p:ext uri="{BB962C8B-B14F-4D97-AF65-F5344CB8AC3E}">
        <p14:creationId xmlns:p14="http://schemas.microsoft.com/office/powerpoint/2010/main" val="866387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Fresher and alive food, therefore, increase health</a:t>
            </a:r>
          </a:p>
          <a:p>
            <a:pPr marL="185715" indent="-185715">
              <a:buFont typeface="Arial" panose="020B0604020202020204" pitchFamily="34" charset="0"/>
              <a:buChar char="•"/>
            </a:pPr>
            <a:r>
              <a:rPr lang="en-US" dirty="0"/>
              <a:t>Land use efficiency</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green walls and roofs</a:t>
            </a:r>
            <a:r>
              <a:rPr lang="en-US" b="0" i="0" dirty="0">
                <a:solidFill>
                  <a:srgbClr val="111111"/>
                </a:solidFill>
                <a:effectLst/>
                <a:latin typeface="Arial" panose="020B0604020202020204" pitchFamily="34" charset="0"/>
              </a:rPr>
              <a:t> as air-conditioning</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reduce the urban heat island effect</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improve air quality by absorbing more CO2 and filter the air</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More water available to clean the dust particles and extinguish fires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decrease the need for food plastic packaging by delivering food fresh and alive using recyclable trays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ground floor and basements are designed for flood prevention</a:t>
            </a:r>
          </a:p>
          <a:p>
            <a:pPr marL="185715" indent="-185715">
              <a:buFont typeface="Arial" panose="020B0604020202020204" pitchFamily="34" charset="0"/>
              <a:buChar char="•"/>
            </a:pPr>
            <a:endParaRPr lang="en-GB"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34</a:t>
            </a:fld>
            <a:endParaRPr lang="en-US"/>
          </a:p>
        </p:txBody>
      </p:sp>
    </p:spTree>
    <p:extLst>
      <p:ext uri="{BB962C8B-B14F-4D97-AF65-F5344CB8AC3E}">
        <p14:creationId xmlns:p14="http://schemas.microsoft.com/office/powerpoint/2010/main" val="113052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Fresher and alive food, therefore, increase health</a:t>
            </a:r>
          </a:p>
          <a:p>
            <a:pPr marL="185715" indent="-185715">
              <a:buFont typeface="Arial" panose="020B0604020202020204" pitchFamily="34" charset="0"/>
              <a:buChar char="•"/>
            </a:pPr>
            <a:r>
              <a:rPr lang="en-US" dirty="0"/>
              <a:t>Land use efficiency</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green walls and roofs</a:t>
            </a:r>
            <a:r>
              <a:rPr lang="en-US" b="0" i="0" dirty="0">
                <a:solidFill>
                  <a:srgbClr val="111111"/>
                </a:solidFill>
                <a:effectLst/>
                <a:latin typeface="Arial" panose="020B0604020202020204" pitchFamily="34" charset="0"/>
              </a:rPr>
              <a:t> as air-conditioning</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reduce the urban heat island effect</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improve air quality by absorbing more CO2 and filter the air</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More water available to clean the dust particles and extinguish fires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decrease the need for food plastic packaging by delivering food fresh and alive using recyclable trays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ground floor and basements are designed for flood prevention</a:t>
            </a:r>
          </a:p>
          <a:p>
            <a:pPr marL="185715" indent="-185715">
              <a:buFont typeface="Arial" panose="020B0604020202020204" pitchFamily="34" charset="0"/>
              <a:buChar char="•"/>
            </a:pPr>
            <a:endParaRPr lang="en-GB"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35</a:t>
            </a:fld>
            <a:endParaRPr lang="en-US"/>
          </a:p>
        </p:txBody>
      </p:sp>
    </p:spTree>
    <p:extLst>
      <p:ext uri="{BB962C8B-B14F-4D97-AF65-F5344CB8AC3E}">
        <p14:creationId xmlns:p14="http://schemas.microsoft.com/office/powerpoint/2010/main" val="3281353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Fresher and alive food, therefore, increase health</a:t>
            </a:r>
          </a:p>
          <a:p>
            <a:pPr marL="185715" indent="-185715">
              <a:buFont typeface="Arial" panose="020B0604020202020204" pitchFamily="34" charset="0"/>
              <a:buChar char="•"/>
            </a:pPr>
            <a:r>
              <a:rPr lang="en-US" dirty="0"/>
              <a:t>Land use efficiency</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green walls and roofs</a:t>
            </a:r>
            <a:r>
              <a:rPr lang="en-US" b="0" i="0" dirty="0">
                <a:solidFill>
                  <a:srgbClr val="111111"/>
                </a:solidFill>
                <a:effectLst/>
                <a:latin typeface="Arial" panose="020B0604020202020204" pitchFamily="34" charset="0"/>
              </a:rPr>
              <a:t> as air-conditioning</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reduce the urban heat island effect</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improve air quality by absorbing more CO2 and filter the air</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More water available to clean the dust particles and extinguish fires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decrease the need for food plastic packaging by delivering food fresh and alive using recyclable trays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ground floor and basements are designed for flood prevention</a:t>
            </a:r>
          </a:p>
          <a:p>
            <a:pPr marL="185715" indent="-185715">
              <a:buFont typeface="Arial" panose="020B0604020202020204" pitchFamily="34" charset="0"/>
              <a:buChar char="•"/>
            </a:pPr>
            <a:endParaRPr lang="en-GB"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36</a:t>
            </a:fld>
            <a:endParaRPr lang="en-US"/>
          </a:p>
        </p:txBody>
      </p:sp>
    </p:spTree>
    <p:extLst>
      <p:ext uri="{BB962C8B-B14F-4D97-AF65-F5344CB8AC3E}">
        <p14:creationId xmlns:p14="http://schemas.microsoft.com/office/powerpoint/2010/main" val="147318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Fresher and alive food, therefore, increase health</a:t>
            </a:r>
          </a:p>
          <a:p>
            <a:pPr marL="185715" indent="-185715">
              <a:buFont typeface="Arial" panose="020B0604020202020204" pitchFamily="34" charset="0"/>
              <a:buChar char="•"/>
            </a:pPr>
            <a:r>
              <a:rPr lang="en-US" dirty="0"/>
              <a:t>Land use efficiency</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green walls and roofs</a:t>
            </a:r>
            <a:r>
              <a:rPr lang="en-US" b="0" i="0" dirty="0">
                <a:solidFill>
                  <a:srgbClr val="111111"/>
                </a:solidFill>
                <a:effectLst/>
                <a:latin typeface="Arial" panose="020B0604020202020204" pitchFamily="34" charset="0"/>
              </a:rPr>
              <a:t> as air-conditioning</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reduce the urban heat island effect</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improve air quality by absorbing more CO2 and filter the air</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More water available to clean the dust particles and extinguish fires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decrease the need for food plastic packaging by delivering food fresh and alive using recyclable trays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ground floor and basements are designed for flood prevention</a:t>
            </a:r>
          </a:p>
          <a:p>
            <a:pPr marL="185715" indent="-185715">
              <a:buFont typeface="Arial" panose="020B0604020202020204" pitchFamily="34" charset="0"/>
              <a:buChar char="•"/>
            </a:pPr>
            <a:endParaRPr lang="en-GB"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b="0" i="0" dirty="0">
              <a:solidFill>
                <a:srgbClr val="111111"/>
              </a:solidFill>
              <a:effectLst/>
              <a:latin typeface="Arial" panose="020B0604020202020204" pitchFamily="34" charset="0"/>
            </a:endParaRP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37</a:t>
            </a:fld>
            <a:endParaRPr lang="en-US"/>
          </a:p>
        </p:txBody>
      </p:sp>
    </p:spTree>
    <p:extLst>
      <p:ext uri="{BB962C8B-B14F-4D97-AF65-F5344CB8AC3E}">
        <p14:creationId xmlns:p14="http://schemas.microsoft.com/office/powerpoint/2010/main" val="4239955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2D0CE"/>
                </a:solidFill>
                <a:effectLst/>
                <a:latin typeface="Arial" panose="020B0604020202020204" pitchFamily="34" charset="0"/>
              </a:rPr>
              <a:t>Hyperloop and Hydroloop are not the same trademark.</a:t>
            </a:r>
          </a:p>
          <a:p>
            <a:endParaRPr lang="en-GB" b="0" i="0" dirty="0">
              <a:solidFill>
                <a:srgbClr val="D2D0CE"/>
              </a:solidFill>
              <a:effectLst/>
              <a:latin typeface="Arial" panose="020B0604020202020204" pitchFamily="34" charset="0"/>
            </a:endParaRPr>
          </a:p>
          <a:p>
            <a:r>
              <a:rPr lang="en-GB" b="1" i="0" dirty="0">
                <a:effectLst/>
                <a:latin typeface="Arial" panose="020B0604020202020204" pitchFamily="34" charset="0"/>
                <a:hlinkClick r:id="rId3"/>
              </a:rPr>
              <a:t>Hyperloop</a:t>
            </a:r>
            <a:r>
              <a:rPr lang="en-GB" b="0" i="0" dirty="0">
                <a:effectLst/>
                <a:latin typeface="Arial" panose="020B0604020202020204" pitchFamily="34" charset="0"/>
                <a:hlinkClick r:id="rId3"/>
              </a:rPr>
              <a:t> is a trademark of Space Exploration Technologies Corp</a:t>
            </a:r>
            <a:r>
              <a:rPr lang="en-GB" b="0" i="0" baseline="30000" dirty="0">
                <a:effectLst/>
                <a:latin typeface="Arial" panose="020B0604020202020204" pitchFamily="34" charset="0"/>
                <a:hlinkClick r:id="rId3"/>
              </a:rPr>
              <a:t>1</a:t>
            </a:r>
            <a:r>
              <a:rPr lang="en-GB" b="0" i="0" dirty="0">
                <a:solidFill>
                  <a:srgbClr val="D2D0CE"/>
                </a:solidFill>
                <a:effectLst/>
                <a:latin typeface="Arial" panose="020B0604020202020204" pitchFamily="34" charset="0"/>
              </a:rPr>
              <a:t>. </a:t>
            </a:r>
            <a:r>
              <a:rPr lang="en-GB" b="0" i="0" dirty="0">
                <a:effectLst/>
                <a:latin typeface="Arial" panose="020B0604020202020204" pitchFamily="34" charset="0"/>
                <a:hlinkClick r:id="rId4"/>
              </a:rPr>
              <a:t>It refers to a proposed high-speed transportation system for both passengers and freight</a:t>
            </a:r>
            <a:r>
              <a:rPr lang="en-GB" b="0" i="0" baseline="30000" dirty="0">
                <a:effectLst/>
                <a:latin typeface="Arial" panose="020B0604020202020204" pitchFamily="34" charset="0"/>
                <a:hlinkClick r:id="rId4"/>
              </a:rPr>
              <a:t>2</a:t>
            </a:r>
            <a:r>
              <a:rPr lang="en-GB" b="0" i="0" dirty="0">
                <a:solidFill>
                  <a:srgbClr val="D2D0CE"/>
                </a:solidFill>
                <a:effectLst/>
                <a:latin typeface="Arial" panose="020B0604020202020204" pitchFamily="34" charset="0"/>
              </a:rPr>
              <a:t>. </a:t>
            </a:r>
            <a:r>
              <a:rPr lang="en-GB" b="0" i="0" dirty="0">
                <a:effectLst/>
                <a:latin typeface="Arial" panose="020B0604020202020204" pitchFamily="34" charset="0"/>
                <a:hlinkClick r:id="rId4"/>
              </a:rPr>
              <a:t>The concept was documented by Elon Musk in a 2013 white paper</a:t>
            </a:r>
            <a:r>
              <a:rPr lang="en-GB" b="0" i="0" baseline="30000" dirty="0">
                <a:effectLst/>
                <a:latin typeface="Arial" panose="020B0604020202020204" pitchFamily="34" charset="0"/>
                <a:hlinkClick r:id="rId4"/>
              </a:rPr>
              <a:t>2</a:t>
            </a:r>
            <a:r>
              <a:rPr lang="en-GB" b="0" i="0" dirty="0">
                <a:solidFill>
                  <a:srgbClr val="D2D0CE"/>
                </a:solidFill>
                <a:effectLst/>
                <a:latin typeface="Arial" panose="020B0604020202020204" pitchFamily="34" charset="0"/>
              </a:rPr>
              <a:t> but never materialised and was very dangerous.</a:t>
            </a:r>
          </a:p>
          <a:p>
            <a:endParaRPr lang="en-GB" b="0" i="0" dirty="0">
              <a:solidFill>
                <a:srgbClr val="D2D0CE"/>
              </a:solidFill>
              <a:effectLst/>
              <a:latin typeface="Arial" panose="020B0604020202020204" pitchFamily="34" charset="0"/>
            </a:endParaRPr>
          </a:p>
          <a:p>
            <a:r>
              <a:rPr lang="en-GB" b="0" i="0" dirty="0">
                <a:effectLst/>
                <a:latin typeface="Arial" panose="020B0604020202020204" pitchFamily="34" charset="0"/>
                <a:hlinkClick r:id="rId5"/>
              </a:rPr>
              <a:t>On the other hand, </a:t>
            </a:r>
            <a:r>
              <a:rPr lang="en-GB" b="1" i="0" dirty="0">
                <a:effectLst/>
                <a:latin typeface="Arial" panose="020B0604020202020204" pitchFamily="34" charset="0"/>
                <a:hlinkClick r:id="rId5"/>
              </a:rPr>
              <a:t>Hydroloop</a:t>
            </a:r>
            <a:r>
              <a:rPr lang="en-GB" b="0" i="0" dirty="0">
                <a:effectLst/>
                <a:latin typeface="Arial" panose="020B0604020202020204" pitchFamily="34" charset="0"/>
                <a:hlinkClick r:id="rId5"/>
              </a:rPr>
              <a:t> </a:t>
            </a:r>
            <a:r>
              <a:rPr lang="en-GB" b="0" i="0" dirty="0">
                <a:effectLst/>
                <a:latin typeface="Arial" panose="020B0604020202020204" pitchFamily="34" charset="0"/>
              </a:rPr>
              <a:t>is</a:t>
            </a:r>
            <a:r>
              <a:rPr lang="en-GB" b="0" i="0" dirty="0">
                <a:solidFill>
                  <a:srgbClr val="6A7C92"/>
                </a:solidFill>
                <a:effectLst/>
                <a:latin typeface="Montserrat-Regular" panose="00000500000000000000" pitchFamily="50" charset="0"/>
              </a:rPr>
              <a:t> a sustainable energy and water distribution solution that leverages geothermal energy to supply electricity and water constantly. It also aids in the transportation of goods and people. The system generates electricity at the end-point (no high voltage transmission lines) and distributes water to Smart Farming operations, which cultivate a variety of produce and aquatic life, for human consumption, recreation, cooling and heating, etc... The used water is then recycled with a portion to feed the geothermal power plants to energize the Hydroloop™ System, thus completing the cycle and/or starting a new loop. This project aligns with the United Nations’ 17 Sustainable Development Goals (UNSDG) making it </a:t>
            </a:r>
            <a:r>
              <a:rPr lang="en-GB" b="1" i="0" u="none" strike="noStrike" dirty="0">
                <a:solidFill>
                  <a:srgbClr val="6A7C92"/>
                </a:solidFill>
                <a:effectLst/>
                <a:latin typeface="Montserrat-Regular" panose="00000500000000000000" pitchFamily="50" charset="0"/>
                <a:hlinkClick r:id="rId6"/>
              </a:rPr>
              <a:t>The World Solution</a:t>
            </a:r>
            <a:r>
              <a:rPr lang="en-GB" b="0" i="0" u="none" strike="noStrike" dirty="0">
                <a:solidFill>
                  <a:srgbClr val="6A7C92"/>
                </a:solidFill>
                <a:effectLst/>
                <a:latin typeface="Montserrat-Regular" panose="00000500000000000000" pitchFamily="50" charset="0"/>
              </a:rPr>
              <a:t> and allowing the construction of a Space Elevator from a 150km tall bona fide Spaceport tower filled with desert sand and water, safeguarded by hempcrete (possible by water distribution across the deserts) for infinite exploration.</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38</a:t>
            </a:fld>
            <a:endParaRPr lang="en-US"/>
          </a:p>
        </p:txBody>
      </p:sp>
    </p:spTree>
    <p:extLst>
      <p:ext uri="{BB962C8B-B14F-4D97-AF65-F5344CB8AC3E}">
        <p14:creationId xmlns:p14="http://schemas.microsoft.com/office/powerpoint/2010/main" val="3078356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2D0CE"/>
                </a:solidFill>
                <a:effectLst/>
                <a:latin typeface="Arial" panose="020B0604020202020204" pitchFamily="34" charset="0"/>
              </a:rPr>
              <a:t>Hyperloop and Hydroloop are not the same trademark.</a:t>
            </a:r>
          </a:p>
          <a:p>
            <a:endParaRPr lang="en-GB" b="0" i="0" dirty="0">
              <a:solidFill>
                <a:srgbClr val="D2D0CE"/>
              </a:solidFill>
              <a:effectLst/>
              <a:latin typeface="Arial" panose="020B0604020202020204" pitchFamily="34" charset="0"/>
            </a:endParaRPr>
          </a:p>
          <a:p>
            <a:r>
              <a:rPr lang="en-GB" b="1" i="0" dirty="0">
                <a:effectLst/>
                <a:latin typeface="Arial" panose="020B0604020202020204" pitchFamily="34" charset="0"/>
                <a:hlinkClick r:id="rId3"/>
              </a:rPr>
              <a:t>Hyperloop</a:t>
            </a:r>
            <a:r>
              <a:rPr lang="en-GB" b="0" i="0" dirty="0">
                <a:effectLst/>
                <a:latin typeface="Arial" panose="020B0604020202020204" pitchFamily="34" charset="0"/>
                <a:hlinkClick r:id="rId3"/>
              </a:rPr>
              <a:t> is a trademark of Space Exploration Technologies Corp</a:t>
            </a:r>
            <a:r>
              <a:rPr lang="en-GB" b="0" i="0" baseline="30000" dirty="0">
                <a:effectLst/>
                <a:latin typeface="Arial" panose="020B0604020202020204" pitchFamily="34" charset="0"/>
                <a:hlinkClick r:id="rId3"/>
              </a:rPr>
              <a:t>1</a:t>
            </a:r>
            <a:r>
              <a:rPr lang="en-GB" b="0" i="0" dirty="0">
                <a:solidFill>
                  <a:srgbClr val="D2D0CE"/>
                </a:solidFill>
                <a:effectLst/>
                <a:latin typeface="Arial" panose="020B0604020202020204" pitchFamily="34" charset="0"/>
              </a:rPr>
              <a:t>. </a:t>
            </a:r>
            <a:r>
              <a:rPr lang="en-GB" b="0" i="0" dirty="0">
                <a:effectLst/>
                <a:latin typeface="Arial" panose="020B0604020202020204" pitchFamily="34" charset="0"/>
                <a:hlinkClick r:id="rId4"/>
              </a:rPr>
              <a:t>It refers to a proposed high-speed transportation system for both passengers and freight</a:t>
            </a:r>
            <a:r>
              <a:rPr lang="en-GB" b="0" i="0" baseline="30000" dirty="0">
                <a:effectLst/>
                <a:latin typeface="Arial" panose="020B0604020202020204" pitchFamily="34" charset="0"/>
                <a:hlinkClick r:id="rId4"/>
              </a:rPr>
              <a:t>2</a:t>
            </a:r>
            <a:r>
              <a:rPr lang="en-GB" b="0" i="0" dirty="0">
                <a:solidFill>
                  <a:srgbClr val="D2D0CE"/>
                </a:solidFill>
                <a:effectLst/>
                <a:latin typeface="Arial" panose="020B0604020202020204" pitchFamily="34" charset="0"/>
              </a:rPr>
              <a:t>. </a:t>
            </a:r>
            <a:r>
              <a:rPr lang="en-GB" b="0" i="0" dirty="0">
                <a:effectLst/>
                <a:latin typeface="Arial" panose="020B0604020202020204" pitchFamily="34" charset="0"/>
                <a:hlinkClick r:id="rId4"/>
              </a:rPr>
              <a:t>The concept was documented by Elon Musk in a 2013 white paper</a:t>
            </a:r>
            <a:r>
              <a:rPr lang="en-GB" b="0" i="0" baseline="30000" dirty="0">
                <a:effectLst/>
                <a:latin typeface="Arial" panose="020B0604020202020204" pitchFamily="34" charset="0"/>
                <a:hlinkClick r:id="rId4"/>
              </a:rPr>
              <a:t>2</a:t>
            </a:r>
            <a:r>
              <a:rPr lang="en-GB" b="0" i="0" dirty="0">
                <a:solidFill>
                  <a:srgbClr val="D2D0CE"/>
                </a:solidFill>
                <a:effectLst/>
                <a:latin typeface="Arial" panose="020B0604020202020204" pitchFamily="34" charset="0"/>
              </a:rPr>
              <a:t> but never materialised and was very dangerous.</a:t>
            </a:r>
          </a:p>
          <a:p>
            <a:endParaRPr lang="en-GB" b="0" i="0" dirty="0">
              <a:solidFill>
                <a:srgbClr val="D2D0CE"/>
              </a:solidFill>
              <a:effectLst/>
              <a:latin typeface="Arial" panose="020B0604020202020204" pitchFamily="34" charset="0"/>
            </a:endParaRPr>
          </a:p>
          <a:p>
            <a:r>
              <a:rPr lang="en-GB" b="0" i="0" dirty="0">
                <a:effectLst/>
                <a:latin typeface="Arial" panose="020B0604020202020204" pitchFamily="34" charset="0"/>
                <a:hlinkClick r:id="rId5"/>
              </a:rPr>
              <a:t>On the other hand, </a:t>
            </a:r>
            <a:r>
              <a:rPr lang="en-GB" b="1" i="0" dirty="0">
                <a:effectLst/>
                <a:latin typeface="Arial" panose="020B0604020202020204" pitchFamily="34" charset="0"/>
                <a:hlinkClick r:id="rId5"/>
              </a:rPr>
              <a:t>Hydroloop</a:t>
            </a:r>
            <a:r>
              <a:rPr lang="en-GB" b="0" i="0" dirty="0">
                <a:effectLst/>
                <a:latin typeface="Arial" panose="020B0604020202020204" pitchFamily="34" charset="0"/>
                <a:hlinkClick r:id="rId5"/>
              </a:rPr>
              <a:t> </a:t>
            </a:r>
            <a:r>
              <a:rPr lang="en-GB" b="0" i="0" dirty="0">
                <a:effectLst/>
                <a:latin typeface="Arial" panose="020B0604020202020204" pitchFamily="34" charset="0"/>
              </a:rPr>
              <a:t>is</a:t>
            </a:r>
            <a:r>
              <a:rPr lang="en-GB" b="0" i="0" dirty="0">
                <a:solidFill>
                  <a:srgbClr val="6A7C92"/>
                </a:solidFill>
                <a:effectLst/>
                <a:latin typeface="Montserrat-Regular" panose="00000500000000000000" pitchFamily="50" charset="0"/>
              </a:rPr>
              <a:t> a sustainable energy and water distribution solution that leverages geothermal energy to supply electricity and water constantly. It also aids in the transportation of goods and people. The system generates electricity at the end-point (no high voltage transmission lines) and distributes water to Smart Farming operations, which cultivate a variety of produce and aquatic life, for human consumption, recreation, cooling and heating, etc... The used water is then recycled with a portion to feed the geothermal power plants to energize the Hydroloop™ System, thus completing the cycle and/or starting a new loop. This project aligns with the United Nations’ 17 Sustainable Development Goals (UNSDG) making it </a:t>
            </a:r>
            <a:r>
              <a:rPr lang="en-GB" b="1" i="0" u="none" strike="noStrike" dirty="0">
                <a:solidFill>
                  <a:srgbClr val="6A7C92"/>
                </a:solidFill>
                <a:effectLst/>
                <a:latin typeface="Montserrat-Regular" panose="00000500000000000000" pitchFamily="50" charset="0"/>
                <a:hlinkClick r:id="rId6"/>
              </a:rPr>
              <a:t>The World Solution</a:t>
            </a:r>
            <a:r>
              <a:rPr lang="en-GB" b="0" i="0" u="none" strike="noStrike" dirty="0">
                <a:solidFill>
                  <a:srgbClr val="6A7C92"/>
                </a:solidFill>
                <a:effectLst/>
                <a:latin typeface="Montserrat-Regular" panose="00000500000000000000" pitchFamily="50" charset="0"/>
              </a:rPr>
              <a:t> and allowing the construction of a Space Elevator from a 150km tall bona fide Spaceport tower filled with desert sand and water, safeguarded by hempcrete (possible by water distribution across the deserts) for infinite exploration.</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39</a:t>
            </a:fld>
            <a:endParaRPr lang="en-US"/>
          </a:p>
        </p:txBody>
      </p:sp>
    </p:spTree>
    <p:extLst>
      <p:ext uri="{BB962C8B-B14F-4D97-AF65-F5344CB8AC3E}">
        <p14:creationId xmlns:p14="http://schemas.microsoft.com/office/powerpoint/2010/main" val="206394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dirty="0"/>
              <a:t>In the Mariana Trench, </a:t>
            </a:r>
            <a:r>
              <a:rPr lang="en-US" sz="1900" dirty="0">
                <a:solidFill>
                  <a:srgbClr val="131313"/>
                </a:solidFill>
                <a:latin typeface="Times New Roman" panose="02020603050405020304" pitchFamily="18" charset="0"/>
                <a:ea typeface="Times New Roman" panose="02020603050405020304" pitchFamily="18" charset="0"/>
              </a:rPr>
              <a:t>or anywhere else under the sea can cause a super volcanic eruption. The bigger the interval, the stronger the energy transfer for </a:t>
            </a:r>
            <a:r>
              <a:rPr lang="en-GB" dirty="0"/>
              <a:t>a potential suboceanic super volcanic eruption. See: </a:t>
            </a:r>
            <a:r>
              <a:rPr lang="en-GB" i="0" dirty="0">
                <a:effectLst/>
                <a:highlight>
                  <a:srgbClr val="FFFFFF"/>
                </a:highlight>
                <a:hlinkClick r:id="rId3"/>
              </a:rPr>
              <a:t>totrade.co/cataclysm</a:t>
            </a:r>
            <a:r>
              <a:rPr lang="en-GB" b="0" i="0" dirty="0">
                <a:effectLst/>
                <a:highlight>
                  <a:srgbClr val="FFFFFF"/>
                </a:highlight>
              </a:rPr>
              <a:t> </a:t>
            </a:r>
          </a:p>
          <a:p>
            <a:r>
              <a:rPr lang="en-GB" dirty="0"/>
              <a:t>If no action is taken, it could result in the disappearance of 99.9% of the population.</a:t>
            </a:r>
          </a:p>
          <a:p>
            <a:r>
              <a:rPr lang="en-GB" dirty="0"/>
              <a:t>However, with adequate preparedness, there’s a chance for 5% of the population to survive. </a:t>
            </a:r>
          </a:p>
          <a:p>
            <a:r>
              <a:rPr lang="en-GB" dirty="0"/>
              <a:t>The ultimate prevention strategy would be to advance to a Type I Civilization.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D232072-4639-41A0-AD0E-CEE433FCF399}" type="slidenum">
              <a:rPr lang="en-US" smtClean="0"/>
              <a:pPr/>
              <a:t>4</a:t>
            </a:fld>
            <a:endParaRPr lang="en-US" dirty="0"/>
          </a:p>
        </p:txBody>
      </p:sp>
    </p:spTree>
    <p:extLst>
      <p:ext uri="{BB962C8B-B14F-4D97-AF65-F5344CB8AC3E}">
        <p14:creationId xmlns:p14="http://schemas.microsoft.com/office/powerpoint/2010/main" val="3780114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rPr>
              <a:t>Distributing hot water through pipelines has several advantages:</a:t>
            </a:r>
          </a:p>
          <a:p>
            <a:pPr algn="l">
              <a:buFont typeface="Arial" panose="020B0604020202020204" pitchFamily="34" charset="0"/>
              <a:buChar char="•"/>
            </a:pPr>
            <a:r>
              <a:rPr lang="en-GB" b="1" i="0" dirty="0">
                <a:solidFill>
                  <a:srgbClr val="000000"/>
                </a:solidFill>
                <a:effectLst/>
              </a:rPr>
              <a:t>Protection from external elements</a:t>
            </a:r>
            <a:r>
              <a:rPr lang="en-GB" b="0" i="0" dirty="0">
                <a:solidFill>
                  <a:srgbClr val="000000"/>
                </a:solidFill>
                <a:effectLst/>
              </a:rPr>
              <a:t>: Water transported through pipelines is less likely to be contaminated by external elements such as dust, dirt, and debris. This is because the pipeline is a closed system that is not exposed to the environment.</a:t>
            </a:r>
          </a:p>
          <a:p>
            <a:pPr algn="l">
              <a:buFont typeface="Arial" panose="020B0604020202020204" pitchFamily="34" charset="0"/>
              <a:buChar char="•"/>
            </a:pPr>
            <a:r>
              <a:rPr lang="en-GB" b="1" i="0" dirty="0">
                <a:solidFill>
                  <a:srgbClr val="000000"/>
                </a:solidFill>
                <a:effectLst/>
              </a:rPr>
              <a:t>Faster travel time</a:t>
            </a:r>
            <a:r>
              <a:rPr lang="en-GB" b="0" i="0" dirty="0">
                <a:solidFill>
                  <a:srgbClr val="000000"/>
                </a:solidFill>
                <a:effectLst/>
              </a:rPr>
              <a:t>: Water can travel faster through pipelines than through other methods of transportation such as open channels. This is because pipelines are pressurized, which allows water to move more quickly and efficiently. Additionally, pipelines can transport water up and down hills without the need for pumps.</a:t>
            </a:r>
          </a:p>
          <a:p>
            <a:pPr algn="l">
              <a:buFont typeface="Arial" panose="020B0604020202020204" pitchFamily="34" charset="0"/>
              <a:buChar char="•"/>
            </a:pPr>
            <a:r>
              <a:rPr lang="en-GB" b="1" i="0" dirty="0">
                <a:solidFill>
                  <a:srgbClr val="000000"/>
                </a:solidFill>
                <a:effectLst/>
              </a:rPr>
              <a:t>Increased water speed</a:t>
            </a:r>
            <a:r>
              <a:rPr lang="en-GB" b="0" i="0" dirty="0">
                <a:solidFill>
                  <a:srgbClr val="000000"/>
                </a:solidFill>
                <a:effectLst/>
              </a:rPr>
              <a:t>: With the same pressure, smaller pipes can increase water speeds. This is because the smaller diameter of the pipe creates less friction, which allows water to flow more quickly.</a:t>
            </a:r>
          </a:p>
          <a:p>
            <a:pPr algn="l">
              <a:buFont typeface="Arial" panose="020B0604020202020204" pitchFamily="34" charset="0"/>
              <a:buChar char="•"/>
            </a:pPr>
            <a:r>
              <a:rPr lang="en-GB" b="1" i="0" dirty="0">
                <a:solidFill>
                  <a:srgbClr val="000000"/>
                </a:solidFill>
                <a:effectLst/>
              </a:rPr>
              <a:t>Allow exploration of freezing Siberia</a:t>
            </a:r>
            <a:r>
              <a:rPr lang="en-GB" b="0" i="0" dirty="0">
                <a:solidFill>
                  <a:srgbClr val="000000"/>
                </a:solidFill>
                <a:effectLst/>
              </a:rPr>
              <a:t>: With hot water available, and a transport system, heat transfer will allow an extended number of days of mining operations in Siberia per year.</a:t>
            </a:r>
          </a:p>
          <a:p>
            <a:pPr algn="l">
              <a:buFont typeface="Arial" panose="020B0604020202020204" pitchFamily="34" charset="0"/>
              <a:buChar char="•"/>
            </a:pPr>
            <a:endParaRPr lang="en-GB" b="0" i="0" dirty="0">
              <a:solidFill>
                <a:srgbClr val="000000"/>
              </a:solidFill>
              <a:effectLst/>
            </a:endParaRPr>
          </a:p>
          <a:p>
            <a:pPr algn="l">
              <a:buFont typeface="Arial" panose="020B0604020202020204" pitchFamily="34" charset="0"/>
              <a:buChar char="•"/>
            </a:pPr>
            <a:r>
              <a:rPr lang="en-GB" b="1" i="0" dirty="0">
                <a:solidFill>
                  <a:srgbClr val="000000"/>
                </a:solidFill>
                <a:effectLst/>
              </a:rPr>
              <a:t>In addition to the mentioned benefits,</a:t>
            </a:r>
          </a:p>
          <a:p>
            <a:pPr algn="l">
              <a:buFont typeface="Arial" panose="020B0604020202020204" pitchFamily="34" charset="0"/>
              <a:buChar char="•"/>
            </a:pPr>
            <a:r>
              <a:rPr lang="en-GB" b="1" i="0" dirty="0">
                <a:solidFill>
                  <a:srgbClr val="000000"/>
                </a:solidFill>
                <a:effectLst/>
              </a:rPr>
              <a:t>The System Can be upgraded to transport cargo and people</a:t>
            </a:r>
            <a:r>
              <a:rPr lang="en-GB" b="0" i="0" dirty="0">
                <a:solidFill>
                  <a:srgbClr val="000000"/>
                </a:solidFill>
                <a:effectLst/>
              </a:rPr>
              <a:t> as a potential transition to a clean transportation system. Goods and people can travel even if there is a volcanic eruption, deep freeze, tornado, hurricane, typhoon, desert storm, forest fire… and other types of risks that the system is designed to withstand. </a:t>
            </a:r>
          </a:p>
        </p:txBody>
      </p:sp>
      <p:sp>
        <p:nvSpPr>
          <p:cNvPr id="4" name="Slide Number Placeholder 3"/>
          <p:cNvSpPr>
            <a:spLocks noGrp="1"/>
          </p:cNvSpPr>
          <p:nvPr>
            <p:ph type="sldNum" sz="quarter" idx="5"/>
          </p:nvPr>
        </p:nvSpPr>
        <p:spPr/>
        <p:txBody>
          <a:bodyPr/>
          <a:lstStyle/>
          <a:p>
            <a:fld id="{9D232072-4639-41A0-AD0E-CEE433FCF399}" type="slidenum">
              <a:rPr lang="en-US" smtClean="0"/>
              <a:t>40</a:t>
            </a:fld>
            <a:endParaRPr lang="en-US"/>
          </a:p>
        </p:txBody>
      </p:sp>
    </p:spTree>
    <p:extLst>
      <p:ext uri="{BB962C8B-B14F-4D97-AF65-F5344CB8AC3E}">
        <p14:creationId xmlns:p14="http://schemas.microsoft.com/office/powerpoint/2010/main" val="3940251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FFFFFF"/>
                </a:solidFill>
                <a:effectLst/>
                <a:latin typeface="Roboto" pitchFamily="2" charset="0"/>
              </a:rPr>
              <a:t>A Hydroloop System </a:t>
            </a:r>
            <a:r>
              <a:rPr lang="en-GB" b="0" i="0" dirty="0">
                <a:solidFill>
                  <a:srgbClr val="FFFFFF"/>
                </a:solidFill>
                <a:effectLst/>
                <a:latin typeface="Roboto" pitchFamily="2" charset="0"/>
              </a:rPr>
              <a:t>is a clean transportation system using water using gravity and kinetic energy with an anti-seismic system. The image shows a futuristic cityscape with a network of tubes carrying water capsules that transport people and goods. The tubes are supported by pillars that have seismic isolation systems and energy dissipation devices. The tubes also have shape memory alloy devices and shock transmitters that help them adapt to seismic events. The image has a blue and green </a:t>
            </a:r>
            <a:r>
              <a:rPr lang="en-GB" b="0" i="0" dirty="0" err="1">
                <a:solidFill>
                  <a:srgbClr val="FFFFFF"/>
                </a:solidFill>
                <a:effectLst/>
                <a:latin typeface="Roboto" pitchFamily="2" charset="0"/>
              </a:rPr>
              <a:t>color</a:t>
            </a:r>
            <a:r>
              <a:rPr lang="en-GB" b="0" i="0" dirty="0">
                <a:solidFill>
                  <a:srgbClr val="FFFFFF"/>
                </a:solidFill>
                <a:effectLst/>
                <a:latin typeface="Roboto" pitchFamily="2" charset="0"/>
              </a:rPr>
              <a:t> scheme that reflects the water theme and the environmental benefits of the system.</a:t>
            </a:r>
          </a:p>
          <a:p>
            <a:endParaRPr lang="en-GB" b="1" i="0" dirty="0">
              <a:solidFill>
                <a:srgbClr val="FFFFFF"/>
              </a:solidFill>
              <a:effectLst/>
              <a:latin typeface="Roboto" pitchFamily="2" charset="0"/>
            </a:endParaRPr>
          </a:p>
          <a:p>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41</a:t>
            </a:fld>
            <a:endParaRPr lang="en-US"/>
          </a:p>
        </p:txBody>
      </p:sp>
    </p:spTree>
    <p:extLst>
      <p:ext uri="{BB962C8B-B14F-4D97-AF65-F5344CB8AC3E}">
        <p14:creationId xmlns:p14="http://schemas.microsoft.com/office/powerpoint/2010/main" val="4191874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11111"/>
                </a:solidFill>
                <a:effectLst/>
                <a:latin typeface="Arial" panose="020B0604020202020204" pitchFamily="34" charset="0"/>
              </a:rPr>
              <a:t>A </a:t>
            </a:r>
            <a:r>
              <a:rPr lang="en-GB" b="1" i="0" dirty="0">
                <a:solidFill>
                  <a:srgbClr val="111111"/>
                </a:solidFill>
                <a:effectLst/>
                <a:latin typeface="Arial" panose="020B0604020202020204" pitchFamily="34" charset="0"/>
              </a:rPr>
              <a:t>Hydroloop System</a:t>
            </a:r>
            <a:r>
              <a:rPr lang="en-GB" b="0" i="0" dirty="0">
                <a:solidFill>
                  <a:srgbClr val="111111"/>
                </a:solidFill>
                <a:effectLst/>
                <a:latin typeface="Arial" panose="020B0604020202020204" pitchFamily="34" charset="0"/>
              </a:rPr>
              <a:t> is a proposed mode of transportation that uses a </a:t>
            </a:r>
            <a:r>
              <a:rPr lang="en-GB" b="1" i="0" dirty="0">
                <a:solidFill>
                  <a:srgbClr val="111111"/>
                </a:solidFill>
                <a:effectLst/>
                <a:latin typeface="Arial" panose="020B0604020202020204" pitchFamily="34" charset="0"/>
              </a:rPr>
              <a:t>sealed pressurized tube</a:t>
            </a:r>
            <a:r>
              <a:rPr lang="en-GB" b="0" i="0" dirty="0">
                <a:solidFill>
                  <a:srgbClr val="111111"/>
                </a:solidFill>
                <a:effectLst/>
                <a:latin typeface="Arial" panose="020B0604020202020204" pitchFamily="34" charset="0"/>
              </a:rPr>
              <a:t> to transport people and goods at high speeds. The system can be extended to run under the oceans as well. The Hydroloop System can be designed to maintain the pressure inside the pipe at the same or higher level than the ocean pressure by using </a:t>
            </a:r>
            <a:r>
              <a:rPr lang="en-GB" b="1" i="0" dirty="0">
                <a:solidFill>
                  <a:srgbClr val="111111"/>
                </a:solidFill>
                <a:effectLst/>
                <a:latin typeface="Arial" panose="020B0604020202020204" pitchFamily="34" charset="0"/>
              </a:rPr>
              <a:t>safety valves</a:t>
            </a:r>
            <a:r>
              <a:rPr lang="en-GB" b="0" i="0" dirty="0">
                <a:solidFill>
                  <a:srgbClr val="111111"/>
                </a:solidFill>
                <a:effectLst/>
                <a:latin typeface="Arial" panose="020B0604020202020204" pitchFamily="34" charset="0"/>
              </a:rPr>
              <a:t>. This ensures that the system is safe and efficient. The pods can travel using different routes with lower pressure.</a:t>
            </a:r>
          </a:p>
          <a:p>
            <a:pPr algn="l"/>
            <a:r>
              <a:rPr lang="en-GB" b="0" i="0" dirty="0">
                <a:solidFill>
                  <a:srgbClr val="111111"/>
                </a:solidFill>
                <a:effectLst/>
                <a:latin typeface="Arial" panose="020B0604020202020204" pitchFamily="34" charset="0"/>
              </a:rPr>
              <a:t>In addition to transportation, the Hydroloop System can also be used to </a:t>
            </a:r>
            <a:r>
              <a:rPr lang="en-GB" b="1" i="0" dirty="0">
                <a:solidFill>
                  <a:srgbClr val="111111"/>
                </a:solidFill>
                <a:effectLst/>
                <a:latin typeface="Arial" panose="020B0604020202020204" pitchFamily="34" charset="0"/>
              </a:rPr>
              <a:t>cool warm areas</a:t>
            </a:r>
            <a:r>
              <a:rPr lang="en-GB" b="0" i="0" dirty="0">
                <a:solidFill>
                  <a:srgbClr val="111111"/>
                </a:solidFill>
                <a:effectLst/>
                <a:latin typeface="Arial" panose="020B0604020202020204" pitchFamily="34" charset="0"/>
              </a:rPr>
              <a:t> by utilizing the </a:t>
            </a:r>
            <a:r>
              <a:rPr lang="en-GB" b="1" i="0" dirty="0">
                <a:solidFill>
                  <a:srgbClr val="111111"/>
                </a:solidFill>
                <a:effectLst/>
                <a:latin typeface="Arial" panose="020B0604020202020204" pitchFamily="34" charset="0"/>
              </a:rPr>
              <a:t>coldness of the deep oceans</a:t>
            </a:r>
            <a:r>
              <a:rPr lang="en-GB" b="0" i="0" dirty="0">
                <a:solidFill>
                  <a:srgbClr val="111111"/>
                </a:solidFill>
                <a:effectLst/>
                <a:latin typeface="Arial" panose="020B0604020202020204" pitchFamily="34" charset="0"/>
              </a:rPr>
              <a:t>. This can be achieved by installing a heat exchanger in the system that extracts the coldness from the deep oceans and transfers it to the warm areas. For example, the MENA region can benefit from this technology.</a:t>
            </a:r>
          </a:p>
        </p:txBody>
      </p:sp>
      <p:sp>
        <p:nvSpPr>
          <p:cNvPr id="4" name="Slide Number Placeholder 3"/>
          <p:cNvSpPr>
            <a:spLocks noGrp="1"/>
          </p:cNvSpPr>
          <p:nvPr>
            <p:ph type="sldNum" sz="quarter" idx="5"/>
          </p:nvPr>
        </p:nvSpPr>
        <p:spPr/>
        <p:txBody>
          <a:bodyPr/>
          <a:lstStyle/>
          <a:p>
            <a:fld id="{9D232072-4639-41A0-AD0E-CEE433FCF399}" type="slidenum">
              <a:rPr lang="en-US" smtClean="0"/>
              <a:t>42</a:t>
            </a:fld>
            <a:endParaRPr lang="en-US"/>
          </a:p>
        </p:txBody>
      </p:sp>
    </p:spTree>
    <p:extLst>
      <p:ext uri="{BB962C8B-B14F-4D97-AF65-F5344CB8AC3E}">
        <p14:creationId xmlns:p14="http://schemas.microsoft.com/office/powerpoint/2010/main" val="1249843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a:t>
            </a:r>
            <a:r>
              <a:rPr lang="en-GB" b="1" i="0" dirty="0">
                <a:solidFill>
                  <a:srgbClr val="111111"/>
                </a:solidFill>
                <a:effectLst/>
                <a:latin typeface="Arial" panose="020B0604020202020204" pitchFamily="34" charset="0"/>
              </a:rPr>
              <a:t>Hydroloop Heat Exchange System</a:t>
            </a:r>
            <a:r>
              <a:rPr lang="en-GB" b="0" i="0" dirty="0">
                <a:solidFill>
                  <a:srgbClr val="111111"/>
                </a:solidFill>
                <a:effectLst/>
                <a:latin typeface="Arial" panose="020B0604020202020204" pitchFamily="34" charset="0"/>
              </a:rPr>
              <a:t> is a heat exchange technology that transfers heat with the ocean coldness from the deep oceans to cool warm areas.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a:t>
            </a:r>
            <a:r>
              <a:rPr lang="en-GB" b="1" i="0" dirty="0">
                <a:solidFill>
                  <a:srgbClr val="111111"/>
                </a:solidFill>
                <a:effectLst/>
                <a:latin typeface="Arial" panose="020B0604020202020204" pitchFamily="34" charset="0"/>
              </a:rPr>
              <a:t>Hydroloop Heat Exchange System</a:t>
            </a:r>
            <a:r>
              <a:rPr lang="en-GB" b="0" i="0" dirty="0">
                <a:solidFill>
                  <a:srgbClr val="111111"/>
                </a:solidFill>
                <a:effectLst/>
                <a:latin typeface="Arial" panose="020B0604020202020204" pitchFamily="34" charset="0"/>
              </a:rPr>
              <a:t> can increase the number of cyclones, therefore a natural desalination system with The Hydroloop applications.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a:t>
            </a:r>
            <a:r>
              <a:rPr lang="en-GB" b="1" i="0" dirty="0">
                <a:solidFill>
                  <a:srgbClr val="111111"/>
                </a:solidFill>
                <a:effectLst/>
                <a:latin typeface="Arial" panose="020B0604020202020204" pitchFamily="34" charset="0"/>
              </a:rPr>
              <a:t>Hydroloop </a:t>
            </a:r>
            <a:r>
              <a:rPr lang="en-GB" b="0" i="0" dirty="0">
                <a:solidFill>
                  <a:srgbClr val="111111"/>
                </a:solidFill>
                <a:effectLst/>
                <a:latin typeface="Arial" panose="020B0604020202020204" pitchFamily="34" charset="0"/>
              </a:rPr>
              <a:t>system is a </a:t>
            </a:r>
            <a:r>
              <a:rPr lang="en-GB" b="1" i="0" dirty="0">
                <a:solidFill>
                  <a:srgbClr val="111111"/>
                </a:solidFill>
                <a:effectLst/>
                <a:latin typeface="Arial" panose="020B0604020202020204" pitchFamily="34" charset="0"/>
              </a:rPr>
              <a:t>thermal expansion </a:t>
            </a:r>
            <a:r>
              <a:rPr lang="en-GB" b="0" i="0" dirty="0">
                <a:solidFill>
                  <a:srgbClr val="111111"/>
                </a:solidFill>
                <a:effectLst/>
                <a:latin typeface="Arial" panose="020B0604020202020204" pitchFamily="34" charset="0"/>
              </a:rPr>
              <a:t>regulator.</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Increase freshwater production and increase kinetic energy for more electricity production.</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Increase Ocean evaporation while decreasing land air temperature increasing more chances for condensation, therefore creating more cyclones and rainfalls. This is a cheaper and more sustainable alternative to desalination plants</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a:t>
            </a:r>
            <a:r>
              <a:rPr lang="en-GB" b="1" i="0" dirty="0">
                <a:solidFill>
                  <a:srgbClr val="111111"/>
                </a:solidFill>
                <a:effectLst/>
                <a:latin typeface="Arial" panose="020B0604020202020204" pitchFamily="34" charset="0"/>
              </a:rPr>
              <a:t>Hydroloop Heat Exchange System</a:t>
            </a:r>
            <a:r>
              <a:rPr lang="en-GB" b="0" i="0" dirty="0">
                <a:solidFill>
                  <a:srgbClr val="111111"/>
                </a:solidFill>
                <a:effectLst/>
                <a:latin typeface="Arial" panose="020B0604020202020204" pitchFamily="34" charset="0"/>
              </a:rPr>
              <a:t> allows Civilisation to control a planet’s climate, avoiding glacial period and snowball effect.</a:t>
            </a:r>
          </a:p>
          <a:p>
            <a:pPr marL="185715" indent="-185715">
              <a:buFont typeface="Arial" panose="020B0604020202020204" pitchFamily="34" charset="0"/>
              <a:buChar char="•"/>
            </a:pPr>
            <a:r>
              <a:rPr lang="en-GB" b="0" i="0" dirty="0">
                <a:solidFill>
                  <a:srgbClr val="111111"/>
                </a:solidFill>
                <a:effectLst/>
                <a:latin typeface="Arial" panose="020B0604020202020204" pitchFamily="34" charset="0"/>
              </a:rPr>
              <a:t>The </a:t>
            </a:r>
            <a:r>
              <a:rPr lang="en-GB" b="1" i="0" dirty="0">
                <a:solidFill>
                  <a:srgbClr val="111111"/>
                </a:solidFill>
                <a:effectLst/>
                <a:latin typeface="Arial" panose="020B0604020202020204" pitchFamily="34" charset="0"/>
              </a:rPr>
              <a:t>Hydroloop system</a:t>
            </a:r>
            <a:r>
              <a:rPr lang="en-GB" b="0" i="0" dirty="0">
                <a:solidFill>
                  <a:srgbClr val="111111"/>
                </a:solidFill>
                <a:effectLst/>
                <a:latin typeface="Arial" panose="020B0604020202020204" pitchFamily="34" charset="0"/>
              </a:rPr>
              <a:t> uses a </a:t>
            </a:r>
            <a:r>
              <a:rPr lang="en-GB" b="1" i="0" dirty="0">
                <a:solidFill>
                  <a:srgbClr val="111111"/>
                </a:solidFill>
                <a:effectLst/>
                <a:latin typeface="Arial" panose="020B0604020202020204" pitchFamily="34" charset="0"/>
              </a:rPr>
              <a:t>large tube</a:t>
            </a:r>
            <a:r>
              <a:rPr lang="en-GB" b="0" i="0" dirty="0">
                <a:solidFill>
                  <a:srgbClr val="111111"/>
                </a:solidFill>
                <a:effectLst/>
                <a:latin typeface="Arial" panose="020B0604020202020204" pitchFamily="34" charset="0"/>
              </a:rPr>
              <a:t> to decrease speed (stations, dispatches) and a </a:t>
            </a:r>
            <a:r>
              <a:rPr lang="en-GB" b="1" i="0" dirty="0">
                <a:solidFill>
                  <a:srgbClr val="111111"/>
                </a:solidFill>
                <a:effectLst/>
                <a:latin typeface="Arial" panose="020B0604020202020204" pitchFamily="34" charset="0"/>
              </a:rPr>
              <a:t>narrow tube</a:t>
            </a:r>
            <a:r>
              <a:rPr lang="en-GB" b="0" i="0" dirty="0">
                <a:solidFill>
                  <a:srgbClr val="111111"/>
                </a:solidFill>
                <a:effectLst/>
                <a:latin typeface="Arial" panose="020B0604020202020204" pitchFamily="34" charset="0"/>
              </a:rPr>
              <a:t> to increase speed (different routes).</a:t>
            </a:r>
          </a:p>
        </p:txBody>
      </p:sp>
      <p:sp>
        <p:nvSpPr>
          <p:cNvPr id="4" name="Slide Number Placeholder 3"/>
          <p:cNvSpPr>
            <a:spLocks noGrp="1"/>
          </p:cNvSpPr>
          <p:nvPr>
            <p:ph type="sldNum" sz="quarter" idx="5"/>
          </p:nvPr>
        </p:nvSpPr>
        <p:spPr/>
        <p:txBody>
          <a:bodyPr/>
          <a:lstStyle/>
          <a:p>
            <a:fld id="{9D232072-4639-41A0-AD0E-CEE433FCF399}" type="slidenum">
              <a:rPr lang="en-US" smtClean="0"/>
              <a:t>43</a:t>
            </a:fld>
            <a:endParaRPr lang="en-US"/>
          </a:p>
        </p:txBody>
      </p:sp>
    </p:spTree>
    <p:extLst>
      <p:ext uri="{BB962C8B-B14F-4D97-AF65-F5344CB8AC3E}">
        <p14:creationId xmlns:p14="http://schemas.microsoft.com/office/powerpoint/2010/main" val="4208465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0" dirty="0">
                <a:solidFill>
                  <a:srgbClr val="E0E5FF"/>
                </a:solidFill>
                <a:effectLst/>
                <a:latin typeface="Montserrat-Regular" panose="00000500000000000000" pitchFamily="50" charset="0"/>
              </a:rPr>
              <a:t>24/7 Smart Solutions for Transport, Water Delivery, and Energy Production</a:t>
            </a:r>
          </a:p>
          <a:p>
            <a:br>
              <a:rPr lang="en-GB" dirty="0"/>
            </a:br>
            <a:r>
              <a:rPr lang="en-GB" b="1" i="0" dirty="0">
                <a:solidFill>
                  <a:srgbClr val="6A7C92"/>
                </a:solidFill>
                <a:effectLst/>
                <a:latin typeface="Montserrat-Regular" panose="00000500000000000000" pitchFamily="50" charset="0"/>
              </a:rPr>
              <a:t>The Hydroloop™ System </a:t>
            </a:r>
            <a:r>
              <a:rPr lang="en-GB" b="0" i="0" dirty="0">
                <a:solidFill>
                  <a:srgbClr val="6A7C92"/>
                </a:solidFill>
                <a:effectLst/>
                <a:latin typeface="Montserrat-Regular" panose="00000500000000000000" pitchFamily="50" charset="0"/>
              </a:rPr>
              <a:t>is a sustainable energy and water distribution solution that leverages geothermal energy to supply electricity and water constantly. It also aids in the transportation of goods and people. The system generates electricity and distributes water to Smart Farming operations, which cultivate a variety of produce and aquatic life, and for human consumption. The used water is then recycled and directed back to the geothermal power source to energize the Hydroloop™ System to complete the cycle or prepare it to start again creating greater pressure. Employing AI-controlled valves, the loop is designed to navigate diverse terrains and topographies. It can ascend and descend slopes, enabling it to traverse from the Indian Sea Coast, cover the entirety of India, and return.</a:t>
            </a:r>
          </a:p>
          <a:p>
            <a:endParaRPr lang="en-GB" b="0" i="0" dirty="0">
              <a:solidFill>
                <a:srgbClr val="6A7C92"/>
              </a:solidFill>
              <a:effectLst/>
              <a:latin typeface="Montserrat-Regular" panose="00000500000000000000" pitchFamily="50" charset="0"/>
            </a:endParaRPr>
          </a:p>
          <a:p>
            <a:r>
              <a:rPr lang="en-GB" b="0" i="0" dirty="0">
                <a:solidFill>
                  <a:srgbClr val="6A7C92"/>
                </a:solidFill>
                <a:effectLst/>
                <a:latin typeface="Montserrat-Regular" panose="00000500000000000000" pitchFamily="50" charset="0"/>
              </a:rPr>
              <a:t>This picture depicts The Hydroloop System buried by the coastline avoiding any environmental and accidental damages.</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44</a:t>
            </a:fld>
            <a:endParaRPr lang="en-US"/>
          </a:p>
        </p:txBody>
      </p:sp>
    </p:spTree>
    <p:extLst>
      <p:ext uri="{BB962C8B-B14F-4D97-AF65-F5344CB8AC3E}">
        <p14:creationId xmlns:p14="http://schemas.microsoft.com/office/powerpoint/2010/main" val="3148653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FFFFFF"/>
                </a:solidFill>
                <a:effectLst/>
                <a:latin typeface="Roboto" pitchFamily="2" charset="0"/>
              </a:rPr>
              <a:t>A system of the Hydroloop deployment in a spaceship with no gravity. The Hydroloop is a network of pipes that transport water using kinetic energy, pressure, and temperature differences. The pipes are connected to various devices that use water for different purposes, such as cooling, heating, drinking, cleaning, and growing plants, and feeding lives. The system is designed to be efficient, sustainable, and adaptable to different environments. The image shows a cross-section of the spaceship, with the Hydroloop pipes in front to capture energy from space and distribute it along the walls and the ceiling. The pipes are color-coded according to the temperature and pressure of the water. The image also shows some of the devices that are connected to the Hydroloop, such as a water dispenser, a shower, a radiator, and a turbine. </a:t>
            </a:r>
            <a:endParaRPr lang="en-US" dirty="0"/>
          </a:p>
        </p:txBody>
      </p:sp>
      <p:sp>
        <p:nvSpPr>
          <p:cNvPr id="4" name="Slide Number Placeholder 3"/>
          <p:cNvSpPr>
            <a:spLocks noGrp="1"/>
          </p:cNvSpPr>
          <p:nvPr>
            <p:ph type="sldNum" sz="quarter" idx="5"/>
          </p:nvPr>
        </p:nvSpPr>
        <p:spPr/>
        <p:txBody>
          <a:bodyPr/>
          <a:lstStyle/>
          <a:p>
            <a:fld id="{9D232072-4639-41A0-AD0E-CEE433FCF399}" type="slidenum">
              <a:rPr lang="en-US" smtClean="0"/>
              <a:t>45</a:t>
            </a:fld>
            <a:endParaRPr lang="en-US"/>
          </a:p>
        </p:txBody>
      </p:sp>
    </p:spTree>
    <p:extLst>
      <p:ext uri="{BB962C8B-B14F-4D97-AF65-F5344CB8AC3E}">
        <p14:creationId xmlns:p14="http://schemas.microsoft.com/office/powerpoint/2010/main" val="4153264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sz="3000" dirty="0">
                <a:solidFill>
                  <a:srgbClr val="D2D0CE"/>
                </a:solidFill>
              </a:rPr>
              <a:t>Rather than investing in current technologies such as trains, airlines, rockets, wind turbines, solar panels, and environmentally harmful dams, which will become obsolete with the return of the glacial period, a super volcanic eruption, asteroid, cataclysmic event… our focus should shift towards the innovation of future technologies. These new technologies should be capable of addressing global crises such as floods, droughts, fires, cosmic threats, the return of glaciers, the return of the glacial period, a super volcanic eruption, asteroids, cataclysmic events, pandemics, bank runs, underperforming bonds, and shortfalls in the return on investment for pension and insurance funds. The goal is to generate substantial physical wealth that can meet the needs of all individuals and organizations.</a:t>
            </a:r>
          </a:p>
          <a:p>
            <a:pPr defTabSz="990478">
              <a:defRPr/>
            </a:pPr>
            <a:endParaRPr lang="en-GB" b="1" i="0" dirty="0">
              <a:solidFill>
                <a:srgbClr val="000000"/>
              </a:solidFill>
              <a:effectLst/>
              <a:hlinkClick r:id="rId3"/>
            </a:endParaRPr>
          </a:p>
          <a:p>
            <a:pPr algn="l"/>
            <a:r>
              <a:rPr lang="en-GB" b="1" i="0" dirty="0">
                <a:solidFill>
                  <a:srgbClr val="000000"/>
                </a:solidFill>
                <a:effectLst/>
                <a:hlinkClick r:id="rId3"/>
              </a:rPr>
              <a:t>Two major Materials for The Hydroloop</a:t>
            </a:r>
          </a:p>
          <a:p>
            <a:pPr algn="l"/>
            <a:r>
              <a:rPr lang="en-GB" b="1" i="0" dirty="0">
                <a:solidFill>
                  <a:srgbClr val="000000"/>
                </a:solidFill>
                <a:effectLst/>
                <a:hlinkClick r:id="rId3"/>
              </a:rPr>
              <a:t>Hempcrete</a:t>
            </a:r>
            <a:r>
              <a:rPr lang="en-GB" b="0" i="0" dirty="0">
                <a:solidFill>
                  <a:srgbClr val="000000"/>
                </a:solidFill>
                <a:effectLst/>
                <a:hlinkClick r:id="rId3"/>
              </a:rPr>
              <a:t>, also known as </a:t>
            </a:r>
            <a:r>
              <a:rPr lang="en-GB" b="0" i="0" dirty="0" err="1">
                <a:solidFill>
                  <a:srgbClr val="000000"/>
                </a:solidFill>
                <a:effectLst/>
                <a:hlinkClick r:id="rId3"/>
              </a:rPr>
              <a:t>hemplime</a:t>
            </a:r>
            <a:r>
              <a:rPr lang="en-GB" b="0" i="0" dirty="0">
                <a:solidFill>
                  <a:srgbClr val="000000"/>
                </a:solidFill>
                <a:effectLst/>
                <a:hlinkClick r:id="rId3"/>
              </a:rPr>
              <a:t>, is a </a:t>
            </a:r>
            <a:r>
              <a:rPr lang="en-GB" b="0" i="0" dirty="0" err="1">
                <a:solidFill>
                  <a:srgbClr val="000000"/>
                </a:solidFill>
                <a:effectLst/>
                <a:hlinkClick r:id="rId3"/>
              </a:rPr>
              <a:t>biocomposite</a:t>
            </a:r>
            <a:r>
              <a:rPr lang="en-GB" b="0" i="0" dirty="0">
                <a:solidFill>
                  <a:srgbClr val="000000"/>
                </a:solidFill>
                <a:effectLst/>
                <a:hlinkClick r:id="rId3"/>
              </a:rPr>
              <a:t> material that is used for building and insulation</a:t>
            </a:r>
            <a:r>
              <a:rPr lang="en-GB" b="0" i="0" baseline="30000" dirty="0">
                <a:solidFill>
                  <a:srgbClr val="000000"/>
                </a:solidFill>
                <a:effectLst/>
                <a:hlinkClick r:id="rId3"/>
              </a:rPr>
              <a:t>1</a:t>
            </a:r>
            <a:r>
              <a:rPr lang="en-GB" b="0" i="0" dirty="0">
                <a:solidFill>
                  <a:srgbClr val="000000"/>
                </a:solidFill>
                <a:effectLst/>
              </a:rPr>
              <a:t>. </a:t>
            </a:r>
            <a:r>
              <a:rPr lang="en-GB" b="0" i="0" dirty="0">
                <a:solidFill>
                  <a:srgbClr val="000000"/>
                </a:solidFill>
                <a:effectLst/>
                <a:hlinkClick r:id="rId3"/>
              </a:rPr>
              <a:t>It’s known for its elasticity and resistance to stress-induced cracking and breaking</a:t>
            </a:r>
            <a:r>
              <a:rPr lang="en-GB" b="0" i="0" baseline="30000" dirty="0">
                <a:solidFill>
                  <a:srgbClr val="000000"/>
                </a:solidFill>
                <a:effectLst/>
                <a:hlinkClick r:id="rId4"/>
              </a:rPr>
              <a:t>2</a:t>
            </a:r>
            <a:r>
              <a:rPr lang="en-GB" b="0" i="0" dirty="0">
                <a:solidFill>
                  <a:srgbClr val="000000"/>
                </a:solidFill>
                <a:effectLst/>
              </a:rPr>
              <a:t>. </a:t>
            </a:r>
            <a:r>
              <a:rPr lang="en-GB" b="0" i="0" dirty="0">
                <a:solidFill>
                  <a:srgbClr val="000000"/>
                </a:solidFill>
                <a:effectLst/>
                <a:hlinkClick r:id="rId3"/>
              </a:rPr>
              <a:t>Unlike concrete, hempcrete is not brittle and does not require expansion joints</a:t>
            </a:r>
            <a:r>
              <a:rPr lang="en-GB" b="0" i="0" baseline="30000" dirty="0">
                <a:solidFill>
                  <a:srgbClr val="000000"/>
                </a:solidFill>
                <a:effectLst/>
                <a:hlinkClick r:id="rId3"/>
              </a:rPr>
              <a:t>1</a:t>
            </a:r>
            <a:r>
              <a:rPr lang="en-GB" b="0" i="0" baseline="30000" dirty="0">
                <a:solidFill>
                  <a:srgbClr val="000000"/>
                </a:solidFill>
                <a:effectLst/>
                <a:hlinkClick r:id="rId4"/>
              </a:rPr>
              <a:t>2</a:t>
            </a:r>
            <a:r>
              <a:rPr lang="en-GB" b="0" i="0" dirty="0">
                <a:solidFill>
                  <a:srgbClr val="000000"/>
                </a:solidFill>
                <a:effectLst/>
              </a:rPr>
              <a:t>. </a:t>
            </a:r>
            <a:r>
              <a:rPr lang="en-GB" b="0" i="0" dirty="0">
                <a:solidFill>
                  <a:srgbClr val="000000"/>
                </a:solidFill>
                <a:effectLst/>
                <a:hlinkClick r:id="rId3"/>
              </a:rPr>
              <a:t>It continues to absorb carbon throughout its life, which can reduce surface cracking</a:t>
            </a:r>
            <a:r>
              <a:rPr lang="en-GB" b="0" i="0" baseline="30000" dirty="0">
                <a:solidFill>
                  <a:srgbClr val="000000"/>
                </a:solidFill>
                <a:effectLst/>
                <a:hlinkClick r:id="rId5"/>
              </a:rPr>
              <a:t>3</a:t>
            </a:r>
            <a:r>
              <a:rPr lang="en-GB" b="0" i="0" dirty="0">
                <a:solidFill>
                  <a:srgbClr val="000000"/>
                </a:solidFill>
                <a:effectLst/>
              </a:rPr>
              <a:t>. </a:t>
            </a:r>
            <a:r>
              <a:rPr lang="en-GB" b="0" i="0" dirty="0">
                <a:solidFill>
                  <a:srgbClr val="000000"/>
                </a:solidFill>
                <a:effectLst/>
                <a:hlinkClick r:id="rId3"/>
              </a:rPr>
              <a:t>So, while no material is completely immune to expansion and cracking under certain conditions, hempcrete is designed to be more resilient and less prone to these issues compared to traditional concrete</a:t>
            </a:r>
            <a:r>
              <a:rPr lang="en-GB" b="0" i="0" baseline="30000" dirty="0">
                <a:solidFill>
                  <a:srgbClr val="000000"/>
                </a:solidFill>
                <a:effectLst/>
                <a:hlinkClick r:id="rId3"/>
              </a:rPr>
              <a:t>1</a:t>
            </a:r>
            <a:r>
              <a:rPr lang="en-GB" b="0" i="0" baseline="30000" dirty="0">
                <a:solidFill>
                  <a:srgbClr val="000000"/>
                </a:solidFill>
                <a:effectLst/>
                <a:hlinkClick r:id="rId4"/>
              </a:rPr>
              <a:t>2</a:t>
            </a:r>
            <a:r>
              <a:rPr lang="en-GB" b="0" i="0" baseline="30000" dirty="0">
                <a:solidFill>
                  <a:srgbClr val="000000"/>
                </a:solidFill>
                <a:effectLst/>
                <a:hlinkClick r:id="rId5"/>
              </a:rPr>
              <a:t>3</a:t>
            </a:r>
            <a:r>
              <a:rPr lang="en-GB" b="0" i="0" dirty="0">
                <a:solidFill>
                  <a:srgbClr val="000000"/>
                </a:solidFill>
                <a:effectLst/>
              </a:rPr>
              <a:t>.</a:t>
            </a:r>
          </a:p>
          <a:p>
            <a:pPr algn="l"/>
            <a:endParaRPr lang="en-GB" b="0" i="0" dirty="0">
              <a:solidFill>
                <a:srgbClr val="000000"/>
              </a:solidFill>
              <a:effectLst/>
            </a:endParaRPr>
          </a:p>
          <a:p>
            <a:pPr algn="l"/>
            <a:r>
              <a:rPr lang="en-GB" b="1" i="0" dirty="0">
                <a:solidFill>
                  <a:srgbClr val="000000"/>
                </a:solidFill>
                <a:effectLst/>
              </a:rPr>
              <a:t>Glass Fiber Reinforced Polymer (GFRP)</a:t>
            </a:r>
            <a:r>
              <a:rPr lang="en-GB" b="0" i="0" dirty="0">
                <a:solidFill>
                  <a:srgbClr val="000000"/>
                </a:solidFill>
                <a:effectLst/>
              </a:rPr>
              <a:t> is a type of </a:t>
            </a:r>
            <a:r>
              <a:rPr lang="en-GB" b="0" i="0" dirty="0" err="1">
                <a:solidFill>
                  <a:srgbClr val="000000"/>
                </a:solidFill>
                <a:effectLst/>
              </a:rPr>
              <a:t>fiber</a:t>
            </a:r>
            <a:r>
              <a:rPr lang="en-GB" b="0" i="0" dirty="0">
                <a:solidFill>
                  <a:srgbClr val="000000"/>
                </a:solidFill>
                <a:effectLst/>
              </a:rPr>
              <a:t>-reinforced polymer where the reinforcement </a:t>
            </a:r>
            <a:r>
              <a:rPr lang="en-GB" b="0" i="0" dirty="0" err="1">
                <a:solidFill>
                  <a:srgbClr val="000000"/>
                </a:solidFill>
                <a:effectLst/>
              </a:rPr>
              <a:t>fiber</a:t>
            </a:r>
            <a:r>
              <a:rPr lang="en-GB" b="0" i="0" dirty="0">
                <a:solidFill>
                  <a:srgbClr val="000000"/>
                </a:solidFill>
                <a:effectLst/>
              </a:rPr>
              <a:t> is specifically glass </a:t>
            </a:r>
            <a:r>
              <a:rPr lang="en-GB" b="0" i="0" dirty="0" err="1">
                <a:solidFill>
                  <a:srgbClr val="000000"/>
                </a:solidFill>
                <a:effectLst/>
              </a:rPr>
              <a:t>fiber</a:t>
            </a:r>
            <a:r>
              <a:rPr lang="en-GB" b="0" i="0" dirty="0">
                <a:solidFill>
                  <a:srgbClr val="000000"/>
                </a:solidFill>
                <a:effectLst/>
              </a:rPr>
              <a:t>. The polymer is usually an epoxy, vinyl ester, or polyester thermosetting plastic. </a:t>
            </a:r>
            <a:r>
              <a:rPr lang="en-GB" b="0" i="0" dirty="0">
                <a:solidFill>
                  <a:srgbClr val="000000"/>
                </a:solidFill>
                <a:effectLst/>
                <a:hlinkClick r:id="rId6"/>
              </a:rPr>
              <a:t>GFRPs are commonly used in a wide variety of industries, including the automotive, boat, and construction industries</a:t>
            </a:r>
            <a:r>
              <a:rPr lang="en-GB" b="0" i="0" baseline="30000" dirty="0">
                <a:solidFill>
                  <a:srgbClr val="000000"/>
                </a:solidFill>
                <a:effectLst/>
                <a:hlinkClick r:id="rId6"/>
              </a:rPr>
              <a:t>1</a:t>
            </a:r>
            <a:r>
              <a:rPr lang="en-GB" b="0" i="0" dirty="0">
                <a:solidFill>
                  <a:srgbClr val="000000"/>
                </a:solidFill>
                <a:effectLst/>
              </a:rPr>
              <a:t>.</a:t>
            </a:r>
          </a:p>
          <a:p>
            <a:pPr algn="l"/>
            <a:r>
              <a:rPr lang="en-GB" b="0" i="0" dirty="0">
                <a:solidFill>
                  <a:srgbClr val="000000"/>
                </a:solidFill>
                <a:effectLst/>
              </a:rPr>
              <a:t>Here are some key points about GFRP:</a:t>
            </a:r>
          </a:p>
          <a:p>
            <a:pPr algn="l">
              <a:buFont typeface="Arial" panose="020B0604020202020204" pitchFamily="34" charset="0"/>
              <a:buChar char="•"/>
            </a:pPr>
            <a:r>
              <a:rPr lang="en-GB" b="1" i="0" dirty="0">
                <a:solidFill>
                  <a:srgbClr val="000000"/>
                </a:solidFill>
                <a:effectLst/>
                <a:hlinkClick r:id="rId6"/>
              </a:rPr>
              <a:t>Composition</a:t>
            </a:r>
            <a:r>
              <a:rPr lang="en-GB" b="0" i="0" dirty="0">
                <a:solidFill>
                  <a:srgbClr val="000000"/>
                </a:solidFill>
                <a:effectLst/>
                <a:hlinkClick r:id="rId6"/>
              </a:rPr>
              <a:t>: GFRP is made by blending a </a:t>
            </a:r>
            <a:r>
              <a:rPr lang="en-GB" b="0" i="0" dirty="0" err="1">
                <a:solidFill>
                  <a:srgbClr val="000000"/>
                </a:solidFill>
                <a:effectLst/>
                <a:hlinkClick r:id="rId6"/>
              </a:rPr>
              <a:t>fiber</a:t>
            </a:r>
            <a:r>
              <a:rPr lang="en-GB" b="0" i="0" dirty="0">
                <a:solidFill>
                  <a:srgbClr val="000000"/>
                </a:solidFill>
                <a:effectLst/>
                <a:hlinkClick r:id="rId6"/>
              </a:rPr>
              <a:t> matrix with traditional </a:t>
            </a:r>
            <a:r>
              <a:rPr lang="en-GB" b="0" i="0" dirty="0" err="1">
                <a:solidFill>
                  <a:srgbClr val="000000"/>
                </a:solidFill>
                <a:effectLst/>
                <a:hlinkClick r:id="rId6"/>
              </a:rPr>
              <a:t>fiber</a:t>
            </a:r>
            <a:r>
              <a:rPr lang="en-GB" b="0" i="0" dirty="0">
                <a:solidFill>
                  <a:srgbClr val="000000"/>
                </a:solidFill>
                <a:effectLst/>
                <a:hlinkClick r:id="rId6"/>
              </a:rPr>
              <a:t>-reinforced polymers, forming fiberglass or glass-reinforced polymer</a:t>
            </a:r>
            <a:r>
              <a:rPr lang="en-GB" b="0" i="0" baseline="30000" dirty="0">
                <a:solidFill>
                  <a:srgbClr val="000000"/>
                </a:solidFill>
                <a:effectLst/>
                <a:hlinkClick r:id="rId6"/>
              </a:rPr>
              <a:t>1</a:t>
            </a:r>
            <a:r>
              <a:rPr lang="en-GB" b="0" i="0" dirty="0">
                <a:solidFill>
                  <a:srgbClr val="000000"/>
                </a:solidFill>
                <a:effectLst/>
              </a:rPr>
              <a:t>.</a:t>
            </a:r>
          </a:p>
          <a:p>
            <a:pPr algn="l">
              <a:buFont typeface="Arial" panose="020B0604020202020204" pitchFamily="34" charset="0"/>
              <a:buChar char="•"/>
            </a:pPr>
            <a:r>
              <a:rPr lang="en-GB" b="1" i="0" dirty="0">
                <a:solidFill>
                  <a:srgbClr val="000000"/>
                </a:solidFill>
                <a:effectLst/>
                <a:hlinkClick r:id="rId6"/>
              </a:rPr>
              <a:t>Usage</a:t>
            </a:r>
            <a:r>
              <a:rPr lang="en-GB" b="0" i="0" dirty="0">
                <a:solidFill>
                  <a:srgbClr val="000000"/>
                </a:solidFill>
                <a:effectLst/>
                <a:hlinkClick r:id="rId6"/>
              </a:rPr>
              <a:t>: GFRP is used in infrastructure and construction systems due to its high strength-to-weight ratio</a:t>
            </a:r>
            <a:r>
              <a:rPr lang="en-GB" b="0" i="0" baseline="30000" dirty="0">
                <a:solidFill>
                  <a:srgbClr val="000000"/>
                </a:solidFill>
                <a:effectLst/>
                <a:hlinkClick r:id="rId6"/>
              </a:rPr>
              <a:t>1</a:t>
            </a:r>
            <a:r>
              <a:rPr lang="en-GB" b="0" i="0" dirty="0">
                <a:solidFill>
                  <a:srgbClr val="000000"/>
                </a:solidFill>
                <a:effectLst/>
              </a:rPr>
              <a:t>. </a:t>
            </a:r>
            <a:r>
              <a:rPr lang="en-GB" b="0" i="0" dirty="0">
                <a:solidFill>
                  <a:srgbClr val="000000"/>
                </a:solidFill>
                <a:effectLst/>
                <a:hlinkClick r:id="rId6"/>
              </a:rPr>
              <a:t>It’s also used for rehabilitating many structures, including bridge decks, modular structures, concrete structures, and precast structures</a:t>
            </a:r>
            <a:r>
              <a:rPr lang="en-GB" b="0" i="0" baseline="30000" dirty="0">
                <a:solidFill>
                  <a:srgbClr val="000000"/>
                </a:solidFill>
                <a:effectLst/>
                <a:hlinkClick r:id="rId6"/>
              </a:rPr>
              <a:t>1</a:t>
            </a:r>
            <a:r>
              <a:rPr lang="en-GB" b="0" i="0" dirty="0">
                <a:solidFill>
                  <a:srgbClr val="000000"/>
                </a:solidFill>
                <a:effectLst/>
              </a:rPr>
              <a:t>.</a:t>
            </a:r>
          </a:p>
          <a:p>
            <a:pPr algn="l">
              <a:buFont typeface="Arial" panose="020B0604020202020204" pitchFamily="34" charset="0"/>
              <a:buChar char="•"/>
            </a:pPr>
            <a:r>
              <a:rPr lang="en-GB" b="1" i="0" dirty="0">
                <a:solidFill>
                  <a:srgbClr val="000000"/>
                </a:solidFill>
                <a:effectLst/>
                <a:hlinkClick r:id="rId6"/>
              </a:rPr>
              <a:t>Advantages</a:t>
            </a:r>
            <a:r>
              <a:rPr lang="en-GB" b="0" i="0" dirty="0">
                <a:solidFill>
                  <a:srgbClr val="000000"/>
                </a:solidFill>
                <a:effectLst/>
                <a:hlinkClick r:id="rId6"/>
              </a:rPr>
              <a:t>: GFRP is cost-effective compared to carbon </a:t>
            </a:r>
            <a:r>
              <a:rPr lang="en-GB" b="0" i="0" dirty="0" err="1">
                <a:solidFill>
                  <a:srgbClr val="000000"/>
                </a:solidFill>
                <a:effectLst/>
                <a:hlinkClick r:id="rId6"/>
              </a:rPr>
              <a:t>fiber</a:t>
            </a:r>
            <a:r>
              <a:rPr lang="en-GB" b="0" i="0" dirty="0">
                <a:solidFill>
                  <a:srgbClr val="000000"/>
                </a:solidFill>
                <a:effectLst/>
                <a:hlinkClick r:id="rId6"/>
              </a:rPr>
              <a:t>-reinforced polymer, corrosion-resistant, and flexible in application</a:t>
            </a:r>
            <a:r>
              <a:rPr lang="en-GB" b="0" i="0" baseline="30000" dirty="0">
                <a:solidFill>
                  <a:srgbClr val="000000"/>
                </a:solidFill>
                <a:effectLst/>
                <a:hlinkClick r:id="rId6"/>
              </a:rPr>
              <a:t>1</a:t>
            </a:r>
            <a:r>
              <a:rPr lang="en-GB" b="0" i="0" dirty="0">
                <a:solidFill>
                  <a:srgbClr val="000000"/>
                </a:solidFill>
                <a:effectLst/>
              </a:rPr>
              <a:t>. </a:t>
            </a:r>
            <a:r>
              <a:rPr lang="en-GB" b="0" i="0" dirty="0">
                <a:solidFill>
                  <a:srgbClr val="000000"/>
                </a:solidFill>
                <a:effectLst/>
                <a:hlinkClick r:id="rId6"/>
              </a:rPr>
              <a:t>It’s a great option for harsh environments, such as coastal structures</a:t>
            </a:r>
            <a:r>
              <a:rPr lang="en-GB" b="0" i="0" baseline="30000" dirty="0">
                <a:solidFill>
                  <a:srgbClr val="000000"/>
                </a:solidFill>
                <a:effectLst/>
                <a:hlinkClick r:id="rId6"/>
              </a:rPr>
              <a:t>1</a:t>
            </a:r>
            <a:r>
              <a:rPr lang="en-GB" b="0" i="0" dirty="0">
                <a:solidFill>
                  <a:srgbClr val="000000"/>
                </a:solidFill>
                <a:effectLst/>
              </a:rPr>
              <a:t>.</a:t>
            </a:r>
          </a:p>
          <a:p>
            <a:pPr algn="l">
              <a:buFont typeface="Arial" panose="020B0604020202020204" pitchFamily="34" charset="0"/>
              <a:buChar char="•"/>
            </a:pPr>
            <a:r>
              <a:rPr lang="en-GB" b="1" i="0" dirty="0">
                <a:solidFill>
                  <a:srgbClr val="000000"/>
                </a:solidFill>
                <a:effectLst/>
                <a:hlinkClick r:id="rId6"/>
              </a:rPr>
              <a:t>Disadvantages</a:t>
            </a:r>
            <a:r>
              <a:rPr lang="en-GB" b="0" i="0" dirty="0">
                <a:solidFill>
                  <a:srgbClr val="000000"/>
                </a:solidFill>
                <a:effectLst/>
                <a:hlinkClick r:id="rId6"/>
              </a:rPr>
              <a:t>: GFRP has some temperature restrictions and requires experienced engineers for design and application</a:t>
            </a:r>
            <a:r>
              <a:rPr lang="en-GB" b="0" i="0" baseline="30000" dirty="0">
                <a:solidFill>
                  <a:srgbClr val="000000"/>
                </a:solidFill>
                <a:effectLst/>
                <a:hlinkClick r:id="rId6"/>
              </a:rPr>
              <a:t>1</a:t>
            </a:r>
            <a:r>
              <a:rPr lang="en-GB" b="0" i="0" dirty="0">
                <a:solidFill>
                  <a:srgbClr val="000000"/>
                </a:solidFill>
                <a:effectLst/>
              </a:rPr>
              <a:t>. This is not an issue in The Hydroloop System as water regulate GFRP temperature.</a:t>
            </a:r>
          </a:p>
          <a:p>
            <a:pPr algn="l"/>
            <a:r>
              <a:rPr lang="en-GB" b="0" i="0" dirty="0">
                <a:solidFill>
                  <a:srgbClr val="000000"/>
                </a:solidFill>
                <a:effectLst/>
              </a:rPr>
              <a:t>In summary, GFRP is a versatile and durable material that offers significant advantages over traditional construction materials like steel and concrete for building the Hydroloop System.</a:t>
            </a:r>
          </a:p>
        </p:txBody>
      </p:sp>
      <p:sp>
        <p:nvSpPr>
          <p:cNvPr id="4" name="Slide Number Placeholder 3"/>
          <p:cNvSpPr>
            <a:spLocks noGrp="1"/>
          </p:cNvSpPr>
          <p:nvPr>
            <p:ph type="sldNum" sz="quarter" idx="5"/>
          </p:nvPr>
        </p:nvSpPr>
        <p:spPr/>
        <p:txBody>
          <a:bodyPr/>
          <a:lstStyle/>
          <a:p>
            <a:fld id="{9D232072-4639-41A0-AD0E-CEE433FCF399}" type="slidenum">
              <a:rPr lang="en-US" smtClean="0"/>
              <a:t>46</a:t>
            </a:fld>
            <a:endParaRPr lang="en-US"/>
          </a:p>
        </p:txBody>
      </p:sp>
    </p:spTree>
    <p:extLst>
      <p:ext uri="{BB962C8B-B14F-4D97-AF65-F5344CB8AC3E}">
        <p14:creationId xmlns:p14="http://schemas.microsoft.com/office/powerpoint/2010/main" val="1333233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trees by quadrillions to store and process water. And transfer energy that otherwise will cause cataclysm No intensive plastic packaging, using the Carbon-Negative Hydroloop for logistics, and with geothermal, provide electricity and water, export goods (food, trees, water, and energy)  and services globally and beyond.</a:t>
            </a:r>
          </a:p>
        </p:txBody>
      </p:sp>
      <p:sp>
        <p:nvSpPr>
          <p:cNvPr id="4" name="Slide Number Placeholder 3"/>
          <p:cNvSpPr>
            <a:spLocks noGrp="1"/>
          </p:cNvSpPr>
          <p:nvPr>
            <p:ph type="sldNum" sz="quarter" idx="5"/>
          </p:nvPr>
        </p:nvSpPr>
        <p:spPr/>
        <p:txBody>
          <a:bodyPr/>
          <a:lstStyle/>
          <a:p>
            <a:fld id="{9D232072-4639-41A0-AD0E-CEE433FCF399}" type="slidenum">
              <a:rPr lang="en-US" smtClean="0"/>
              <a:t>47</a:t>
            </a:fld>
            <a:endParaRPr lang="en-US"/>
          </a:p>
        </p:txBody>
      </p:sp>
    </p:spTree>
    <p:extLst>
      <p:ext uri="{BB962C8B-B14F-4D97-AF65-F5344CB8AC3E}">
        <p14:creationId xmlns:p14="http://schemas.microsoft.com/office/powerpoint/2010/main" val="490464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Enhanced multilateralism cooperation refers to the strengthening of international collaboration to address global challenges like USNDGs, with Global Crisis, and swift progress to Type I Civilization. </a:t>
            </a:r>
            <a:r>
              <a:rPr lang="en-GB" dirty="0">
                <a:hlinkClick r:id="rId3"/>
              </a:rPr>
              <a:t>This concept is increasingly important in today’s interconnected world, where issues such as climate change, pandemics, and economic crises transcend national borders</a:t>
            </a:r>
            <a:r>
              <a:rPr lang="en-GB" dirty="0"/>
              <a:t>.</a:t>
            </a:r>
          </a:p>
          <a:p>
            <a:r>
              <a:rPr lang="en-GB" dirty="0"/>
              <a:t>There are several key aspects to enhancing multilateral cooperation:</a:t>
            </a:r>
          </a:p>
          <a:p>
            <a:pPr>
              <a:buFont typeface="+mj-lt"/>
              <a:buAutoNum type="arabicPeriod"/>
            </a:pPr>
            <a:r>
              <a:rPr lang="en-GB" b="1" dirty="0"/>
              <a:t>Utilitarian Cooperation</a:t>
            </a:r>
            <a:r>
              <a:rPr lang="en-GB" dirty="0"/>
              <a:t>: This involves countries working together to minimize negative spillover effects and maximize positive ones. </a:t>
            </a:r>
            <a:r>
              <a:rPr lang="en-GB" dirty="0">
                <a:hlinkClick r:id="rId3"/>
              </a:rPr>
              <a:t>It also includes the provision of global public goods</a:t>
            </a:r>
            <a:r>
              <a:rPr lang="en-GB" baseline="30000" dirty="0">
                <a:hlinkClick r:id="rId3"/>
              </a:rPr>
              <a:t>1</a:t>
            </a:r>
            <a:r>
              <a:rPr lang="en-GB" dirty="0"/>
              <a:t>.</a:t>
            </a:r>
          </a:p>
          <a:p>
            <a:pPr>
              <a:buFont typeface="+mj-lt"/>
              <a:buAutoNum type="arabicPeriod"/>
            </a:pPr>
            <a:r>
              <a:rPr lang="en-GB" b="1" dirty="0">
                <a:hlinkClick r:id="rId3"/>
              </a:rPr>
              <a:t>Inclusive Global Cooperation</a:t>
            </a:r>
            <a:r>
              <a:rPr lang="en-GB" dirty="0">
                <a:hlinkClick r:id="rId3"/>
              </a:rPr>
              <a:t>: This is about making international cooperation more representative and inclusive</a:t>
            </a:r>
            <a:r>
              <a:rPr lang="en-GB" baseline="30000" dirty="0">
                <a:hlinkClick r:id="rId4"/>
              </a:rPr>
              <a:t>2</a:t>
            </a:r>
            <a:r>
              <a:rPr lang="en-GB" dirty="0"/>
              <a:t>. </a:t>
            </a:r>
            <a:r>
              <a:rPr lang="en-GB" dirty="0">
                <a:hlinkClick r:id="rId4"/>
              </a:rPr>
              <a:t>For instance, the United Nations Secretary-General António Guterres has called for a revitalized international cooperation that is effective, representative, and inclusive</a:t>
            </a:r>
            <a:r>
              <a:rPr lang="en-GB" baseline="30000" dirty="0">
                <a:hlinkClick r:id="rId4"/>
              </a:rPr>
              <a:t>2</a:t>
            </a:r>
            <a:r>
              <a:rPr lang="en-GB" dirty="0"/>
              <a:t>.</a:t>
            </a:r>
          </a:p>
          <a:p>
            <a:pPr>
              <a:buFont typeface="+mj-lt"/>
              <a:buAutoNum type="arabicPeriod"/>
            </a:pPr>
            <a:r>
              <a:rPr lang="en-GB" b="1" dirty="0">
                <a:hlinkClick r:id="rId3"/>
              </a:rPr>
              <a:t>Shared Values and Ethical Goals</a:t>
            </a:r>
            <a:r>
              <a:rPr lang="en-GB" dirty="0">
                <a:hlinkClick r:id="rId3"/>
              </a:rPr>
              <a:t>: Cooperation should not only be based on self-interest but also on shared values and ethical goals</a:t>
            </a:r>
            <a:r>
              <a:rPr lang="en-GB" baseline="30000" dirty="0">
                <a:hlinkClick r:id="rId3"/>
              </a:rPr>
              <a:t>1</a:t>
            </a:r>
            <a:r>
              <a:rPr lang="en-GB" dirty="0"/>
              <a:t>. </a:t>
            </a:r>
            <a:r>
              <a:rPr lang="en-GB" dirty="0">
                <a:hlinkClick r:id="rId3"/>
              </a:rPr>
              <a:t>An example of this is the COVID-19 Vaccine Global Access (COVAX) proposal, which argues for equitable global vaccine deployment</a:t>
            </a:r>
            <a:r>
              <a:rPr lang="en-GB" baseline="30000" dirty="0">
                <a:hlinkClick r:id="rId3"/>
              </a:rPr>
              <a:t>1</a:t>
            </a:r>
            <a:r>
              <a:rPr lang="en-GB" dirty="0"/>
              <a:t>.</a:t>
            </a:r>
          </a:p>
          <a:p>
            <a:pPr>
              <a:buFont typeface="+mj-lt"/>
              <a:buAutoNum type="arabicPeriod"/>
            </a:pPr>
            <a:r>
              <a:rPr lang="en-GB" b="1" dirty="0">
                <a:hlinkClick r:id="rId5"/>
              </a:rPr>
              <a:t>Avoiding Duplication</a:t>
            </a:r>
            <a:r>
              <a:rPr lang="en-GB" dirty="0">
                <a:hlinkClick r:id="rId5"/>
              </a:rPr>
              <a:t>: A coordinated approach between multilateral platforms can help increase their impact, including by sharing good practice for collaboration, exploring areas for joint work, and avoiding duplication</a:t>
            </a:r>
            <a:r>
              <a:rPr lang="en-GB" baseline="30000" dirty="0">
                <a:hlinkClick r:id="rId5"/>
              </a:rPr>
              <a:t>3</a:t>
            </a:r>
            <a:r>
              <a:rPr lang="en-GB" dirty="0"/>
              <a:t>.</a:t>
            </a:r>
          </a:p>
          <a:p>
            <a:r>
              <a:rPr lang="en-GB" dirty="0">
                <a:hlinkClick r:id="rId3"/>
              </a:rPr>
              <a:t>In summary, enhanced multilateralism cooperation is about strengthening international collaboration to effectively address global challenges, making it more representative and inclusive, and grounding it in shared values and ethical goals</a:t>
            </a:r>
            <a:r>
              <a:rPr lang="en-GB" baseline="30000" dirty="0">
                <a:hlinkClick r:id="rId3"/>
              </a:rPr>
              <a:t>1</a:t>
            </a:r>
            <a:r>
              <a:rPr lang="en-GB" baseline="30000" dirty="0">
                <a:hlinkClick r:id="rId4"/>
              </a:rPr>
              <a:t>2</a:t>
            </a:r>
            <a:r>
              <a:rPr lang="en-GB" baseline="30000" dirty="0">
                <a:hlinkClick r:id="rId5"/>
              </a:rPr>
              <a:t>3</a:t>
            </a:r>
            <a:r>
              <a:rPr lang="en-GB" dirty="0"/>
              <a:t>. It’s a complex but necessary </a:t>
            </a:r>
            <a:r>
              <a:rPr lang="en-GB" dirty="0" err="1"/>
              <a:t>endeavor</a:t>
            </a:r>
            <a:r>
              <a:rPr lang="en-GB" dirty="0"/>
              <a:t> in our increasingly interconnected world.</a:t>
            </a:r>
          </a:p>
          <a:p>
            <a:endParaRPr lang="en-GB" dirty="0"/>
          </a:p>
          <a:p>
            <a:r>
              <a:rPr lang="en-GB" dirty="0"/>
              <a:t>This is how to implement the project, first in Laos then implement onto other ASEAN countries, and the rest of the world.</a:t>
            </a:r>
          </a:p>
          <a:p>
            <a:endParaRPr lang="en-GB" dirty="0"/>
          </a:p>
        </p:txBody>
      </p:sp>
      <p:sp>
        <p:nvSpPr>
          <p:cNvPr id="4" name="Slide Number Placeholder 3"/>
          <p:cNvSpPr>
            <a:spLocks noGrp="1"/>
          </p:cNvSpPr>
          <p:nvPr>
            <p:ph type="sldNum" sz="quarter" idx="5"/>
          </p:nvPr>
        </p:nvSpPr>
        <p:spPr/>
        <p:txBody>
          <a:bodyPr/>
          <a:lstStyle/>
          <a:p>
            <a:fld id="{9D232072-4639-41A0-AD0E-CEE433FCF399}" type="slidenum">
              <a:rPr lang="en-US" smtClean="0"/>
              <a:t>48</a:t>
            </a:fld>
            <a:endParaRPr lang="en-US"/>
          </a:p>
        </p:txBody>
      </p:sp>
    </p:spTree>
    <p:extLst>
      <p:ext uri="{BB962C8B-B14F-4D97-AF65-F5344CB8AC3E}">
        <p14:creationId xmlns:p14="http://schemas.microsoft.com/office/powerpoint/2010/main" val="1607390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900" dirty="0">
                <a:solidFill>
                  <a:srgbClr val="FFFFFF"/>
                </a:solidFill>
                <a:highlight>
                  <a:srgbClr val="2B2B2B"/>
                </a:highlight>
              </a:rPr>
              <a:t>Here’s a list of various products and their associated water footprints, which reflect the total volume of water used in their production:</a:t>
            </a:r>
          </a:p>
          <a:p>
            <a:pPr algn="l"/>
            <a:r>
              <a:rPr lang="en-GB" sz="1900" b="1" dirty="0">
                <a:solidFill>
                  <a:srgbClr val="FFFFFF"/>
                </a:solidFill>
                <a:highlight>
                  <a:srgbClr val="2B2B2B"/>
                </a:highlight>
              </a:rPr>
              <a:t>Household Items: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Car</a:t>
            </a:r>
            <a:r>
              <a:rPr lang="en-GB" sz="1900" dirty="0">
                <a:solidFill>
                  <a:srgbClr val="FFFFFF"/>
                </a:solidFill>
                <a:highlight>
                  <a:srgbClr val="2B2B2B"/>
                </a:highlight>
                <a:hlinkClick r:id="rId3"/>
              </a:rPr>
              <a:t>: 52,000–83,000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Leather Shoes</a:t>
            </a:r>
            <a:r>
              <a:rPr lang="en-GB" sz="1900" dirty="0">
                <a:solidFill>
                  <a:srgbClr val="FFFFFF"/>
                </a:solidFill>
                <a:highlight>
                  <a:srgbClr val="2B2B2B"/>
                </a:highlight>
                <a:hlinkClick r:id="rId3"/>
              </a:rPr>
              <a:t>: 8,000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Smartphone</a:t>
            </a:r>
            <a:r>
              <a:rPr lang="en-GB" sz="1900" dirty="0">
                <a:solidFill>
                  <a:srgbClr val="FFFFFF"/>
                </a:solidFill>
                <a:highlight>
                  <a:srgbClr val="2B2B2B"/>
                </a:highlight>
                <a:hlinkClick r:id="rId3"/>
              </a:rPr>
              <a:t>: 12,760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Jeans (cotton)</a:t>
            </a:r>
            <a:r>
              <a:rPr lang="en-GB" sz="1900" dirty="0">
                <a:solidFill>
                  <a:srgbClr val="FFFFFF"/>
                </a:solidFill>
                <a:highlight>
                  <a:srgbClr val="2B2B2B"/>
                </a:highlight>
                <a:hlinkClick r:id="rId3"/>
              </a:rPr>
              <a:t>: 10,850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Bed Sheet (cotton)</a:t>
            </a:r>
            <a:r>
              <a:rPr lang="en-GB" sz="1900" dirty="0">
                <a:solidFill>
                  <a:srgbClr val="FFFFFF"/>
                </a:solidFill>
                <a:highlight>
                  <a:srgbClr val="2B2B2B"/>
                </a:highlight>
                <a:hlinkClick r:id="rId3"/>
              </a:rPr>
              <a:t>: 9,750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T-shirt (cotton)</a:t>
            </a:r>
            <a:r>
              <a:rPr lang="en-GB" sz="1900" dirty="0">
                <a:solidFill>
                  <a:srgbClr val="FFFFFF"/>
                </a:solidFill>
                <a:highlight>
                  <a:srgbClr val="2B2B2B"/>
                </a:highlight>
                <a:hlinkClick r:id="rId3"/>
              </a:rPr>
              <a:t>: 2,720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Paper (1 piece; A4)</a:t>
            </a:r>
            <a:r>
              <a:rPr lang="en-GB" sz="1900" dirty="0">
                <a:solidFill>
                  <a:srgbClr val="FFFFFF"/>
                </a:solidFill>
                <a:highlight>
                  <a:srgbClr val="2B2B2B"/>
                </a:highlight>
                <a:hlinkClick r:id="rId3"/>
              </a:rPr>
              <a:t>: 5.1 </a:t>
            </a:r>
            <a:r>
              <a:rPr lang="en-GB" sz="1900" dirty="0" err="1">
                <a:solidFill>
                  <a:srgbClr val="FFFFFF"/>
                </a:solidFill>
                <a:highlight>
                  <a:srgbClr val="2B2B2B"/>
                </a:highlight>
                <a:hlinkClick r:id="rId3"/>
              </a:rPr>
              <a:t>liters</a:t>
            </a:r>
            <a:endParaRPr lang="en-GB" sz="1900" dirty="0">
              <a:solidFill>
                <a:srgbClr val="FFFFFF"/>
              </a:solidFill>
              <a:highlight>
                <a:srgbClr val="2B2B2B"/>
              </a:highlight>
            </a:endParaRPr>
          </a:p>
          <a:p>
            <a:pPr algn="l"/>
            <a:endParaRPr lang="en-GB" sz="1900" b="1" dirty="0">
              <a:solidFill>
                <a:srgbClr val="FFFFFF"/>
              </a:solidFill>
              <a:highlight>
                <a:srgbClr val="2B2B2B"/>
              </a:highlight>
            </a:endParaRPr>
          </a:p>
          <a:p>
            <a:pPr algn="l"/>
            <a:r>
              <a:rPr lang="en-GB" sz="1900" b="1" dirty="0">
                <a:solidFill>
                  <a:srgbClr val="FFFFFF"/>
                </a:solidFill>
                <a:highlight>
                  <a:srgbClr val="2B2B2B"/>
                </a:highlight>
              </a:rPr>
              <a:t>Food:</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Chocolate</a:t>
            </a:r>
            <a:r>
              <a:rPr lang="en-GB" sz="1900" dirty="0">
                <a:solidFill>
                  <a:srgbClr val="FFFFFF"/>
                </a:solidFill>
                <a:highlight>
                  <a:srgbClr val="2B2B2B"/>
                </a:highlight>
                <a:hlinkClick r:id="rId3"/>
              </a:rPr>
              <a:t>: 17,200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Beef</a:t>
            </a:r>
            <a:r>
              <a:rPr lang="en-GB" sz="1900" dirty="0">
                <a:solidFill>
                  <a:srgbClr val="FFFFFF"/>
                </a:solidFill>
                <a:highlight>
                  <a:srgbClr val="2B2B2B"/>
                </a:highlight>
                <a:hlinkClick r:id="rId3"/>
              </a:rPr>
              <a:t>: 15,400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Sheep Meat</a:t>
            </a:r>
            <a:r>
              <a:rPr lang="en-GB" sz="1900" dirty="0">
                <a:solidFill>
                  <a:srgbClr val="FFFFFF"/>
                </a:solidFill>
                <a:highlight>
                  <a:srgbClr val="2B2B2B"/>
                </a:highlight>
                <a:hlinkClick r:id="rId3"/>
              </a:rPr>
              <a:t>: 10,400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Pork</a:t>
            </a:r>
            <a:r>
              <a:rPr lang="en-GB" sz="1900" dirty="0">
                <a:solidFill>
                  <a:srgbClr val="FFFFFF"/>
                </a:solidFill>
                <a:highlight>
                  <a:srgbClr val="2B2B2B"/>
                </a:highlight>
                <a:hlinkClick r:id="rId3"/>
              </a:rPr>
              <a:t>: 6,000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Avocado</a:t>
            </a:r>
            <a:r>
              <a:rPr lang="en-GB" sz="1900" dirty="0">
                <a:solidFill>
                  <a:srgbClr val="FFFFFF"/>
                </a:solidFill>
                <a:highlight>
                  <a:srgbClr val="2B2B2B"/>
                </a:highlight>
                <a:hlinkClick r:id="rId3"/>
              </a:rPr>
              <a:t>: 2,000 liters</a:t>
            </a:r>
            <a:r>
              <a:rPr lang="en-GB" sz="1900" baseline="30000" dirty="0">
                <a:solidFill>
                  <a:srgbClr val="FFFFFF"/>
                </a:solidFill>
                <a:highlight>
                  <a:srgbClr val="2B2B2B"/>
                </a:highlight>
                <a:hlinkClick r:id="rId4"/>
              </a:rPr>
              <a:t>2</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hlinkClick r:id="rId3"/>
              </a:rPr>
              <a:t>Almonds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Cashews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Pistachios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Lamb and Mutton</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Walnuts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Prunes (dried plums)</a:t>
            </a:r>
            <a:r>
              <a:rPr lang="en-GB" sz="1900" dirty="0">
                <a:solidFill>
                  <a:srgbClr val="FFFFFF"/>
                </a:solidFill>
                <a:highlight>
                  <a:srgbClr val="2B2B2B"/>
                </a:highlight>
                <a:hlinkClick r:id="rId3"/>
              </a:rPr>
              <a:t>, </a:t>
            </a:r>
            <a:r>
              <a:rPr lang="en-GB" sz="1900" b="1" dirty="0">
                <a:solidFill>
                  <a:srgbClr val="FFFFFF"/>
                </a:solidFill>
                <a:highlight>
                  <a:srgbClr val="2B2B2B"/>
                </a:highlight>
                <a:hlinkClick r:id="rId3"/>
              </a:rPr>
              <a:t>Goat</a:t>
            </a:r>
            <a:r>
              <a:rPr lang="en-GB" sz="1900" baseline="30000" dirty="0">
                <a:solidFill>
                  <a:srgbClr val="FFFFFF"/>
                </a:solidFill>
                <a:highlight>
                  <a:srgbClr val="2B2B2B"/>
                </a:highlight>
                <a:hlinkClick r:id="rId5"/>
              </a:rPr>
              <a:t>3</a:t>
            </a:r>
            <a:endParaRPr lang="en-GB" sz="1900" dirty="0">
              <a:solidFill>
                <a:srgbClr val="FFFFFF"/>
              </a:solidFill>
              <a:highlight>
                <a:srgbClr val="2B2B2B"/>
              </a:highlight>
            </a:endParaRPr>
          </a:p>
          <a:p>
            <a:pPr algn="l"/>
            <a:endParaRPr lang="en-GB" sz="1900" b="1" dirty="0">
              <a:solidFill>
                <a:srgbClr val="FFFFFF"/>
              </a:solidFill>
              <a:highlight>
                <a:srgbClr val="2B2B2B"/>
              </a:highlight>
            </a:endParaRPr>
          </a:p>
          <a:p>
            <a:pPr algn="l"/>
            <a:r>
              <a:rPr lang="en-GB" sz="1900" b="1" dirty="0">
                <a:solidFill>
                  <a:srgbClr val="FFFFFF"/>
                </a:solidFill>
                <a:highlight>
                  <a:srgbClr val="2B2B2B"/>
                </a:highlight>
              </a:rPr>
              <a:t>Industrial Products:</a:t>
            </a:r>
            <a:endParaRPr lang="en-GB" sz="1900" dirty="0">
              <a:solidFill>
                <a:srgbClr val="FFFFFF"/>
              </a:solidFill>
              <a:highlight>
                <a:srgbClr val="2B2B2B"/>
              </a:highlight>
            </a:endParaRPr>
          </a:p>
          <a:p>
            <a:pPr algn="l">
              <a:buFont typeface="Arial" panose="020B0604020202020204" pitchFamily="34" charset="0"/>
              <a:buChar char="•"/>
            </a:pPr>
            <a:r>
              <a:rPr lang="en-GB" sz="1900" b="1" dirty="0">
                <a:solidFill>
                  <a:srgbClr val="FFFFFF"/>
                </a:solidFill>
                <a:highlight>
                  <a:srgbClr val="2B2B2B"/>
                </a:highlight>
              </a:rPr>
              <a:t>Automobiles</a:t>
            </a:r>
            <a:r>
              <a:rPr lang="en-GB" sz="1900" dirty="0">
                <a:solidFill>
                  <a:srgbClr val="FFFFFF"/>
                </a:solidFill>
                <a:highlight>
                  <a:srgbClr val="2B2B2B"/>
                </a:highlight>
              </a:rPr>
              <a:t>: The water footprint varies depending on the size and complexity of the vehicle but is generally significant due to the metal, plastic, and other materials required.</a:t>
            </a:r>
          </a:p>
          <a:p>
            <a:pPr algn="l">
              <a:buFont typeface="Arial" panose="020B0604020202020204" pitchFamily="34" charset="0"/>
              <a:buChar char="•"/>
            </a:pPr>
            <a:r>
              <a:rPr lang="en-GB" sz="1900" b="1" dirty="0">
                <a:solidFill>
                  <a:srgbClr val="FFFFFF"/>
                </a:solidFill>
                <a:highlight>
                  <a:srgbClr val="2B2B2B"/>
                </a:highlight>
              </a:rPr>
              <a:t>Factories</a:t>
            </a:r>
            <a:r>
              <a:rPr lang="en-GB" sz="1900" dirty="0">
                <a:solidFill>
                  <a:srgbClr val="FFFFFF"/>
                </a:solidFill>
                <a:highlight>
                  <a:srgbClr val="2B2B2B"/>
                </a:highlight>
              </a:rPr>
              <a:t>: Industrial processes can have a large water footprint, especially in sectors like textiles, paper, and chemicals.</a:t>
            </a:r>
          </a:p>
          <a:p>
            <a:pPr algn="l"/>
            <a:r>
              <a:rPr lang="en-GB" sz="1900" dirty="0">
                <a:solidFill>
                  <a:srgbClr val="FFFFFF"/>
                </a:solidFill>
                <a:highlight>
                  <a:srgbClr val="2B2B2B"/>
                </a:highlight>
              </a:rPr>
              <a:t>These figures illustrate the hidden water that goes into everyday products, emphasizing the importance of water conservation and efficient usage across all sectors. Remember, the water footprint includes not just the direct water used in manufacturing but also the indirect water used in the entire production chain. </a:t>
            </a: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49</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89287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lnSpc>
                <a:spcPct val="107000"/>
              </a:lnSpc>
              <a:spcAft>
                <a:spcPts val="867"/>
              </a:spcAft>
              <a:defRPr/>
            </a:pPr>
            <a:r>
              <a:rPr lang="th-TH" sz="1900" b="1" dirty="0">
                <a:ea typeface="Calibri" panose="020F0502020204030204" pitchFamily="34" charset="0"/>
                <a:cs typeface="Browallia New" panose="020B0604020202020204" pitchFamily="34" charset="-34"/>
              </a:rPr>
              <a:t>วิกฤตสภาพภูมิอากาศโลก</a:t>
            </a:r>
            <a:r>
              <a:rPr lang="en-US" sz="1900" b="1" kern="100" dirty="0">
                <a:latin typeface="Calibri" panose="020F0502020204030204" pitchFamily="34" charset="0"/>
                <a:ea typeface="Calibri" panose="020F0502020204030204" pitchFamily="34" charset="0"/>
                <a:cs typeface="Arial" panose="020B0604020202020204" pitchFamily="34" charset="0"/>
              </a:rPr>
              <a:t>  </a:t>
            </a:r>
            <a:r>
              <a:rPr lang="lo-LA" sz="4300" b="1" kern="0" dirty="0">
                <a:latin typeface="Times New Roman" panose="02020603050405020304" pitchFamily="18" charset="0"/>
                <a:ea typeface="Times New Roman" panose="02020603050405020304" pitchFamily="18" charset="0"/>
                <a:cs typeface="Arial" panose="020B0604020202020204" pitchFamily="34" charset="0"/>
              </a:rPr>
              <a:t>ວິກິດການ</a:t>
            </a:r>
            <a:r>
              <a:rPr lang="en-GB" sz="4300" b="1" kern="0" dirty="0">
                <a:latin typeface="Times New Roman" panose="02020603050405020304" pitchFamily="18" charset="0"/>
                <a:ea typeface="Times New Roman" panose="02020603050405020304" pitchFamily="18" charset="0"/>
                <a:cs typeface="Arial" panose="020B0604020202020204" pitchFamily="34" charset="0"/>
              </a:rPr>
              <a:t> </a:t>
            </a:r>
            <a:r>
              <a:rPr lang="lo-LA" sz="4300" b="1" kern="0" dirty="0">
                <a:latin typeface="Times New Roman" panose="02020603050405020304" pitchFamily="18" charset="0"/>
                <a:ea typeface="Times New Roman" panose="02020603050405020304" pitchFamily="18" charset="0"/>
                <a:cs typeface="Arial" panose="020B0604020202020204" pitchFamily="34" charset="0"/>
              </a:rPr>
              <a:t>ສະພາບອາກາດທົ່ວໂລກ</a:t>
            </a:r>
            <a:endParaRPr lang="en-GB" sz="43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r>
              <a:rPr lang="en-GB" sz="1900" b="1" kern="0" dirty="0">
                <a:latin typeface="Times New Roman" panose="02020603050405020304" pitchFamily="18" charset="0"/>
                <a:ea typeface="Times New Roman" panose="02020603050405020304" pitchFamily="18" charset="0"/>
                <a:cs typeface="Arial" panose="020B0604020202020204" pitchFamily="34" charset="0"/>
              </a:rPr>
              <a:t>Caused by external force of Planetary alignment: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3"/>
              </a:rPr>
              <a:t>https://vt.tiktok.com/ZSFqYbtfC/</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GB" sz="19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r>
              <a:rPr lang="en-US" sz="1900" b="1" u="sng" kern="0" dirty="0">
                <a:latin typeface="Times New Roman" panose="02020603050405020304" pitchFamily="18" charset="0"/>
                <a:ea typeface="Times New Roman" panose="02020603050405020304" pitchFamily="18" charset="0"/>
                <a:cs typeface="Arial" panose="020B0604020202020204" pitchFamily="34" charset="0"/>
              </a:rPr>
              <a:t>RE: </a:t>
            </a:r>
            <a:r>
              <a:rPr lang="en-US" sz="1900" b="1" kern="0" dirty="0">
                <a:latin typeface="Times New Roman" panose="02020603050405020304" pitchFamily="18" charset="0"/>
                <a:ea typeface="Times New Roman" panose="02020603050405020304" pitchFamily="18" charset="0"/>
              </a:rPr>
              <a:t>TOTRADE, first with Thailand, </a:t>
            </a:r>
            <a:r>
              <a:rPr lang="en-US" sz="1900" kern="0" dirty="0">
                <a:latin typeface="Times New Roman" panose="02020603050405020304" pitchFamily="18" charset="0"/>
                <a:ea typeface="Times New Roman" panose="02020603050405020304" pitchFamily="18" charset="0"/>
              </a:rPr>
              <a:t>through </a:t>
            </a:r>
            <a:r>
              <a:rPr lang="en-US" sz="1900" b="1" kern="0" dirty="0">
                <a:latin typeface="Times New Roman" panose="02020603050405020304" pitchFamily="18" charset="0"/>
                <a:ea typeface="Times New Roman" panose="02020603050405020304" pitchFamily="18" charset="0"/>
              </a:rPr>
              <a:t>Carbon-Negative</a:t>
            </a:r>
            <a:r>
              <a:rPr lang="en-US" sz="1900" kern="0" dirty="0">
                <a:latin typeface="Times New Roman" panose="02020603050405020304" pitchFamily="18" charset="0"/>
                <a:ea typeface="Times New Roman" panose="02020603050405020304" pitchFamily="18" charset="0"/>
              </a:rPr>
              <a:t> global initiatives for a swift progress towards a </a:t>
            </a:r>
            <a:r>
              <a:rPr lang="en-US" sz="1900" b="1" kern="0" dirty="0">
                <a:latin typeface="Times New Roman" panose="02020603050405020304" pitchFamily="18" charset="0"/>
                <a:ea typeface="Times New Roman" panose="02020603050405020304" pitchFamily="18" charset="0"/>
              </a:rPr>
              <a:t>Type I Civilization</a:t>
            </a:r>
            <a:r>
              <a:rPr lang="en-US" sz="1900" kern="0" dirty="0">
                <a:latin typeface="Times New Roman" panose="02020603050405020304" pitchFamily="18" charset="0"/>
                <a:ea typeface="Times New Roman" panose="02020603050405020304" pitchFamily="18" charset="0"/>
              </a:rPr>
              <a:t>.</a:t>
            </a:r>
          </a:p>
          <a:p>
            <a:pPr>
              <a:lnSpc>
                <a:spcPct val="107000"/>
              </a:lnSpc>
              <a:spcAft>
                <a:spcPts val="867"/>
              </a:spcAft>
            </a:pPr>
            <a:endParaRPr lang="en-US" sz="1900" b="1" u="sng" kern="0" dirty="0">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67"/>
              </a:spcAft>
            </a:pPr>
            <a:r>
              <a:rPr lang="en-US" sz="1900" b="1" u="sng" kern="0" dirty="0">
                <a:latin typeface="Times New Roman" panose="02020603050405020304" pitchFamily="18" charset="0"/>
                <a:ea typeface="Times New Roman" panose="02020603050405020304" pitchFamily="18" charset="0"/>
                <a:cs typeface="Arial" panose="020B0604020202020204" pitchFamily="34" charset="0"/>
              </a:rPr>
              <a:t>Global Crisis:</a:t>
            </a:r>
            <a:r>
              <a:rPr lang="en-US" sz="1900" b="1" kern="0" dirty="0">
                <a:latin typeface="Times New Roman" panose="02020603050405020304" pitchFamily="18" charset="0"/>
                <a:ea typeface="Times New Roman" panose="02020603050405020304" pitchFamily="18" charset="0"/>
                <a:cs typeface="Arial" panose="020B0604020202020204" pitchFamily="34" charset="0"/>
              </a:rPr>
              <a:t> </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The Earth is experiencing </a:t>
            </a:r>
            <a:r>
              <a:rPr lang="en-US" sz="1900" b="1"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Climate collapse</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dirty="0">
                <a:solidFill>
                  <a:srgbClr val="141414"/>
                </a:solidFill>
                <a:highlight>
                  <a:srgbClr val="FFFFFF"/>
                </a:highlight>
                <a:latin typeface="Times New Roman" panose="02020603050405020304" pitchFamily="18" charset="0"/>
                <a:ea typeface="Aptos" panose="020B0004020202020204" pitchFamily="34" charset="0"/>
              </a:rPr>
              <a:t>characterized by</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more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4"/>
              </a:rPr>
              <a:t>extreme weather</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including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5"/>
              </a:rPr>
              <a:t>intense floods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6"/>
              </a:rPr>
              <a:t>snowstorms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7"/>
              </a:rPr>
              <a:t>extreme heat, fires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8"/>
              </a:rPr>
              <a:t>hailstorms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9"/>
              </a:rPr>
              <a:t>windstorms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0"/>
              </a:rPr>
              <a:t>tornadoes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1"/>
              </a:rPr>
              <a:t>earthquakes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2"/>
              </a:rPr>
              <a:t>volcanic eruptions</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and </a:t>
            </a:r>
            <a:r>
              <a:rPr lang="en-US" sz="1900" u="sng" kern="100" dirty="0">
                <a:solidFill>
                  <a:srgbClr val="6A7C92"/>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13"/>
              </a:rPr>
              <a:t>tsunami</a:t>
            </a:r>
            <a:r>
              <a:rPr lang="en-US" sz="1900"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1900" dirty="0">
                <a:solidFill>
                  <a:srgbClr val="141414"/>
                </a:solidFill>
                <a:highlight>
                  <a:srgbClr val="FFFFFF"/>
                </a:highlight>
                <a:latin typeface="Times New Roman" panose="02020603050405020304" pitchFamily="18" charset="0"/>
                <a:ea typeface="Aptos" panose="020B0004020202020204" pitchFamily="34" charset="0"/>
              </a:rPr>
              <a:t>impacting numerous regions with the potential for global effects.</a:t>
            </a:r>
          </a:p>
          <a:p>
            <a:pPr>
              <a:lnSpc>
                <a:spcPct val="107000"/>
              </a:lnSpc>
              <a:spcAft>
                <a:spcPts val="867"/>
              </a:spcAft>
            </a:pPr>
            <a:endParaRPr lang="en-US" sz="1900" b="1" kern="100" dirty="0">
              <a:solidFill>
                <a:srgbClr val="141414"/>
              </a:solidFill>
              <a:highlight>
                <a:srgbClr val="FFFFFF"/>
              </a:highlight>
              <a:latin typeface="Times New Roman" panose="02020603050405020304" pitchFamily="18" charset="0"/>
              <a:ea typeface="Aptos" panose="020B0004020202020204" pitchFamily="34" charset="0"/>
              <a:cs typeface="Arial" panose="020B0604020202020204" pitchFamily="34" charset="0"/>
            </a:endParaRPr>
          </a:p>
          <a:p>
            <a:pPr>
              <a:lnSpc>
                <a:spcPct val="107000"/>
              </a:lnSpc>
              <a:spcAft>
                <a:spcPts val="867"/>
              </a:spcAft>
            </a:pPr>
            <a:r>
              <a:rPr lang="en-US" sz="1900" b="1" kern="100" dirty="0">
                <a:ea typeface="Aptos" panose="020B0004020202020204" pitchFamily="34" charset="0"/>
                <a:cs typeface="Arial" panose="020B0604020202020204" pitchFamily="34" charset="0"/>
              </a:rPr>
              <a:t>Links with Facts:</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b="1" kern="100" dirty="0">
                <a:ea typeface="Aptos" panose="020B0004020202020204" pitchFamily="34" charset="0"/>
                <a:cs typeface="Arial" panose="020B0604020202020204" pitchFamily="34" charset="0"/>
              </a:rPr>
              <a:t>Cataclysm</a:t>
            </a:r>
            <a:r>
              <a:rPr lang="en-GB" sz="1900" b="1" kern="100" dirty="0">
                <a:ea typeface="Aptos" panose="020B0004020202020204" pitchFamily="34" charset="0"/>
                <a:cs typeface="Arial" panose="020B0604020202020204" pitchFamily="34" charset="0"/>
              </a:rPr>
              <a:t>: </a:t>
            </a:r>
            <a:r>
              <a:rPr lang="en-GB" sz="1900" u="sng" kern="100" dirty="0">
                <a:solidFill>
                  <a:srgbClr val="0000FF"/>
                </a:solidFill>
                <a:ea typeface="Aptos" panose="020B0004020202020204" pitchFamily="34" charset="0"/>
                <a:cs typeface="Arial" panose="020B0604020202020204" pitchFamily="34" charset="0"/>
                <a:hlinkClick r:id="rId14"/>
              </a:rPr>
              <a:t>https://vt.tiktok.com/ZSFxJCAjv/</a:t>
            </a:r>
            <a:r>
              <a:rPr lang="fr-FR"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Intense floods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5"/>
              </a:rPr>
              <a:t>https://vt.tiktok.com/ZSFqsSXhW/</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Snowstorms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6"/>
              </a:rPr>
              <a:t>https://vt.tiktok.com/ZSFqG64Ds/</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Extreme heat, fires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7"/>
              </a:rPr>
              <a:t>https://vt.tiktok.com/ZSFqGx3d7/</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Hailstorms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8"/>
              </a:rPr>
              <a:t>https://vt.tiktok.com/ZSFqGMoVx/</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Windstorms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9"/>
              </a:rPr>
              <a:t>https://vt.tiktok.com/ZSFqGYE5Y/</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pt-PT" sz="1900" u="sng" kern="100" dirty="0" err="1">
                <a:ea typeface="Aptos" panose="020B0004020202020204" pitchFamily="34" charset="0"/>
                <a:cs typeface="Arial" panose="020B0604020202020204" pitchFamily="34" charset="0"/>
              </a:rPr>
              <a:t>Tornadoes</a:t>
            </a:r>
            <a:r>
              <a:rPr lang="pt-PT" sz="1900" kern="100" dirty="0">
                <a:ea typeface="Aptos" panose="020B0004020202020204" pitchFamily="34" charset="0"/>
                <a:cs typeface="Arial" panose="020B0604020202020204" pitchFamily="34" charset="0"/>
              </a:rPr>
              <a:t>: </a:t>
            </a:r>
            <a:r>
              <a:rPr lang="pt-PT" sz="1900" u="sng" kern="100" dirty="0">
                <a:solidFill>
                  <a:srgbClr val="0000FF"/>
                </a:solidFill>
                <a:ea typeface="Aptos" panose="020B0004020202020204" pitchFamily="34" charset="0"/>
                <a:cs typeface="Arial" panose="020B0604020202020204" pitchFamily="34" charset="0"/>
                <a:hlinkClick r:id="rId10"/>
              </a:rPr>
              <a:t>https://vt.tiktok.com/ZSFqGJv8t/</a:t>
            </a:r>
            <a:r>
              <a:rPr lang="pt-PT"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ea typeface="Aptos" panose="020B0004020202020204" pitchFamily="34" charset="0"/>
                <a:cs typeface="Arial" panose="020B0604020202020204" pitchFamily="34" charset="0"/>
              </a:rPr>
              <a:t>Earthquakes</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1"/>
              </a:rPr>
              <a:t>https://vt.tiktok.com/ZSFqs1nTm/</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fr-FR" sz="1900" u="sng" kern="100" dirty="0" err="1">
                <a:ea typeface="Aptos" panose="020B0004020202020204" pitchFamily="34" charset="0"/>
                <a:cs typeface="Arial" panose="020B0604020202020204" pitchFamily="34" charset="0"/>
              </a:rPr>
              <a:t>Volcanic</a:t>
            </a:r>
            <a:r>
              <a:rPr lang="fr-FR" sz="1900" u="sng" kern="100" dirty="0">
                <a:ea typeface="Aptos" panose="020B0004020202020204" pitchFamily="34" charset="0"/>
                <a:cs typeface="Arial" panose="020B0604020202020204" pitchFamily="34" charset="0"/>
              </a:rPr>
              <a:t> </a:t>
            </a:r>
            <a:r>
              <a:rPr lang="fr-FR" sz="1900" u="sng" kern="100" dirty="0" err="1">
                <a:ea typeface="Aptos" panose="020B0004020202020204" pitchFamily="34" charset="0"/>
                <a:cs typeface="Arial" panose="020B0604020202020204" pitchFamily="34" charset="0"/>
              </a:rPr>
              <a:t>eruptions</a:t>
            </a:r>
            <a:r>
              <a:rPr lang="fr-FR" sz="1900" kern="100" dirty="0">
                <a:ea typeface="Aptos" panose="020B0004020202020204" pitchFamily="34" charset="0"/>
                <a:cs typeface="Arial" panose="020B0604020202020204" pitchFamily="34" charset="0"/>
              </a:rPr>
              <a:t>: </a:t>
            </a:r>
            <a:r>
              <a:rPr lang="fr-FR" sz="1900" u="sng" kern="100" dirty="0">
                <a:solidFill>
                  <a:srgbClr val="0000FF"/>
                </a:solidFill>
                <a:ea typeface="Aptos" panose="020B0004020202020204" pitchFamily="34" charset="0"/>
                <a:cs typeface="Arial" panose="020B0604020202020204" pitchFamily="34" charset="0"/>
                <a:hlinkClick r:id="rId12"/>
              </a:rPr>
              <a:t>https://vt.tiktok.com/ZSFqp7d2m/</a:t>
            </a:r>
            <a:r>
              <a:rPr lang="fr-FR"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spcAft>
                <a:spcPts val="867"/>
              </a:spcAft>
              <a:buFont typeface="Symbol" panose="05050102010706020507" pitchFamily="18" charset="2"/>
              <a:buChar char=""/>
            </a:pPr>
            <a:r>
              <a:rPr lang="pl-PL" sz="1900" u="sng" kern="100" dirty="0">
                <a:ea typeface="Aptos" panose="020B0004020202020204" pitchFamily="34" charset="0"/>
                <a:cs typeface="Arial" panose="020B0604020202020204" pitchFamily="34" charset="0"/>
              </a:rPr>
              <a:t>Tsunami</a:t>
            </a:r>
            <a:r>
              <a:rPr lang="pl-PL" sz="1900" kern="100" dirty="0">
                <a:ea typeface="Aptos" panose="020B0004020202020204" pitchFamily="34" charset="0"/>
                <a:cs typeface="Arial" panose="020B0604020202020204" pitchFamily="34" charset="0"/>
              </a:rPr>
              <a:t>: </a:t>
            </a:r>
            <a:r>
              <a:rPr lang="pl-PL" sz="1900" u="sng" kern="100" dirty="0">
                <a:solidFill>
                  <a:srgbClr val="0000FF"/>
                </a:solidFill>
                <a:ea typeface="Aptos" panose="020B0004020202020204" pitchFamily="34" charset="0"/>
                <a:cs typeface="Arial" panose="020B0604020202020204" pitchFamily="34" charset="0"/>
                <a:hlinkClick r:id="rId13"/>
              </a:rPr>
              <a:t>https://vt.tiktok.com/ZSFqGjqjq/</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US" sz="1900" b="1" kern="100" dirty="0">
              <a:ea typeface="Aptos" panose="020B0004020202020204" pitchFamily="34" charset="0"/>
              <a:cs typeface="Arial" panose="020B0604020202020204" pitchFamily="34" charset="0"/>
            </a:endParaRPr>
          </a:p>
          <a:p>
            <a:pPr>
              <a:lnSpc>
                <a:spcPct val="107000"/>
              </a:lnSpc>
              <a:spcAft>
                <a:spcPts val="867"/>
              </a:spcAft>
            </a:pPr>
            <a:r>
              <a:rPr lang="en-US" sz="1900" b="1" kern="100" dirty="0">
                <a:ea typeface="Aptos" panose="020B0004020202020204" pitchFamily="34" charset="0"/>
                <a:cs typeface="Arial" panose="020B0604020202020204" pitchFamily="34" charset="0"/>
              </a:rPr>
              <a:t>Sources:</a:t>
            </a:r>
            <a:br>
              <a:rPr lang="en-US" sz="1900" kern="100" dirty="0">
                <a:ea typeface="Aptos" panose="020B0004020202020204" pitchFamily="34" charset="0"/>
                <a:cs typeface="Arial" panose="020B0604020202020204" pitchFamily="34" charset="0"/>
              </a:rPr>
            </a:br>
            <a:r>
              <a:rPr lang="en-US" sz="1900" b="1" kern="100" dirty="0">
                <a:ea typeface="Aptos" panose="020B0004020202020204" pitchFamily="34" charset="0"/>
                <a:cs typeface="Arial" panose="020B0604020202020204" pitchFamily="34" charset="0"/>
              </a:rPr>
              <a:t>Dr. A. Egon </a:t>
            </a:r>
            <a:r>
              <a:rPr lang="en-US" sz="1900" b="1" kern="100" dirty="0" err="1">
                <a:ea typeface="Aptos" panose="020B0004020202020204" pitchFamily="34" charset="0"/>
                <a:cs typeface="Arial" panose="020B0604020202020204" pitchFamily="34" charset="0"/>
              </a:rPr>
              <a:t>Cholakian</a:t>
            </a:r>
            <a:r>
              <a:rPr lang="en-US" sz="1900" b="1" kern="100" dirty="0">
                <a:ea typeface="Aptos" panose="020B0004020202020204" pitchFamily="34"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u="sng" kern="100" dirty="0">
                <a:solidFill>
                  <a:srgbClr val="0000FF"/>
                </a:solidFill>
                <a:ea typeface="Aptos" panose="020B0004020202020204" pitchFamily="34" charset="0"/>
                <a:cs typeface="Arial" panose="020B0604020202020204" pitchFamily="34" charset="0"/>
                <a:hlinkClick r:id="rId15"/>
              </a:rPr>
              <a:t>Earth Save Science Collaborative</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5"/>
              </a:rPr>
              <a:t>https://earthsavesciencecollaborative.com/</a:t>
            </a:r>
            <a:r>
              <a:rPr lang="en-US" sz="1900" kern="100" dirty="0">
                <a:ea typeface="Aptos" panose="020B0004020202020204" pitchFamily="34" charset="0"/>
                <a:cs typeface="Arial" panose="020B0604020202020204" pitchFamily="34" charset="0"/>
              </a:rPr>
              <a:t> </a:t>
            </a:r>
            <a:br>
              <a:rPr lang="en-US" sz="1900" kern="100" dirty="0">
                <a:ea typeface="Aptos" panose="020B0004020202020204" pitchFamily="34" charset="0"/>
                <a:cs typeface="Arial" panose="020B0604020202020204" pitchFamily="34" charset="0"/>
              </a:rPr>
            </a:br>
            <a:r>
              <a:rPr lang="en-US" sz="1900" u="sng" kern="100" dirty="0">
                <a:solidFill>
                  <a:srgbClr val="0000FF"/>
                </a:solidFill>
                <a:ea typeface="Aptos" panose="020B0004020202020204" pitchFamily="34" charset="0"/>
                <a:cs typeface="Arial" panose="020B0604020202020204" pitchFamily="34" charset="0"/>
                <a:hlinkClick r:id="rId16"/>
              </a:rPr>
              <a:t>LinkedIn</a:t>
            </a:r>
            <a:r>
              <a:rPr lang="en-US" sz="1900" kern="100" dirty="0">
                <a:ea typeface="Aptos" panose="020B0004020202020204" pitchFamily="34" charset="0"/>
                <a:cs typeface="Arial" panose="020B0604020202020204" pitchFamily="34" charset="0"/>
              </a:rPr>
              <a:t> (bio): </a:t>
            </a:r>
            <a:r>
              <a:rPr lang="en-US" sz="1900" u="sng" kern="100" dirty="0">
                <a:solidFill>
                  <a:srgbClr val="0000FF"/>
                </a:solidFill>
                <a:ea typeface="Aptos" panose="020B0004020202020204" pitchFamily="34" charset="0"/>
                <a:cs typeface="Arial" panose="020B0604020202020204" pitchFamily="34" charset="0"/>
                <a:hlinkClick r:id="rId16"/>
              </a:rPr>
              <a:t>https://www.linkedin.com/in/a-egon-cholakian-11256b4</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GB" sz="1900" u="sng" kern="100" dirty="0">
                <a:ea typeface="Aptos" panose="020B0004020202020204" pitchFamily="34" charset="0"/>
                <a:cs typeface="Arial" panose="020B0604020202020204" pitchFamily="34" charset="0"/>
              </a:rPr>
              <a:t>John Ahn PhD, MBA:</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GB" sz="1900" u="sng" kern="100" dirty="0" err="1">
                <a:solidFill>
                  <a:srgbClr val="0000FF"/>
                </a:solidFill>
                <a:ea typeface="Aptos" panose="020B0004020202020204" pitchFamily="34" charset="0"/>
                <a:cs typeface="Arial" panose="020B0604020202020204" pitchFamily="34" charset="0"/>
                <a:hlinkClick r:id="rId17"/>
              </a:rPr>
              <a:t>Youtube</a:t>
            </a:r>
            <a:r>
              <a:rPr lang="en-GB" sz="1900" kern="100" dirty="0">
                <a:ea typeface="Aptos" panose="020B0004020202020204" pitchFamily="34" charset="0"/>
                <a:cs typeface="Arial" panose="020B0604020202020204" pitchFamily="34" charset="0"/>
              </a:rPr>
              <a:t>: </a:t>
            </a:r>
            <a:r>
              <a:rPr lang="en-GB" sz="1900" u="sng" kern="100" dirty="0">
                <a:solidFill>
                  <a:srgbClr val="0000FF"/>
                </a:solidFill>
                <a:ea typeface="Aptos" panose="020B0004020202020204" pitchFamily="34" charset="0"/>
                <a:cs typeface="Arial" panose="020B0604020202020204" pitchFamily="34" charset="0"/>
                <a:hlinkClick r:id="rId18"/>
              </a:rPr>
              <a:t>https://www.youtube.com/@creative_society</a:t>
            </a:r>
            <a:r>
              <a:rPr lang="pt-PT"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nb-NO" sz="1900" u="sng" kern="100" dirty="0" err="1">
                <a:solidFill>
                  <a:srgbClr val="0000FF"/>
                </a:solidFill>
                <a:ea typeface="Aptos" panose="020B0004020202020204" pitchFamily="34" charset="0"/>
                <a:cs typeface="Arial" panose="020B0604020202020204" pitchFamily="34" charset="0"/>
                <a:hlinkClick r:id="rId19"/>
              </a:rPr>
              <a:t>TikTok</a:t>
            </a:r>
            <a:r>
              <a:rPr lang="nb-NO" sz="1900" kern="100" dirty="0">
                <a:ea typeface="Aptos" panose="020B0004020202020204" pitchFamily="34" charset="0"/>
                <a:cs typeface="Arial" panose="020B0604020202020204" pitchFamily="34" charset="0"/>
              </a:rPr>
              <a:t>: </a:t>
            </a:r>
            <a:r>
              <a:rPr lang="nb-NO" sz="1900" u="sng" kern="100" dirty="0">
                <a:solidFill>
                  <a:srgbClr val="0000FF"/>
                </a:solidFill>
                <a:ea typeface="Aptos" panose="020B0004020202020204" pitchFamily="34" charset="0"/>
                <a:cs typeface="Arial" panose="020B0604020202020204" pitchFamily="34" charset="0"/>
                <a:hlinkClick r:id="rId20"/>
              </a:rPr>
              <a:t>https://www.tiktok.com/@creativesociety369?_t=8kc1FxTdBl2&amp;_r=1</a:t>
            </a:r>
            <a:r>
              <a:rPr lang="nb-NO"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kern="100" dirty="0">
                <a:ea typeface="Aptos" panose="020B0004020202020204" pitchFamily="34" charset="0"/>
                <a:cs typeface="Arial" panose="020B0604020202020204" pitchFamily="34" charset="0"/>
              </a:rPr>
              <a:t>and </a:t>
            </a:r>
            <a:r>
              <a:rPr lang="en-US" sz="1900" u="sng" kern="100" dirty="0">
                <a:solidFill>
                  <a:srgbClr val="0000FF"/>
                </a:solidFill>
                <a:ea typeface="Aptos" panose="020B0004020202020204" pitchFamily="34" charset="0"/>
                <a:cs typeface="Arial" panose="020B0604020202020204" pitchFamily="34" charset="0"/>
                <a:hlinkClick r:id="rId14"/>
              </a:rPr>
              <a:t>other scientists</a:t>
            </a:r>
            <a:r>
              <a:rPr lang="en-US" sz="1900" kern="100" dirty="0">
                <a:ea typeface="Aptos" panose="020B0004020202020204" pitchFamily="34"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kern="100" dirty="0">
                <a:ea typeface="Aptos" panose="020B0004020202020204" pitchFamily="34" charset="0"/>
                <a:cs typeface="Arial" panose="020B0604020202020204" pitchFamily="34" charset="0"/>
              </a:rPr>
              <a:t>The </a:t>
            </a:r>
            <a:r>
              <a:rPr lang="en-US" sz="1900" u="sng" kern="100" dirty="0">
                <a:solidFill>
                  <a:srgbClr val="0000FF"/>
                </a:solidFill>
                <a:ea typeface="Aptos" panose="020B0004020202020204" pitchFamily="34" charset="0"/>
                <a:cs typeface="Arial" panose="020B0604020202020204" pitchFamily="34" charset="0"/>
                <a:hlinkClick r:id="rId21"/>
              </a:rPr>
              <a:t>billionaires</a:t>
            </a:r>
            <a:r>
              <a:rPr lang="en-US" sz="1900" kern="100" dirty="0">
                <a:ea typeface="Aptos" panose="020B0004020202020204" pitchFamily="34"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100" dirty="0">
                <a:solidFill>
                  <a:srgbClr val="0000FF"/>
                </a:solidFill>
                <a:ea typeface="Aptos" panose="020B0004020202020204" pitchFamily="34" charset="0"/>
                <a:cs typeface="Arial" panose="020B0604020202020204" pitchFamily="34" charset="0"/>
                <a:hlinkClick r:id="rId22"/>
              </a:rPr>
              <a:t>NASA</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en-US" sz="1900" u="sng" kern="100" dirty="0">
                <a:solidFill>
                  <a:srgbClr val="0000FF"/>
                </a:solidFill>
                <a:ea typeface="Aptos" panose="020B0004020202020204" pitchFamily="34" charset="0"/>
                <a:cs typeface="Arial" panose="020B0604020202020204" pitchFamily="34" charset="0"/>
                <a:hlinkClick r:id="rId22"/>
              </a:rPr>
              <a:t>web</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2"/>
              </a:rPr>
              <a:t>https://www.nasa.gov/missions/icon/nasa-researchers-track-slowly-splitting-dent-in-earths-magnetic-field/</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buFont typeface="Symbol" panose="05050102010706020507" pitchFamily="18" charset="2"/>
              <a:buChar char=""/>
            </a:pPr>
            <a:r>
              <a:rPr lang="pt-PT" sz="1900" u="sng" kern="100" dirty="0">
                <a:solidFill>
                  <a:srgbClr val="0000FF"/>
                </a:solidFill>
                <a:ea typeface="Aptos" panose="020B0004020202020204" pitchFamily="34" charset="0"/>
                <a:cs typeface="Arial" panose="020B0604020202020204" pitchFamily="34" charset="0"/>
                <a:hlinkClick r:id="rId23"/>
              </a:rPr>
              <a:t>YouTube</a:t>
            </a:r>
            <a:r>
              <a:rPr lang="pt-PT" sz="1900" kern="100" dirty="0">
                <a:ea typeface="Aptos" panose="020B0004020202020204" pitchFamily="34" charset="0"/>
                <a:cs typeface="Arial" panose="020B0604020202020204" pitchFamily="34" charset="0"/>
              </a:rPr>
              <a:t>: </a:t>
            </a:r>
            <a:r>
              <a:rPr lang="pt-PT" sz="1900" u="sng" kern="100" dirty="0">
                <a:solidFill>
                  <a:srgbClr val="0000FF"/>
                </a:solidFill>
                <a:ea typeface="Aptos" panose="020B0004020202020204" pitchFamily="34" charset="0"/>
                <a:cs typeface="Arial" panose="020B0604020202020204" pitchFamily="34" charset="0"/>
                <a:hlinkClick r:id="rId23"/>
              </a:rPr>
              <a:t>https://www.youtube.com/watch?v=QLQk8lGcHsc</a:t>
            </a:r>
            <a:r>
              <a:rPr lang="pt-PT"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marL="371429" indent="-371429">
              <a:lnSpc>
                <a:spcPct val="107000"/>
              </a:lnSpc>
              <a:spcAft>
                <a:spcPts val="867"/>
              </a:spcAft>
              <a:buFont typeface="Symbol" panose="05050102010706020507" pitchFamily="18" charset="2"/>
              <a:buChar char=""/>
            </a:pPr>
            <a:r>
              <a:rPr lang="en-US" sz="1900" u="sng" kern="100" dirty="0">
                <a:solidFill>
                  <a:srgbClr val="0000FF"/>
                </a:solidFill>
                <a:ea typeface="Aptos" panose="020B0004020202020204" pitchFamily="34" charset="0"/>
                <a:cs typeface="Arial" panose="020B0604020202020204" pitchFamily="34" charset="0"/>
                <a:hlinkClick r:id="rId24"/>
              </a:rPr>
              <a:t>pole shift</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24"/>
              </a:rPr>
              <a:t>https://www.ncei.noaa.gov/maps/historical_declination/</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100" dirty="0">
                <a:solidFill>
                  <a:srgbClr val="0000FF"/>
                </a:solidFill>
                <a:ea typeface="Aptos" panose="020B0004020202020204" pitchFamily="34" charset="0"/>
                <a:cs typeface="Arial" panose="020B0604020202020204" pitchFamily="34" charset="0"/>
                <a:hlinkClick r:id="rId25"/>
              </a:rPr>
              <a:t>The CIA</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GB" sz="1900" kern="100" dirty="0">
                <a:ea typeface="Aptos" panose="020B0004020202020204" pitchFamily="34" charset="0"/>
                <a:cs typeface="Arial" panose="020B0604020202020204" pitchFamily="34" charset="0"/>
              </a:rPr>
              <a:t>Book: </a:t>
            </a:r>
            <a:r>
              <a:rPr lang="en-GB" sz="1900" u="sng" kern="100" dirty="0">
                <a:solidFill>
                  <a:srgbClr val="0000FF"/>
                </a:solidFill>
                <a:ea typeface="Aptos" panose="020B0004020202020204" pitchFamily="34" charset="0"/>
                <a:cs typeface="Arial" panose="020B0604020202020204" pitchFamily="34" charset="0"/>
                <a:hlinkClick r:id="rId26"/>
              </a:rPr>
              <a:t>https://www.tiktok.com/@c0nspiracycrusader/video/7338989028039085354</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kern="100" dirty="0">
                <a:ea typeface="Aptos" panose="020B0004020202020204" pitchFamily="34" charset="0"/>
                <a:cs typeface="Arial" panose="020B0604020202020204" pitchFamily="34" charset="0"/>
              </a:rPr>
              <a:t>who know</a:t>
            </a:r>
            <a:r>
              <a:rPr lang="en-US" sz="1900" u="sng" kern="100" dirty="0">
                <a:solidFill>
                  <a:srgbClr val="0000FF"/>
                </a:solidFill>
                <a:ea typeface="Aptos" panose="020B0004020202020204" pitchFamily="34" charset="0"/>
                <a:cs typeface="Arial" panose="020B0604020202020204" pitchFamily="34" charset="0"/>
                <a:hlinkClick r:id="rId14"/>
              </a:rPr>
              <a:t> how The Earth will end</a:t>
            </a:r>
            <a:r>
              <a:rPr lang="en-US" sz="1900"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4"/>
              </a:rPr>
              <a:t>https://vt.tiktok.com/ZSFxJCAjv/</a:t>
            </a:r>
            <a:r>
              <a:rPr lang="en-US" sz="1900" kern="100" dirty="0">
                <a:ea typeface="Aptos" panose="020B0004020202020204" pitchFamily="34" charset="0"/>
                <a:cs typeface="Arial" panose="020B0604020202020204" pitchFamily="34" charset="0"/>
              </a:rPr>
              <a:t> </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100" dirty="0">
                <a:ea typeface="Aptos" panose="020B0004020202020204" pitchFamily="34" charset="0"/>
                <a:cs typeface="Arial" panose="020B0604020202020204" pitchFamily="34" charset="0"/>
              </a:rPr>
              <a:t>Time:</a:t>
            </a:r>
            <a:r>
              <a:rPr lang="en-US" sz="1900" u="sng"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4"/>
              </a:rPr>
              <a:t>within the next 10 years</a:t>
            </a:r>
            <a:r>
              <a:rPr lang="en-US" sz="1900" u="sng" kern="100" dirty="0">
                <a:ea typeface="Aptos" panose="020B0004020202020204" pitchFamily="34" charset="0"/>
                <a:cs typeface="Arial" panose="020B0604020202020204" pitchFamily="34" charset="0"/>
              </a:rPr>
              <a:t>: </a:t>
            </a:r>
            <a:r>
              <a:rPr lang="en-US" sz="1900" u="sng" kern="100" dirty="0">
                <a:solidFill>
                  <a:srgbClr val="0000FF"/>
                </a:solidFill>
                <a:ea typeface="Aptos" panose="020B0004020202020204" pitchFamily="34" charset="0"/>
                <a:cs typeface="Arial" panose="020B0604020202020204" pitchFamily="34" charset="0"/>
                <a:hlinkClick r:id="rId14"/>
              </a:rPr>
              <a:t>https://vt.tiktok.com/ZSFxJCAjv/</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15"/>
              </a:rPr>
              <a:t>Well-renowned Scientists</a:t>
            </a:r>
            <a:r>
              <a:rPr lang="en-US" sz="1900" kern="0" dirty="0">
                <a:latin typeface="Times New Roman" panose="02020603050405020304" pitchFamily="18" charset="0"/>
                <a:ea typeface="Times New Roman" panose="02020603050405020304" pitchFamily="18" charset="0"/>
                <a:cs typeface="Arial" panose="020B0604020202020204" pitchFamily="34" charset="0"/>
              </a:rPr>
              <a:t>, such as Dr. A. Egon </a:t>
            </a:r>
            <a:r>
              <a:rPr lang="en-US" sz="1900" kern="0" dirty="0" err="1">
                <a:latin typeface="Times New Roman" panose="02020603050405020304" pitchFamily="18" charset="0"/>
                <a:ea typeface="Times New Roman" panose="02020603050405020304" pitchFamily="18" charset="0"/>
                <a:cs typeface="Arial" panose="020B0604020202020204" pitchFamily="34" charset="0"/>
              </a:rPr>
              <a:t>Cholakian</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16"/>
              </a:rPr>
              <a:t>LinkedIn</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err="1">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18"/>
              </a:rPr>
              <a:t>Youtube</a:t>
            </a:r>
            <a:r>
              <a:rPr lang="en-US" sz="1900" kern="0" dirty="0">
                <a:latin typeface="Times New Roman" panose="02020603050405020304" pitchFamily="18" charset="0"/>
                <a:ea typeface="Times New Roman" panose="02020603050405020304" pitchFamily="18" charset="0"/>
                <a:cs typeface="Arial" panose="020B0604020202020204" pitchFamily="34" charset="0"/>
              </a:rPr>
              <a:t>), John Ahn PhD MBA and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14"/>
              </a:rPr>
              <a:t>others</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1"/>
              </a:rPr>
              <a:t>billionaires</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2"/>
              </a:rPr>
              <a:t>NASA</a:t>
            </a:r>
            <a:r>
              <a:rPr lang="en-US" sz="1900" kern="0" dirty="0">
                <a:latin typeface="Times New Roman" panose="02020603050405020304" pitchFamily="18" charset="0"/>
                <a:ea typeface="Times New Roman" panose="02020603050405020304" pitchFamily="18" charset="0"/>
                <a:cs typeface="Arial" panose="020B0604020202020204" pitchFamily="34" charset="0"/>
              </a:rPr>
              <a:t>, </a:t>
            </a:r>
            <a:r>
              <a:rPr lang="en-US" sz="1900" kern="0" dirty="0">
                <a:latin typeface="Times New Roman" panose="02020603050405020304" pitchFamily="18" charset="0"/>
                <a:ea typeface="Times New Roman" panose="02020603050405020304" pitchFamily="18" charset="0"/>
              </a:rPr>
              <a:t>(</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2"/>
              </a:rPr>
              <a:t>web</a:t>
            </a:r>
            <a:r>
              <a:rPr lang="en-US" sz="1900" kern="0" dirty="0">
                <a:latin typeface="Times New Roman" panose="02020603050405020304" pitchFamily="18" charset="0"/>
                <a:ea typeface="Times New Roman" panose="02020603050405020304" pitchFamily="18"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3"/>
              </a:rPr>
              <a:t>YouTube</a:t>
            </a:r>
            <a:r>
              <a:rPr lang="en-US" sz="1900" kern="0" dirty="0">
                <a:latin typeface="Times New Roman" panose="02020603050405020304" pitchFamily="18" charset="0"/>
                <a:ea typeface="Times New Roman" panose="02020603050405020304" pitchFamily="18"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4"/>
              </a:rPr>
              <a:t>pole shift</a:t>
            </a:r>
            <a:r>
              <a:rPr lang="en-US" sz="1900" kern="0" dirty="0">
                <a:latin typeface="Times New Roman" panose="02020603050405020304" pitchFamily="18" charset="0"/>
                <a:ea typeface="Times New Roman" panose="02020603050405020304" pitchFamily="18" charset="0"/>
              </a:rPr>
              <a:t>) </a:t>
            </a:r>
            <a:r>
              <a:rPr lang="en-US" sz="1900" kern="0" dirty="0">
                <a:latin typeface="Times New Roman" panose="02020603050405020304" pitchFamily="18" charset="0"/>
                <a:ea typeface="Times New Roman" panose="02020603050405020304" pitchFamily="18" charset="0"/>
                <a:cs typeface="Arial" panose="020B0604020202020204" pitchFamily="34" charset="0"/>
              </a:rPr>
              <a:t>and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5"/>
              </a:rPr>
              <a:t>The CIA</a:t>
            </a:r>
            <a:r>
              <a:rPr lang="en-US" sz="1900" kern="0" dirty="0">
                <a:latin typeface="Times New Roman" panose="02020603050405020304" pitchFamily="18" charset="0"/>
                <a:ea typeface="Times New Roman" panose="02020603050405020304" pitchFamily="18" charset="0"/>
                <a:cs typeface="Arial" panose="020B0604020202020204" pitchFamily="34" charset="0"/>
              </a:rPr>
              <a:t> know</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14"/>
              </a:rPr>
              <a:t> how The Earth will end</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14"/>
              </a:rPr>
              <a:t>within the next 10 years</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rPr>
              <a:t>)</a:t>
            </a:r>
            <a:r>
              <a:rPr lang="en-US" sz="1900" kern="0" dirty="0">
                <a:latin typeface="Times New Roman" panose="02020603050405020304" pitchFamily="18" charset="0"/>
                <a:ea typeface="Times New Roman" panose="02020603050405020304" pitchFamily="18" charset="0"/>
                <a:cs typeface="Arial" panose="020B0604020202020204" pitchFamily="34" charset="0"/>
              </a:rPr>
              <a:t> if we don’t </a:t>
            </a:r>
            <a:r>
              <a:rPr lang="en-US" sz="1900" b="1" kern="0" dirty="0">
                <a:latin typeface="Times New Roman" panose="02020603050405020304" pitchFamily="18" charset="0"/>
                <a:ea typeface="Times New Roman" panose="02020603050405020304" pitchFamily="18" charset="0"/>
                <a:cs typeface="Arial" panose="020B0604020202020204" pitchFamily="34" charset="0"/>
              </a:rPr>
              <a:t>implement the following solution</a:t>
            </a:r>
            <a:r>
              <a:rPr lang="en-US" sz="1900" kern="0" dirty="0">
                <a:latin typeface="Times New Roman" panose="02020603050405020304" pitchFamily="18" charset="0"/>
                <a:ea typeface="Times New Roman" panose="02020603050405020304" pitchFamily="18"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r>
              <a:rPr lang="en-US" sz="1900" b="1" u="sng" kern="0" dirty="0">
                <a:latin typeface="Times New Roman" panose="02020603050405020304" pitchFamily="18" charset="0"/>
                <a:ea typeface="Times New Roman" panose="02020603050405020304" pitchFamily="18" charset="0"/>
                <a:cs typeface="Arial" panose="020B0604020202020204" pitchFamily="34" charset="0"/>
              </a:rPr>
              <a:t>Solution:</a:t>
            </a:r>
            <a:r>
              <a:rPr lang="en-US" sz="1900" b="1" kern="0" dirty="0">
                <a:latin typeface="Times New Roman" panose="02020603050405020304" pitchFamily="18" charset="0"/>
                <a:ea typeface="Times New Roman" panose="02020603050405020304" pitchFamily="18" charset="0"/>
                <a:cs typeface="Arial" panose="020B0604020202020204" pitchFamily="34" charset="0"/>
              </a:rPr>
              <a:t>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hlinkClick r:id="rId27"/>
              </a:rPr>
              <a:t>ASEAN Mainland</a:t>
            </a:r>
            <a:r>
              <a:rPr lang="en-US" sz="1900" kern="0" dirty="0">
                <a:latin typeface="Times New Roman" panose="02020603050405020304" pitchFamily="18" charset="0"/>
                <a:ea typeface="Times New Roman" panose="02020603050405020304" pitchFamily="18" charset="0"/>
                <a:cs typeface="Arial" panose="020B0604020202020204" pitchFamily="34" charset="0"/>
              </a:rPr>
              <a:t> (with partners, collaborators, investors…) as a beacon of hope for addressing these critical global challenges: latest updates: </a:t>
            </a:r>
            <a:r>
              <a:rPr lang="en-US" sz="1900" u="sng" kern="0" dirty="0">
                <a:solidFill>
                  <a:srgbClr val="467886"/>
                </a:solidFill>
                <a:latin typeface="Times New Roman" panose="02020603050405020304" pitchFamily="18" charset="0"/>
                <a:ea typeface="Times New Roman" panose="02020603050405020304" pitchFamily="18" charset="0"/>
                <a:cs typeface="Arial" panose="020B0604020202020204" pitchFamily="34" charset="0"/>
              </a:rPr>
              <a:t>https://bit.ly/LAisSolution</a:t>
            </a:r>
            <a:r>
              <a:rPr lang="en-US" sz="1900" kern="0" dirty="0">
                <a:latin typeface="Times New Roman" panose="02020603050405020304" pitchFamily="18" charset="0"/>
                <a:ea typeface="Times New Roman" panose="02020603050405020304" pitchFamily="18" charset="0"/>
                <a:cs typeface="Arial" panose="020B0604020202020204" pitchFamily="34" charset="0"/>
              </a:rPr>
              <a:t>.</a:t>
            </a:r>
            <a:endParaRPr lang="en-GB" sz="1900" kern="100" dirty="0">
              <a:ea typeface="Aptos" panose="020B0004020202020204" pitchFamily="34" charset="0"/>
              <a:cs typeface="Arial" panose="020B0604020202020204" pitchFamily="34" charset="0"/>
            </a:endParaRPr>
          </a:p>
          <a:p>
            <a:pPr>
              <a:lnSpc>
                <a:spcPct val="107000"/>
              </a:lnSpc>
              <a:spcAft>
                <a:spcPts val="867"/>
              </a:spcAft>
            </a:pPr>
            <a:endParaRPr lang="en-GB" sz="1900" b="1" kern="0" dirty="0">
              <a:latin typeface="Times New Roman" panose="02020603050405020304" pitchFamily="18" charset="0"/>
              <a:ea typeface="Times New Roman" panose="02020603050405020304" pitchFamily="18" charset="0"/>
              <a:cs typeface="Arial" panose="020B0604020202020204" pitchFamily="34"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North Hemisphere cooling effect has slowly begun to exit 12,000 years cycle after the </a:t>
            </a:r>
            <a:r>
              <a:rPr lang="en-GB" sz="1900" kern="0" dirty="0">
                <a:latin typeface="Times New Roman" panose="02020603050405020304" pitchFamily="18" charset="0"/>
                <a:ea typeface="Times New Roman" panose="02020603050405020304" pitchFamily="18" charset="0"/>
                <a:cs typeface="Arial" panose="020B0604020202020204" pitchFamily="34" charset="0"/>
              </a:rPr>
              <a:t>increase in extreme weather events in the Tropics</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Most of North European farming will start to get growing difficulties due to severe climatic shifts and will slowly go offline and uninhabitable in 300 years. The same for North America, Russian Federation, Mongolia, and North China.</a:t>
            </a:r>
          </a:p>
          <a:p>
            <a:pPr marL="49524" marR="49524">
              <a:lnSpc>
                <a:spcPts val="1408"/>
              </a:lnSpc>
              <a:spcBef>
                <a:spcPts val="650"/>
              </a:spcBef>
              <a:spcAft>
                <a:spcPts val="650"/>
              </a:spcAft>
            </a:pPr>
            <a:endParaRPr lang="en-GB" sz="1900" dirty="0">
              <a:latin typeface="Times New Roman" panose="02020603050405020304" pitchFamily="18" charset="0"/>
            </a:endParaRPr>
          </a:p>
          <a:p>
            <a:pPr marL="49524" marR="49524">
              <a:lnSpc>
                <a:spcPts val="1408"/>
              </a:lnSpc>
              <a:spcBef>
                <a:spcPts val="650"/>
              </a:spcBef>
              <a:spcAft>
                <a:spcPts val="650"/>
              </a:spcAft>
            </a:pPr>
            <a:r>
              <a:rPr lang="en-GB" sz="1900" b="1" kern="1100" cap="all" dirty="0">
                <a:solidFill>
                  <a:srgbClr val="80865A"/>
                </a:solidFill>
                <a:latin typeface="Calibri" panose="020F0502020204030204" pitchFamily="34" charset="0"/>
                <a:cs typeface="DilleniaUPC" panose="02020603050405020304" pitchFamily="18" charset="-34"/>
              </a:rPr>
              <a:t>The Trigger of Real Mass-Extinction Cataclysm</a:t>
            </a:r>
          </a:p>
          <a:p>
            <a:pPr>
              <a:lnSpc>
                <a:spcPts val="1408"/>
              </a:lnSpc>
            </a:pPr>
            <a:r>
              <a:rPr lang="en-GB" sz="1900" b="1" dirty="0">
                <a:solidFill>
                  <a:srgbClr val="1D2129"/>
                </a:solidFill>
                <a:latin typeface="Helvetica" panose="020B0604020202020204" pitchFamily="34" charset="0"/>
                <a:ea typeface="Times New Roman" panose="02020603050405020304" pitchFamily="18" charset="0"/>
              </a:rPr>
              <a:t>This cosmic rays from exploding stars that increase solar activity is rapidly heating our magnetosphere allowing more cosmic rays continuous penetration deep into Earth interior. The long-term consequence is the disruption of the magnetic and electrical orderliness inside the Earth causing mass-extinction event.</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b="1" dirty="0">
                <a:solidFill>
                  <a:srgbClr val="1D2129"/>
                </a:solidFill>
                <a:latin typeface="Helvetica" panose="020B0604020202020204" pitchFamily="34" charset="0"/>
                <a:ea typeface="Times New Roman" panose="02020603050405020304" pitchFamily="18" charset="0"/>
              </a:rPr>
              <a:t> </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Correlation of the data between the "earth" science in stratigraphy, archaeology, anthropology, palaeontology, radiology, oceanography, seismology, glaciology, and many other fields gave the answer: there is enough data in each science to indicate that these cataclysms happen.</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There is now enough to prove the concept; between-science correlation showed indeed that the concept was true. Not only </a:t>
            </a:r>
            <a:r>
              <a:rPr lang="en-GB" sz="1900" b="1" dirty="0">
                <a:solidFill>
                  <a:srgbClr val="1D2129"/>
                </a:solidFill>
                <a:latin typeface="Helvetica" panose="020B0604020202020204" pitchFamily="34" charset="0"/>
                <a:ea typeface="Times New Roman" panose="02020603050405020304" pitchFamily="18" charset="0"/>
              </a:rPr>
              <a:t>it did verify that the events have happened, but disclosed when the last five cataclysms were, and what positions the shell of the Earth has been in for the last 35,000 years.</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So, after years of research, beginning in 1949, Cuvier's challenge had an answer: Yes, indeed the cataclysms do happen. And the last one, 6,500 years ago!</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b="1" dirty="0">
                <a:latin typeface="Times New Roman" panose="02020603050405020304" pitchFamily="18" charset="0"/>
                <a:ea typeface="Times New Roman" panose="02020603050405020304" pitchFamily="18" charset="0"/>
              </a:rPr>
              <a:t>Cataclysm Cycles Crisis</a:t>
            </a: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In 1/4 to 1/2 a day, the poles move almost to the equator, and all hell lets loose. The atmosphere and oceans don't shift with the shell- they just keep on rotating West to East- and at the equator that speed is 1000 miles per hour. It has to be, normally, to make one rotation per day. So, while the shell shifts with the poles going toward the equator, the winds and oceans go eastward, blowing across the face of the Earth with supersonic speeds, inundating continents with water miles deep.</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It's nature's ordinary structure, which disrupts the Earth's inner electrical and magnetic structure whenever it happens.</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We once thought that only severe Sunspots could be the only cause, because they do disrupt the Earth's inner electrical and magnetic structure; but we may be wrong. It's all the planets, the "moon", stars, and galaxies forces combined.</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We found out that "nature's power plant" is a motor-generator system exiting in many different magnitudes. It's a basic structure of the universe. The energy structure of an atom is identical to a rotating planet; to a blue-white star; to a galaxy; to a </a:t>
            </a:r>
            <a:r>
              <a:rPr lang="en-GB" sz="1900" dirty="0" err="1">
                <a:solidFill>
                  <a:srgbClr val="1D2129"/>
                </a:solidFill>
                <a:latin typeface="Helvetica" panose="020B0604020202020204" pitchFamily="34" charset="0"/>
                <a:ea typeface="Times New Roman" panose="02020603050405020304" pitchFamily="18" charset="0"/>
              </a:rPr>
              <a:t>supergalaxy</a:t>
            </a:r>
            <a:r>
              <a:rPr lang="en-GB" sz="1900" dirty="0">
                <a:solidFill>
                  <a:srgbClr val="1D2129"/>
                </a:solidFill>
                <a:latin typeface="Helvetica" panose="020B0604020202020204" pitchFamily="34" charset="0"/>
                <a:ea typeface="Times New Roman" panose="02020603050405020304" pitchFamily="18" charset="0"/>
              </a:rPr>
              <a:t>; to all levels of </a:t>
            </a:r>
            <a:r>
              <a:rPr lang="en-GB" sz="1900" dirty="0" err="1">
                <a:solidFill>
                  <a:srgbClr val="1D2129"/>
                </a:solidFill>
                <a:latin typeface="Helvetica" panose="020B0604020202020204" pitchFamily="34" charset="0"/>
                <a:ea typeface="Times New Roman" panose="02020603050405020304" pitchFamily="18" charset="0"/>
              </a:rPr>
              <a:t>supergalaxies</a:t>
            </a:r>
            <a:r>
              <a:rPr lang="en-GB" sz="1900" dirty="0">
                <a:solidFill>
                  <a:srgbClr val="1D2129"/>
                </a:solidFill>
                <a:latin typeface="Helvetica" panose="020B0604020202020204" pitchFamily="34" charset="0"/>
                <a:ea typeface="Times New Roman" panose="02020603050405020304" pitchFamily="18" charset="0"/>
              </a:rPr>
              <a:t> including a universe and even more. </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As a neutron which has escaped from its parent atom's neutral zone will separate into particles, a star-through a sunspot- gives off neutral matter which explodes as it becomes energized; so a galaxy gives birth to an exploding star when a "dead" star escapes from its neutral zone in the centre; and as a "dead" galaxy explodes when it escapes from the central neutral zone of its parent </a:t>
            </a:r>
            <a:r>
              <a:rPr lang="en-GB" sz="1900" dirty="0" err="1">
                <a:solidFill>
                  <a:srgbClr val="1D2129"/>
                </a:solidFill>
                <a:latin typeface="Helvetica" panose="020B0604020202020204" pitchFamily="34" charset="0"/>
                <a:ea typeface="Times New Roman" panose="02020603050405020304" pitchFamily="18" charset="0"/>
              </a:rPr>
              <a:t>supergalaxy</a:t>
            </a:r>
            <a:r>
              <a:rPr lang="en-GB" sz="1900" dirty="0">
                <a:solidFill>
                  <a:srgbClr val="1D2129"/>
                </a:solidFill>
                <a:latin typeface="Helvetica" panose="020B0604020202020204" pitchFamily="34" charset="0"/>
                <a:ea typeface="Times New Roman" panose="02020603050405020304" pitchFamily="18" charset="0"/>
              </a:rPr>
              <a:t>. A planet, therefore, must act the same at its energy level.</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So, apparently once every few thousand years, neutral matter escapes from the 860-miles-radius inner core into the 1300-mile thick molten outer core, and there is a literal atomic explosion inside the Earth. The explosion in the high energy layer of the outer core disrupts completely the electrical and magnetic structure in both the molten outer core and the outer 60-mile thick molten layer. Finally the ice caps are allowed to pull the shell of the earth around the interior, which the shallow molten layer lubricating the shift all the way. </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You can see, then, that ice ages are not a matter of advancing and retreating ice; it's simply that different areas of the Earth are in polar regions at different times, for different durations of time, with the changes between positions taking place in a fraction of a day.</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story around the world gives a silent testimony:</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dirty="0" err="1">
                <a:solidFill>
                  <a:srgbClr val="1D2129"/>
                </a:solidFill>
                <a:latin typeface="Helvetica" panose="020B0604020202020204" pitchFamily="34" charset="0"/>
                <a:ea typeface="Times New Roman" panose="02020603050405020304" pitchFamily="18" charset="0"/>
              </a:rPr>
              <a:t>Beresovka</a:t>
            </a:r>
            <a:r>
              <a:rPr lang="en-GB" sz="1900" dirty="0">
                <a:solidFill>
                  <a:srgbClr val="1D2129"/>
                </a:solidFill>
                <a:latin typeface="Helvetica" panose="020B0604020202020204" pitchFamily="34" charset="0"/>
                <a:ea typeface="Times New Roman" panose="02020603050405020304" pitchFamily="18" charset="0"/>
              </a:rPr>
              <a:t> mammoth, frozen in mud, with buttercups in his mouth;</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age of the </a:t>
            </a:r>
            <a:r>
              <a:rPr lang="en-GB" sz="1900" b="1" dirty="0">
                <a:solidFill>
                  <a:srgbClr val="1D2129"/>
                </a:solidFill>
                <a:latin typeface="Helvetica" panose="020B0604020202020204" pitchFamily="34" charset="0"/>
                <a:ea typeface="Times New Roman" panose="02020603050405020304" pitchFamily="18" charset="0"/>
              </a:rPr>
              <a:t>gorges below Niagara Falls and St. Anthony's Fall</a:t>
            </a:r>
            <a:r>
              <a:rPr lang="en-GB" sz="1900" dirty="0">
                <a:solidFill>
                  <a:srgbClr val="1D2129"/>
                </a:solidFill>
                <a:latin typeface="Helvetica" panose="020B0604020202020204" pitchFamily="34" charset="0"/>
                <a:ea typeface="Times New Roman" panose="02020603050405020304" pitchFamily="18" charset="0"/>
              </a:rPr>
              <a:t>, both about 6,500 years;</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sudden end of the </a:t>
            </a:r>
            <a:r>
              <a:rPr lang="en-GB" sz="1900" b="1" dirty="0">
                <a:solidFill>
                  <a:srgbClr val="1D2129"/>
                </a:solidFill>
                <a:latin typeface="Helvetica" panose="020B0604020202020204" pitchFamily="34" charset="0"/>
                <a:ea typeface="Times New Roman" panose="02020603050405020304" pitchFamily="18" charset="0"/>
              </a:rPr>
              <a:t>Laurentian Basin ice cap in Canada</a:t>
            </a:r>
            <a:r>
              <a:rPr lang="en-GB" sz="1900" dirty="0">
                <a:solidFill>
                  <a:srgbClr val="1D2129"/>
                </a:solidFill>
                <a:latin typeface="Helvetica" panose="020B0604020202020204" pitchFamily="34" charset="0"/>
                <a:ea typeface="Times New Roman" panose="02020603050405020304" pitchFamily="18" charset="0"/>
              </a:rPr>
              <a:t>, about 11,500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uninterrupted years of </a:t>
            </a:r>
            <a:r>
              <a:rPr lang="en-GB" sz="1900" b="1" dirty="0">
                <a:solidFill>
                  <a:srgbClr val="1D2129"/>
                </a:solidFill>
                <a:latin typeface="Helvetica" panose="020B0604020202020204" pitchFamily="34" charset="0"/>
                <a:ea typeface="Times New Roman" panose="02020603050405020304" pitchFamily="18" charset="0"/>
              </a:rPr>
              <a:t>evolution on the Galapagos</a:t>
            </a:r>
            <a:r>
              <a:rPr lang="en-GB" sz="1900" dirty="0">
                <a:solidFill>
                  <a:srgbClr val="1D2129"/>
                </a:solidFill>
                <a:latin typeface="Helvetica" panose="020B0604020202020204" pitchFamily="34" charset="0"/>
                <a:ea typeface="Times New Roman" panose="02020603050405020304" pitchFamily="18" charset="0"/>
              </a:rPr>
              <a:t>, over 11,000 </a:t>
            </a:r>
            <a:r>
              <a:rPr lang="en-GB" sz="1900" dirty="0" err="1">
                <a:solidFill>
                  <a:srgbClr val="1D2129"/>
                </a:solidFill>
                <a:latin typeface="Helvetica" panose="020B0604020202020204" pitchFamily="34" charset="0"/>
                <a:ea typeface="Times New Roman" panose="02020603050405020304" pitchFamily="18" charset="0"/>
              </a:rPr>
              <a:t>ya</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geological </a:t>
            </a:r>
            <a:r>
              <a:rPr lang="en-GB" sz="1900" dirty="0" err="1">
                <a:solidFill>
                  <a:srgbClr val="1D2129"/>
                </a:solidFill>
                <a:latin typeface="Helvetica" panose="020B0604020202020204" pitchFamily="34" charset="0"/>
                <a:ea typeface="Times New Roman" panose="02020603050405020304" pitchFamily="18" charset="0"/>
              </a:rPr>
              <a:t>datings</a:t>
            </a:r>
            <a:r>
              <a:rPr lang="en-GB" sz="1900" dirty="0">
                <a:solidFill>
                  <a:srgbClr val="1D2129"/>
                </a:solidFill>
                <a:latin typeface="Helvetica" panose="020B0604020202020204" pitchFamily="34" charset="0"/>
                <a:ea typeface="Times New Roman" panose="02020603050405020304" pitchFamily="18" charset="0"/>
              </a:rPr>
              <a:t> in the </a:t>
            </a:r>
            <a:r>
              <a:rPr lang="en-GB" sz="1900" b="1" dirty="0" err="1">
                <a:solidFill>
                  <a:srgbClr val="1D2129"/>
                </a:solidFill>
                <a:latin typeface="Helvetica" panose="020B0604020202020204" pitchFamily="34" charset="0"/>
                <a:ea typeface="Times New Roman" panose="02020603050405020304" pitchFamily="18" charset="0"/>
              </a:rPr>
              <a:t>Murrumbidgee</a:t>
            </a:r>
            <a:r>
              <a:rPr lang="en-GB" sz="1900" b="1" dirty="0">
                <a:solidFill>
                  <a:srgbClr val="1D2129"/>
                </a:solidFill>
                <a:latin typeface="Helvetica" panose="020B0604020202020204" pitchFamily="34" charset="0"/>
                <a:ea typeface="Times New Roman" panose="02020603050405020304" pitchFamily="18" charset="0"/>
              </a:rPr>
              <a:t> River Basin system in Australia</a:t>
            </a:r>
            <a:r>
              <a:rPr lang="en-GB" sz="1900" dirty="0">
                <a:solidFill>
                  <a:srgbClr val="1D2129"/>
                </a:solidFill>
                <a:latin typeface="Helvetica" panose="020B0604020202020204" pitchFamily="34" charset="0"/>
                <a:ea typeface="Times New Roman" panose="02020603050405020304" pitchFamily="18" charset="0"/>
              </a:rPr>
              <a:t>, showing the end of an ice age cap there about 11,500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age of fossil bones taken from the </a:t>
            </a:r>
            <a:r>
              <a:rPr lang="en-GB" sz="1900" b="1" dirty="0">
                <a:solidFill>
                  <a:srgbClr val="1D2129"/>
                </a:solidFill>
                <a:latin typeface="Helvetica" panose="020B0604020202020204" pitchFamily="34" charset="0"/>
                <a:ea typeface="Times New Roman" panose="02020603050405020304" pitchFamily="18" charset="0"/>
              </a:rPr>
              <a:t>Wilshire Boulevard tar pits</a:t>
            </a:r>
            <a:r>
              <a:rPr lang="en-GB" sz="1900" dirty="0">
                <a:solidFill>
                  <a:srgbClr val="1D2129"/>
                </a:solidFill>
                <a:latin typeface="Helvetica" panose="020B0604020202020204" pitchFamily="34" charset="0"/>
                <a:ea typeface="Times New Roman" panose="02020603050405020304" pitchFamily="18" charset="0"/>
              </a:rPr>
              <a:t>, over 11,000 years;</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sudden end of all work in </a:t>
            </a:r>
            <a:r>
              <a:rPr lang="en-GB" sz="1900" b="1" dirty="0">
                <a:solidFill>
                  <a:srgbClr val="1D2129"/>
                </a:solidFill>
                <a:latin typeface="Helvetica" panose="020B0604020202020204" pitchFamily="34" charset="0"/>
                <a:ea typeface="Times New Roman" panose="02020603050405020304" pitchFamily="18" charset="0"/>
              </a:rPr>
              <a:t>the prehistoric city of Tiahuanaco, Peru</a:t>
            </a:r>
            <a:r>
              <a:rPr lang="en-GB" sz="1900" dirty="0">
                <a:solidFill>
                  <a:srgbClr val="1D2129"/>
                </a:solidFill>
                <a:latin typeface="Helvetica" panose="020B0604020202020204" pitchFamily="34" charset="0"/>
                <a:ea typeface="Times New Roman" panose="02020603050405020304" pitchFamily="18" charset="0"/>
              </a:rPr>
              <a:t>, 9,550 BC, or 11,500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Leonard Woolley's great work in </a:t>
            </a:r>
            <a:r>
              <a:rPr lang="en-GB" sz="1900" b="1" dirty="0">
                <a:solidFill>
                  <a:srgbClr val="1D2129"/>
                </a:solidFill>
                <a:latin typeface="Helvetica" panose="020B0604020202020204" pitchFamily="34" charset="0"/>
                <a:ea typeface="Times New Roman" panose="02020603050405020304" pitchFamily="18" charset="0"/>
              </a:rPr>
              <a:t>the Holy Land, dating Noah's flood</a:t>
            </a:r>
            <a:r>
              <a:rPr lang="en-GB" sz="1900" dirty="0">
                <a:solidFill>
                  <a:srgbClr val="1D2129"/>
                </a:solidFill>
                <a:latin typeface="Helvetica" panose="020B0604020202020204" pitchFamily="34" charset="0"/>
                <a:ea typeface="Times New Roman" panose="02020603050405020304" pitchFamily="18" charset="0"/>
              </a:rPr>
              <a:t> at about 6,000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end of the Wisconsin ice cap</a:t>
            </a:r>
            <a:r>
              <a:rPr lang="en-GB" sz="1900" dirty="0">
                <a:solidFill>
                  <a:srgbClr val="1D2129"/>
                </a:solidFill>
                <a:latin typeface="Helvetica" panose="020B0604020202020204" pitchFamily="34" charset="0"/>
                <a:ea typeface="Times New Roman" panose="02020603050405020304" pitchFamily="18" charset="0"/>
              </a:rPr>
              <a:t>, about 29,000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sudden 200-foot rise of the oceans all over the world</a:t>
            </a:r>
            <a:r>
              <a:rPr lang="en-GB" sz="1900" dirty="0">
                <a:solidFill>
                  <a:srgbClr val="1D2129"/>
                </a:solidFill>
                <a:latin typeface="Helvetica" panose="020B0604020202020204" pitchFamily="34" charset="0"/>
                <a:ea typeface="Times New Roman" panose="02020603050405020304" pitchFamily="18" charset="0"/>
              </a:rPr>
              <a:t> 6,000 to 7,000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sudden rise of the St. Laurence River bed</a:t>
            </a:r>
            <a:r>
              <a:rPr lang="en-GB" sz="1900" dirty="0">
                <a:solidFill>
                  <a:srgbClr val="1D2129"/>
                </a:solidFill>
                <a:latin typeface="Helvetica" panose="020B0604020202020204" pitchFamily="34" charset="0"/>
                <a:ea typeface="Times New Roman" panose="02020603050405020304" pitchFamily="18" charset="0"/>
              </a:rPr>
              <a:t> 6,500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changing levels of the shoreline in the Hudson Bay;</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granite blocks from the Alps, sitting on the eastern slopes of the Jura mountains</a:t>
            </a:r>
            <a:r>
              <a:rPr lang="en-GB" sz="1900" dirty="0">
                <a:solidFill>
                  <a:srgbClr val="1D2129"/>
                </a:solidFill>
                <a:latin typeface="Helvetica" panose="020B0604020202020204" pitchFamily="34" charset="0"/>
                <a:ea typeface="Times New Roman" panose="02020603050405020304" pitchFamily="18" charset="0"/>
              </a:rPr>
              <a:t>, at 4,000 feet above sea level;</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err="1">
                <a:solidFill>
                  <a:srgbClr val="1D2129"/>
                </a:solidFill>
                <a:latin typeface="Helvetica" panose="020B0604020202020204" pitchFamily="34" charset="0"/>
                <a:ea typeface="Times New Roman" panose="02020603050405020304" pitchFamily="18" charset="0"/>
              </a:rPr>
              <a:t>Pejark</a:t>
            </a:r>
            <a:r>
              <a:rPr lang="en-GB" sz="1900" b="1" dirty="0">
                <a:solidFill>
                  <a:srgbClr val="1D2129"/>
                </a:solidFill>
                <a:latin typeface="Helvetica" panose="020B0604020202020204" pitchFamily="34" charset="0"/>
                <a:ea typeface="Times New Roman" panose="02020603050405020304" pitchFamily="18" charset="0"/>
              </a:rPr>
              <a:t> Marsh in Australia</a:t>
            </a:r>
            <a:r>
              <a:rPr lang="en-GB" sz="1900" dirty="0">
                <a:solidFill>
                  <a:srgbClr val="1D2129"/>
                </a:solidFill>
                <a:latin typeface="Helvetica" panose="020B0604020202020204" pitchFamily="34" charset="0"/>
                <a:ea typeface="Times New Roman" panose="02020603050405020304" pitchFamily="18" charset="0"/>
              </a:rPr>
              <a:t>, which shows a quick extinction of a civilization 11,500 years ago;</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Piri Reis map, showing the North Pole in the Sudan Basin</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Egyptian water-clock, showing agreement with the Piri Reis map</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b="1" dirty="0">
                <a:solidFill>
                  <a:srgbClr val="1D2129"/>
                </a:solidFill>
                <a:latin typeface="Helvetica" panose="020B0604020202020204" pitchFamily="34" charset="0"/>
                <a:ea typeface="Times New Roman" panose="02020603050405020304" pitchFamily="18" charset="0"/>
              </a:rPr>
              <a:t>Granite on top of the mountains around Death Valley in California</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great stratifications of the Grand Canyon, Painted Desert, and Badlands, each layer homogenous, showing it to be deposited there suddenly by fantastic amounts of water;</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computable age of the Antarctic and Greenland ice caps, about 6,500 years</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present growth of the Antarctic ice cap, about 293 cubic miles per year</a:t>
            </a:r>
            <a:r>
              <a:rPr lang="en-GB" sz="1900" dirty="0">
                <a:solidFill>
                  <a:srgbClr val="1D2129"/>
                </a:solidFill>
                <a:latin typeface="Helvetica" panose="020B0604020202020204" pitchFamily="34" charset="0"/>
                <a:ea typeface="Times New Roman" panose="02020603050405020304" pitchFamily="18" charset="0"/>
              </a:rPr>
              <a:t>; (except West Antarctica)</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legends from </a:t>
            </a:r>
            <a:r>
              <a:rPr lang="en-GB" sz="1900" b="1" dirty="0">
                <a:solidFill>
                  <a:srgbClr val="1D2129"/>
                </a:solidFill>
                <a:latin typeface="Helvetica" panose="020B0604020202020204" pitchFamily="34" charset="0"/>
                <a:ea typeface="Times New Roman" panose="02020603050405020304" pitchFamily="18" charset="0"/>
              </a:rPr>
              <a:t>primitive man in Tierra del Fuego at the southern tip of South America</a:t>
            </a:r>
            <a:r>
              <a:rPr lang="en-GB" sz="1900" dirty="0">
                <a:solidFill>
                  <a:srgbClr val="1D2129"/>
                </a:solidFill>
                <a:latin typeface="Helvetica" panose="020B0604020202020204" pitchFamily="34" charset="0"/>
                <a:ea typeface="Times New Roman" panose="02020603050405020304" pitchFamily="18" charset="0"/>
              </a:rPr>
              <a:t> of the day the Sun set in the wrong direction;</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legends from </a:t>
            </a:r>
            <a:r>
              <a:rPr lang="en-GB" sz="1900" b="1" dirty="0">
                <a:solidFill>
                  <a:srgbClr val="1D2129"/>
                </a:solidFill>
                <a:latin typeface="Helvetica" panose="020B0604020202020204" pitchFamily="34" charset="0"/>
                <a:ea typeface="Times New Roman" panose="02020603050405020304" pitchFamily="18" charset="0"/>
              </a:rPr>
              <a:t>primitive man in Peru</a:t>
            </a:r>
            <a:r>
              <a:rPr lang="en-GB" sz="1900" dirty="0">
                <a:solidFill>
                  <a:srgbClr val="1D2129"/>
                </a:solidFill>
                <a:latin typeface="Helvetica" panose="020B0604020202020204" pitchFamily="34" charset="0"/>
                <a:ea typeface="Times New Roman" panose="02020603050405020304" pitchFamily="18" charset="0"/>
              </a:rPr>
              <a:t> of the day the Sun stood still;</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legends from </a:t>
            </a:r>
            <a:r>
              <a:rPr lang="en-GB" sz="1900" b="1" dirty="0">
                <a:solidFill>
                  <a:srgbClr val="1D2129"/>
                </a:solidFill>
                <a:latin typeface="Helvetica" panose="020B0604020202020204" pitchFamily="34" charset="0"/>
                <a:ea typeface="Times New Roman" panose="02020603050405020304" pitchFamily="18" charset="0"/>
              </a:rPr>
              <a:t>Malayan and Sumatran aborigines of the long night</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varve</a:t>
            </a:r>
            <a:r>
              <a:rPr lang="en-GB" sz="1900" dirty="0">
                <a:solidFill>
                  <a:srgbClr val="1D2129"/>
                </a:solidFill>
                <a:latin typeface="Helvetica" panose="020B0604020202020204" pitchFamily="34" charset="0"/>
                <a:ea typeface="Times New Roman" panose="02020603050405020304" pitchFamily="18" charset="0"/>
              </a:rPr>
              <a:t> (earth strata) counts in Wrenshall, Minnesota and Hackensack, New Jersey, which agree;</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prevalence of jade in the Orient, which is material heaved up from the mantle, near equatorial pivot points during a tumble;</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fantastic evidence of a burgeoning tropical population in Arctic Siberia and Alaska, completely wiped out in a fraction of a day;</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similarity of languages the world over, from Polynesian to Greek, to Egyptian, to Mayan, to Eskimo, to Yakut, to Oriental, and more;</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correlation of ice ages and quick extinctions the world over</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survival of primitive life at equatorial pivot points-the last two being the Malay Peninsula and the Galapagos, now rife with lizards;</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The </a:t>
            </a:r>
            <a:r>
              <a:rPr lang="en-GB" sz="1900" b="1" dirty="0">
                <a:solidFill>
                  <a:srgbClr val="1D2129"/>
                </a:solidFill>
                <a:latin typeface="Helvetica" panose="020B0604020202020204" pitchFamily="34" charset="0"/>
                <a:ea typeface="Times New Roman" panose="02020603050405020304" pitchFamily="18" charset="0"/>
              </a:rPr>
              <a:t>existence of a coral reef on the floor of the Arctic Ocean dating </a:t>
            </a:r>
            <a:r>
              <a:rPr lang="en-GB" sz="1900" b="1" dirty="0">
                <a:solidFill>
                  <a:srgbClr val="0070C0"/>
                </a:solidFill>
                <a:latin typeface="Helvetica" panose="020B0604020202020204" pitchFamily="34" charset="0"/>
                <a:ea typeface="Times New Roman" panose="02020603050405020304" pitchFamily="18" charset="0"/>
              </a:rPr>
              <a:t>6,500ya</a:t>
            </a:r>
            <a:r>
              <a:rPr lang="en-GB" sz="1900" dirty="0">
                <a:solidFill>
                  <a:srgbClr val="1D2129"/>
                </a:solidFill>
                <a:latin typeface="Helvetica" panose="020B0604020202020204" pitchFamily="34"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pPr marL="371429" indent="-371429">
              <a:lnSpc>
                <a:spcPts val="1408"/>
              </a:lnSpc>
              <a:buSzPts val="1000"/>
              <a:buFont typeface="Symbol" panose="05050102010706020507" pitchFamily="18" charset="2"/>
              <a:buChar char=""/>
              <a:tabLst>
                <a:tab pos="495239" algn="l"/>
              </a:tabLst>
            </a:pPr>
            <a:r>
              <a:rPr lang="en-GB" sz="1900" dirty="0">
                <a:solidFill>
                  <a:srgbClr val="1D2129"/>
                </a:solidFill>
                <a:latin typeface="Helvetica" panose="020B0604020202020204" pitchFamily="34" charset="0"/>
                <a:ea typeface="Times New Roman" panose="02020603050405020304" pitchFamily="18" charset="0"/>
              </a:rPr>
              <a:t>And more, and more, and more, and more, give us a historical picture of the Earth's shell during the past 35,000 years.</a:t>
            </a:r>
          </a:p>
          <a:p>
            <a:pPr marL="371429" indent="-371429">
              <a:lnSpc>
                <a:spcPts val="1408"/>
              </a:lnSpc>
              <a:buSzPts val="1000"/>
              <a:buFont typeface="Symbol" panose="05050102010706020507" pitchFamily="18" charset="2"/>
              <a:buChar char=""/>
              <a:tabLst>
                <a:tab pos="495239" algn="l"/>
              </a:tabLst>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overwhelming evidence, when put in order, gives a dramatic picture of which areas have been at the North Pole, when they moved to the pole, and how long they were there:</a:t>
            </a:r>
            <a:endParaRPr lang="en-GB" sz="1900" dirty="0">
              <a:latin typeface="Times New Roman" panose="02020603050405020304" pitchFamily="18" charset="0"/>
              <a:ea typeface="Times New Roman" panose="02020603050405020304" pitchFamily="18" charset="0"/>
            </a:endParaRPr>
          </a:p>
          <a:p>
            <a:pPr marL="371429" indent="-371429">
              <a:lnSpc>
                <a:spcPts val="1408"/>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latin typeface="Helvetica" panose="020B0604020202020204" pitchFamily="34" charset="0"/>
                <a:ea typeface="Times New Roman" panose="02020603050405020304" pitchFamily="18" charset="0"/>
              </a:rPr>
              <a:t>Wisconsin: at North pole: 35,000ya, duration: 6,000y to be replaced by:</a:t>
            </a:r>
            <a:endParaRPr lang="en-GB" sz="1900" dirty="0">
              <a:latin typeface="Times New Roman" panose="02020603050405020304" pitchFamily="18" charset="0"/>
              <a:ea typeface="Times New Roman" panose="02020603050405020304" pitchFamily="18" charset="0"/>
            </a:endParaRPr>
          </a:p>
          <a:p>
            <a:pPr marL="371429" indent="-371429">
              <a:lnSpc>
                <a:spcPts val="1408"/>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latin typeface="Helvetica" panose="020B0604020202020204" pitchFamily="34" charset="0"/>
                <a:ea typeface="Times New Roman" panose="02020603050405020304" pitchFamily="18" charset="0"/>
              </a:rPr>
              <a:t>Caspian Sea: at North pole: 29,000ya, duration: 10,500y to be replaced by:</a:t>
            </a:r>
            <a:endParaRPr lang="en-GB" sz="1900" dirty="0">
              <a:latin typeface="Times New Roman" panose="02020603050405020304" pitchFamily="18" charset="0"/>
              <a:ea typeface="Times New Roman" panose="02020603050405020304" pitchFamily="18" charset="0"/>
            </a:endParaRPr>
          </a:p>
          <a:p>
            <a:pPr marL="371429" indent="-371429">
              <a:lnSpc>
                <a:spcPts val="1408"/>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latin typeface="Helvetica" panose="020B0604020202020204" pitchFamily="34" charset="0"/>
                <a:ea typeface="Times New Roman" panose="02020603050405020304" pitchFamily="18" charset="0"/>
              </a:rPr>
              <a:t>Hudson Bay: at North pole: 18,500ya, duration: 7,000y to be replaced by:</a:t>
            </a:r>
            <a:endParaRPr lang="en-GB" sz="1900" dirty="0">
              <a:latin typeface="Times New Roman" panose="02020603050405020304" pitchFamily="18" charset="0"/>
              <a:ea typeface="Times New Roman" panose="02020603050405020304" pitchFamily="18" charset="0"/>
            </a:endParaRPr>
          </a:p>
          <a:p>
            <a:pPr marL="371429" indent="-371429">
              <a:lnSpc>
                <a:spcPts val="1408"/>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latin typeface="Helvetica" panose="020B0604020202020204" pitchFamily="34" charset="0"/>
                <a:ea typeface="Times New Roman" panose="02020603050405020304" pitchFamily="18" charset="0"/>
              </a:rPr>
              <a:t>Sudan Basin: at North pole: 11,500ya, duration: 5,000y to be replaced by:</a:t>
            </a:r>
            <a:endParaRPr lang="en-GB" sz="1900" dirty="0">
              <a:latin typeface="Times New Roman" panose="02020603050405020304" pitchFamily="18" charset="0"/>
              <a:ea typeface="Times New Roman" panose="02020603050405020304" pitchFamily="18" charset="0"/>
            </a:endParaRPr>
          </a:p>
          <a:p>
            <a:pPr marL="371429" indent="-371429">
              <a:lnSpc>
                <a:spcPts val="1408"/>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latin typeface="Helvetica" panose="020B0604020202020204" pitchFamily="34" charset="0"/>
                <a:ea typeface="Times New Roman" panose="02020603050405020304" pitchFamily="18" charset="0"/>
              </a:rPr>
              <a:t>Arctic Ocean including Greenland and Svalbard: moved to North pole 6,500ya causing Noah's Flood, duration: still there. </a:t>
            </a:r>
            <a:endParaRPr lang="en-GB" sz="1900" dirty="0">
              <a:latin typeface="Times New Roman" panose="02020603050405020304" pitchFamily="18" charset="0"/>
              <a:ea typeface="Times New Roman" panose="02020603050405020304" pitchFamily="18" charset="0"/>
            </a:endParaRPr>
          </a:p>
          <a:p>
            <a:pPr marL="49524" marR="49524">
              <a:lnSpc>
                <a:spcPts val="1408"/>
              </a:lnSpc>
              <a:spcBef>
                <a:spcPts val="650"/>
              </a:spcBef>
              <a:spcAft>
                <a:spcPts val="650"/>
              </a:spcAft>
            </a:pPr>
            <a:endParaRPr lang="en-GB" sz="1900" b="1" u="sng" kern="1100" cap="all" dirty="0">
              <a:solidFill>
                <a:srgbClr val="DD8047"/>
              </a:solidFill>
              <a:latin typeface="Calibri" panose="020F0502020204030204" pitchFamily="34" charset="0"/>
              <a:cs typeface="DilleniaUPC" panose="02020603050405020304" pitchFamily="18" charset="-34"/>
            </a:endParaRPr>
          </a:p>
          <a:p>
            <a:pPr marL="49524" marR="49524">
              <a:lnSpc>
                <a:spcPts val="1408"/>
              </a:lnSpc>
              <a:spcBef>
                <a:spcPts val="650"/>
              </a:spcBef>
              <a:spcAft>
                <a:spcPts val="650"/>
              </a:spcAft>
            </a:pPr>
            <a:endParaRPr lang="en-GB" sz="1900" b="1" u="sng" kern="1100" cap="all" dirty="0">
              <a:solidFill>
                <a:srgbClr val="DD8047"/>
              </a:solidFill>
              <a:latin typeface="Calibri" panose="020F0502020204030204" pitchFamily="34" charset="0"/>
              <a:cs typeface="DilleniaUPC" panose="02020603050405020304" pitchFamily="18" charset="-34"/>
            </a:endParaRPr>
          </a:p>
          <a:p>
            <a:pPr marL="49524" marR="49524">
              <a:lnSpc>
                <a:spcPts val="1408"/>
              </a:lnSpc>
              <a:spcBef>
                <a:spcPts val="650"/>
              </a:spcBef>
              <a:spcAft>
                <a:spcPts val="650"/>
              </a:spcAft>
            </a:pPr>
            <a:r>
              <a:rPr lang="en-GB" sz="1900" b="1" u="sng" kern="1100" cap="all" dirty="0">
                <a:solidFill>
                  <a:srgbClr val="DD8047"/>
                </a:solidFill>
                <a:latin typeface="Calibri" panose="020F0502020204030204" pitchFamily="34" charset="0"/>
                <a:cs typeface="DilleniaUPC" panose="02020603050405020304" pitchFamily="18" charset="-34"/>
              </a:rPr>
              <a:t>The Bigger Global Risks</a:t>
            </a:r>
            <a:endParaRPr lang="en-GB" sz="1900" b="1" kern="1100" cap="all" dirty="0">
              <a:solidFill>
                <a:srgbClr val="DD8047"/>
              </a:solidFill>
              <a:latin typeface="Calibri" panose="020F0502020204030204" pitchFamily="34" charset="0"/>
              <a:cs typeface="DilleniaUPC" panose="02020603050405020304" pitchFamily="18" charset="-34"/>
            </a:endParaRPr>
          </a:p>
          <a:p>
            <a:pPr>
              <a:lnSpc>
                <a:spcPct val="90000"/>
              </a:lnSpc>
              <a:spcAft>
                <a:spcPts val="650"/>
              </a:spcAft>
            </a:pPr>
            <a:r>
              <a:rPr lang="en-US" sz="3500" b="1" dirty="0">
                <a:solidFill>
                  <a:srgbClr val="0070C0"/>
                </a:solidFill>
              </a:rPr>
              <a:t>Now Causing:</a:t>
            </a:r>
          </a:p>
          <a:p>
            <a:pPr marL="371429" indent="-247620">
              <a:lnSpc>
                <a:spcPct val="90000"/>
              </a:lnSpc>
              <a:spcAft>
                <a:spcPts val="650"/>
              </a:spcAft>
              <a:buFont typeface="Arial" panose="020B0604020202020204" pitchFamily="34" charset="0"/>
              <a:buChar char="•"/>
            </a:pPr>
            <a:r>
              <a:rPr lang="en-US" sz="1900" b="1" dirty="0"/>
              <a:t>Climate Crisis around the world</a:t>
            </a:r>
          </a:p>
          <a:p>
            <a:pPr marL="371429" indent="-247620">
              <a:lnSpc>
                <a:spcPct val="90000"/>
              </a:lnSpc>
              <a:spcAft>
                <a:spcPts val="650"/>
              </a:spcAft>
              <a:buFont typeface="Arial" panose="020B0604020202020204" pitchFamily="34" charset="0"/>
              <a:buChar char="•"/>
            </a:pPr>
            <a:r>
              <a:rPr lang="en-US" sz="1900" b="1" dirty="0"/>
              <a:t>Stronger Earthquakes</a:t>
            </a:r>
          </a:p>
          <a:p>
            <a:pPr marL="371429" indent="-247620">
              <a:lnSpc>
                <a:spcPct val="90000"/>
              </a:lnSpc>
              <a:spcAft>
                <a:spcPts val="650"/>
              </a:spcAft>
              <a:buFont typeface="Arial" panose="020B0604020202020204" pitchFamily="34" charset="0"/>
              <a:buChar char="•"/>
            </a:pPr>
            <a:endParaRPr lang="en-US" sz="1900" b="1" dirty="0"/>
          </a:p>
          <a:p>
            <a:pPr marL="495239" indent="-371429">
              <a:lnSpc>
                <a:spcPct val="90000"/>
              </a:lnSpc>
              <a:spcAft>
                <a:spcPts val="650"/>
              </a:spcAft>
              <a:buFont typeface="Wingdings" panose="05000000000000000000" pitchFamily="2" charset="2"/>
              <a:buChar char="Ø"/>
            </a:pPr>
            <a:r>
              <a:rPr lang="en-US" sz="1900" b="1" dirty="0"/>
              <a:t>Food production zone shift</a:t>
            </a:r>
          </a:p>
          <a:p>
            <a:pPr marL="371429" indent="-247620">
              <a:lnSpc>
                <a:spcPct val="90000"/>
              </a:lnSpc>
              <a:spcAft>
                <a:spcPts val="650"/>
              </a:spcAft>
              <a:buFont typeface="Arial" panose="020B0604020202020204" pitchFamily="34" charset="0"/>
              <a:buChar char="•"/>
            </a:pPr>
            <a:endParaRPr lang="en-US" sz="1000" b="1" dirty="0"/>
          </a:p>
          <a:p>
            <a:pPr marL="123810">
              <a:lnSpc>
                <a:spcPct val="90000"/>
              </a:lnSpc>
              <a:spcAft>
                <a:spcPts val="650"/>
              </a:spcAft>
            </a:pPr>
            <a:endParaRPr lang="en-US" sz="900" b="1" dirty="0"/>
          </a:p>
          <a:p>
            <a:pPr marL="123810">
              <a:lnSpc>
                <a:spcPct val="90000"/>
              </a:lnSpc>
              <a:spcAft>
                <a:spcPts val="650"/>
              </a:spcAft>
            </a:pPr>
            <a:r>
              <a:rPr lang="en-US" sz="3500" b="1" dirty="0">
                <a:solidFill>
                  <a:srgbClr val="FF0000"/>
                </a:solidFill>
              </a:rPr>
              <a:t>Soon:</a:t>
            </a:r>
          </a:p>
          <a:p>
            <a:pPr marL="371429" indent="-247620">
              <a:lnSpc>
                <a:spcPct val="90000"/>
              </a:lnSpc>
              <a:spcAft>
                <a:spcPts val="650"/>
              </a:spcAft>
              <a:buFont typeface="Arial" panose="020B0604020202020204" pitchFamily="34" charset="0"/>
              <a:buChar char="•"/>
            </a:pPr>
            <a:r>
              <a:rPr lang="en-US" sz="1900" b="1" dirty="0"/>
              <a:t>Big Super Volcanic Eruptions</a:t>
            </a:r>
          </a:p>
          <a:p>
            <a:pPr marL="371429" indent="-247620">
              <a:lnSpc>
                <a:spcPct val="90000"/>
              </a:lnSpc>
              <a:spcAft>
                <a:spcPts val="650"/>
              </a:spcAft>
              <a:buFont typeface="Arial" panose="020B0604020202020204" pitchFamily="34" charset="0"/>
              <a:buChar char="•"/>
            </a:pPr>
            <a:r>
              <a:rPr lang="en-US" sz="1900" b="1" dirty="0"/>
              <a:t>Biblical flood, mega tsunami</a:t>
            </a:r>
          </a:p>
          <a:p>
            <a:pPr marL="371429" indent="-247620">
              <a:lnSpc>
                <a:spcPct val="90000"/>
              </a:lnSpc>
              <a:spcAft>
                <a:spcPts val="650"/>
              </a:spcAft>
              <a:buFont typeface="Arial" panose="020B0604020202020204" pitchFamily="34" charset="0"/>
              <a:buChar char="•"/>
            </a:pPr>
            <a:endParaRPr lang="en-US" sz="1900" b="1" dirty="0"/>
          </a:p>
          <a:p>
            <a:pPr marL="495239" indent="-371429">
              <a:lnSpc>
                <a:spcPct val="90000"/>
              </a:lnSpc>
              <a:spcAft>
                <a:spcPts val="650"/>
              </a:spcAft>
              <a:buFont typeface="Wingdings" panose="05000000000000000000" pitchFamily="2" charset="2"/>
              <a:buChar char="Ø"/>
            </a:pPr>
            <a:r>
              <a:rPr lang="en-US" sz="1900" b="1" dirty="0"/>
              <a:t>6</a:t>
            </a:r>
            <a:r>
              <a:rPr lang="en-US" sz="1900" b="1" baseline="30000" dirty="0"/>
              <a:t>th</a:t>
            </a:r>
            <a:r>
              <a:rPr lang="en-US" sz="1900" b="1" dirty="0"/>
              <a:t> Extinction event</a:t>
            </a:r>
          </a:p>
          <a:p>
            <a:pPr>
              <a:lnSpc>
                <a:spcPts val="1408"/>
              </a:lnSpc>
            </a:pPr>
            <a:endParaRPr lang="en-GB" sz="1900" dirty="0">
              <a:solidFill>
                <a:srgbClr val="1D2129"/>
              </a:solidFill>
              <a:latin typeface="Helvetica" panose="020B0604020202020204" pitchFamily="34"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Apparently, according to the CIA highly sanitized declassified book, “</a:t>
            </a:r>
            <a:r>
              <a:rPr lang="en-GB" sz="1900" u="sng" dirty="0">
                <a:solidFill>
                  <a:srgbClr val="0000FF"/>
                </a:solidFill>
                <a:latin typeface="Helvetica" panose="020B0604020202020204" pitchFamily="34" charset="0"/>
                <a:ea typeface="Times New Roman" panose="02020603050405020304" pitchFamily="18" charset="0"/>
                <a:hlinkClick r:id="rId28"/>
              </a:rPr>
              <a:t>The Adam And Eve Story – The History of Cataclysms</a:t>
            </a:r>
            <a:r>
              <a:rPr lang="en-GB" sz="1900" dirty="0">
                <a:solidFill>
                  <a:srgbClr val="1D2129"/>
                </a:solidFill>
                <a:latin typeface="Helvetica" panose="020B0604020202020204" pitchFamily="34" charset="0"/>
                <a:ea typeface="Times New Roman" panose="02020603050405020304" pitchFamily="18" charset="0"/>
              </a:rPr>
              <a:t>, once every few thousand years: between 6,500, 12,000, 24,000, and 35,000 years, neutral matter escapes from the 860-miles-radius </a:t>
            </a:r>
            <a:r>
              <a:rPr lang="en-GB" sz="1900" b="1" dirty="0">
                <a:solidFill>
                  <a:srgbClr val="1D2129"/>
                </a:solidFill>
                <a:latin typeface="Helvetica" panose="020B0604020202020204" pitchFamily="34" charset="0"/>
                <a:ea typeface="Times New Roman" panose="02020603050405020304" pitchFamily="18" charset="0"/>
              </a:rPr>
              <a:t>inner core </a:t>
            </a:r>
            <a:r>
              <a:rPr lang="en-GB" sz="1900" dirty="0">
                <a:solidFill>
                  <a:srgbClr val="1D2129"/>
                </a:solidFill>
                <a:latin typeface="Helvetica" panose="020B0604020202020204" pitchFamily="34" charset="0"/>
                <a:ea typeface="Times New Roman" panose="02020603050405020304" pitchFamily="18" charset="0"/>
              </a:rPr>
              <a:t>into the 1300-mile thick molten </a:t>
            </a:r>
            <a:r>
              <a:rPr lang="en-GB" sz="1900" b="1" dirty="0">
                <a:solidFill>
                  <a:srgbClr val="1D2129"/>
                </a:solidFill>
                <a:latin typeface="Helvetica" panose="020B0604020202020204" pitchFamily="34" charset="0"/>
                <a:ea typeface="Times New Roman" panose="02020603050405020304" pitchFamily="18" charset="0"/>
              </a:rPr>
              <a:t>outer core</a:t>
            </a:r>
            <a:r>
              <a:rPr lang="en-GB" sz="1900" dirty="0">
                <a:solidFill>
                  <a:srgbClr val="1D2129"/>
                </a:solidFill>
                <a:latin typeface="Helvetica" panose="020B0604020202020204" pitchFamily="34" charset="0"/>
                <a:ea typeface="Times New Roman" panose="02020603050405020304" pitchFamily="18" charset="0"/>
              </a:rPr>
              <a:t>, and there is a literal atomic explosion inside the Earth. The explosion in the high energy layer of the </a:t>
            </a:r>
            <a:r>
              <a:rPr lang="en-GB" sz="1900" b="1" dirty="0">
                <a:solidFill>
                  <a:srgbClr val="1D2129"/>
                </a:solidFill>
                <a:latin typeface="Helvetica" panose="020B0604020202020204" pitchFamily="34" charset="0"/>
                <a:ea typeface="Times New Roman" panose="02020603050405020304" pitchFamily="18" charset="0"/>
              </a:rPr>
              <a:t>outer core </a:t>
            </a:r>
            <a:r>
              <a:rPr lang="en-GB" sz="1900" dirty="0">
                <a:solidFill>
                  <a:srgbClr val="1D2129"/>
                </a:solidFill>
                <a:latin typeface="Helvetica" panose="020B0604020202020204" pitchFamily="34" charset="0"/>
                <a:ea typeface="Times New Roman" panose="02020603050405020304" pitchFamily="18" charset="0"/>
              </a:rPr>
              <a:t>disrupts completely the electrical and magnetic structure in both the molten outer core and the outer 60-mile-thick molten layer. Finally, the ice caps are allowed to pull the shell of the earth around the interior, which the shallow molten layer lubricating the shift all the way.</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The Ice Ages are not a matter of advancing and retreating ice; it's simply that different areas of the Earth are in polar regions at different times, for different durations of time, with the changes between positions taking place in a fraction of a day.</a:t>
            </a: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We once thought that only severe Sunspots could be the only cause, because they do disrupt the Earth's inner electrical and magnetic structure; but we may be wrong. It's </a:t>
            </a:r>
            <a:r>
              <a:rPr lang="en-GB" sz="1900" u="sng" dirty="0">
                <a:solidFill>
                  <a:srgbClr val="1D2129"/>
                </a:solidFill>
                <a:latin typeface="Helvetica" panose="020B0604020202020204" pitchFamily="34" charset="0"/>
                <a:ea typeface="Times New Roman" panose="02020603050405020304" pitchFamily="18" charset="0"/>
              </a:rPr>
              <a:t>all the planets, the "moon", stars, and galaxies forces combined.</a:t>
            </a:r>
            <a:endParaRPr lang="en-GB" sz="1900" u="sng" dirty="0">
              <a:latin typeface="Times New Roman" panose="02020603050405020304" pitchFamily="18" charset="0"/>
              <a:ea typeface="Times New Roman" panose="02020603050405020304" pitchFamily="18" charset="0"/>
            </a:endParaRPr>
          </a:p>
          <a:p>
            <a:pPr>
              <a:lnSpc>
                <a:spcPts val="1408"/>
              </a:lnSpc>
            </a:pP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1D2129"/>
                </a:solidFill>
                <a:latin typeface="Helvetica" panose="020B0604020202020204" pitchFamily="34" charset="0"/>
                <a:ea typeface="Times New Roman" panose="02020603050405020304" pitchFamily="18" charset="0"/>
              </a:rPr>
              <a:t>All right. So, they happen; what is it that happens each time? The challenge was really two-folds: find the process - what happens in a cataclysm; and the trigger - what causes a cataclysm to start. Apollo programs were initiated to find out. JFK speech "to do the other thing" means to find out what caused previous cataclysms and especially how to avoid it. </a:t>
            </a:r>
          </a:p>
        </p:txBody>
      </p:sp>
      <p:sp>
        <p:nvSpPr>
          <p:cNvPr id="4" name="Slide Number Placeholder 3"/>
          <p:cNvSpPr>
            <a:spLocks noGrp="1"/>
          </p:cNvSpPr>
          <p:nvPr>
            <p:ph type="sldNum" sz="quarter" idx="5"/>
          </p:nvPr>
        </p:nvSpPr>
        <p:spPr/>
        <p:txBody>
          <a:bodyPr/>
          <a:lstStyle/>
          <a:p>
            <a:fld id="{9D232072-4639-41A0-AD0E-CEE433FCF399}" type="slidenum">
              <a:rPr lang="en-US" smtClean="0"/>
              <a:t>5</a:t>
            </a:fld>
            <a:endParaRPr lang="en-US"/>
          </a:p>
        </p:txBody>
      </p:sp>
    </p:spTree>
    <p:extLst>
      <p:ext uri="{BB962C8B-B14F-4D97-AF65-F5344CB8AC3E}">
        <p14:creationId xmlns:p14="http://schemas.microsoft.com/office/powerpoint/2010/main" val="2961482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benefits of a Water Recycling System, especially when applied to each Mekong tributary and recharged from Primary Water Cycle:</a:t>
            </a:r>
          </a:p>
          <a:p>
            <a:pPr>
              <a:buFont typeface="+mj-lt"/>
              <a:buAutoNum type="arabicPeriod"/>
            </a:pPr>
            <a:r>
              <a:rPr lang="en-GB" b="1" dirty="0">
                <a:hlinkClick r:id="rId3"/>
              </a:rPr>
              <a:t>Water Recycling System</a:t>
            </a:r>
            <a:r>
              <a:rPr lang="en-GB" dirty="0">
                <a:hlinkClick r:id="rId3"/>
              </a:rPr>
              <a:t>: Water recycling systems offer numerous advantages</a:t>
            </a:r>
            <a:r>
              <a:rPr lang="en-GB" dirty="0"/>
              <a:t>:</a:t>
            </a:r>
          </a:p>
          <a:p>
            <a:pPr marL="804763" lvl="1" indent="-309524">
              <a:buFont typeface="+mj-lt"/>
              <a:buAutoNum type="arabicPeriod"/>
            </a:pPr>
            <a:r>
              <a:rPr lang="en-GB" b="1" dirty="0">
                <a:hlinkClick r:id="rId3"/>
              </a:rPr>
              <a:t>Sustainability</a:t>
            </a:r>
            <a:r>
              <a:rPr lang="en-GB" dirty="0">
                <a:hlinkClick r:id="rId3"/>
              </a:rPr>
              <a:t>: They help sustain the freshwater supply by reducing the demand on freshwater sources</a:t>
            </a:r>
            <a:r>
              <a:rPr lang="en-GB" dirty="0"/>
              <a:t>.</a:t>
            </a:r>
          </a:p>
          <a:p>
            <a:pPr marL="804763" lvl="1" indent="-309524">
              <a:buFont typeface="+mj-lt"/>
              <a:buAutoNum type="arabicPeriod"/>
            </a:pPr>
            <a:r>
              <a:rPr lang="en-GB" b="1" dirty="0">
                <a:hlinkClick r:id="rId3"/>
              </a:rPr>
              <a:t>Economic Efficiency</a:t>
            </a:r>
            <a:r>
              <a:rPr lang="en-GB" dirty="0">
                <a:hlinkClick r:id="rId3"/>
              </a:rPr>
              <a:t>: The cost of producing recycled water can be lower than treating, processing, and consuming new water</a:t>
            </a:r>
            <a:r>
              <a:rPr lang="en-GB" dirty="0"/>
              <a:t>.</a:t>
            </a:r>
          </a:p>
          <a:p>
            <a:pPr marL="804763" lvl="1" indent="-309524">
              <a:buFont typeface="+mj-lt"/>
              <a:buAutoNum type="arabicPeriod"/>
            </a:pPr>
            <a:r>
              <a:rPr lang="en-GB" b="1" dirty="0">
                <a:hlinkClick r:id="rId3"/>
              </a:rPr>
              <a:t>Environmental Protection</a:t>
            </a:r>
            <a:r>
              <a:rPr lang="en-GB" dirty="0">
                <a:hlinkClick r:id="rId3"/>
              </a:rPr>
              <a:t>: They reduce the strain on rivers, lakes, and aquifers, ensuring these ecosystems remain intact for future generations</a:t>
            </a:r>
            <a:r>
              <a:rPr lang="en-GB" dirty="0"/>
              <a:t>.</a:t>
            </a:r>
          </a:p>
          <a:p>
            <a:pPr marL="804763" lvl="1" indent="-309524">
              <a:buFont typeface="+mj-lt"/>
              <a:buAutoNum type="arabicPeriod"/>
            </a:pPr>
            <a:r>
              <a:rPr lang="en-GB" b="1" dirty="0">
                <a:hlinkClick r:id="rId3"/>
              </a:rPr>
              <a:t>Pollution Reduction</a:t>
            </a:r>
            <a:r>
              <a:rPr lang="en-GB" dirty="0">
                <a:hlinkClick r:id="rId3"/>
              </a:rPr>
              <a:t>: By treating and reusing wastewater, we can reduce the amount of pollution that enters our waterways</a:t>
            </a:r>
            <a:r>
              <a:rPr lang="en-GB" dirty="0"/>
              <a:t>.</a:t>
            </a:r>
          </a:p>
          <a:p>
            <a:pPr marL="804763" lvl="1" indent="-309524">
              <a:buFont typeface="+mj-lt"/>
              <a:buAutoNum type="arabicPeriod"/>
            </a:pPr>
            <a:r>
              <a:rPr lang="en-GB" b="1" dirty="0">
                <a:hlinkClick r:id="rId3"/>
              </a:rPr>
              <a:t>Energy Savings</a:t>
            </a:r>
            <a:r>
              <a:rPr lang="en-GB" dirty="0">
                <a:hlinkClick r:id="rId3"/>
              </a:rPr>
              <a:t>: The process of recycling water often requires less energy than other water supply methods</a:t>
            </a:r>
            <a:r>
              <a:rPr lang="en-GB" baseline="30000" dirty="0">
                <a:hlinkClick r:id="rId4"/>
              </a:rPr>
              <a:t>5</a:t>
            </a:r>
            <a:r>
              <a:rPr lang="en-GB" dirty="0"/>
              <a:t>.</a:t>
            </a:r>
          </a:p>
          <a:p>
            <a:pPr>
              <a:buFont typeface="+mj-lt"/>
              <a:buAutoNum type="arabicPeriod"/>
            </a:pPr>
            <a:r>
              <a:rPr lang="en-GB" b="1" dirty="0"/>
              <a:t>For each Mekong tributary</a:t>
            </a:r>
            <a:r>
              <a:rPr lang="en-GB" dirty="0"/>
              <a:t>: Applying a water recycling system to each tributary of the Mekong River could have significant regional benefits. It could help manage water resources more effectively, support local ecosystems, and contribute to the sustainable development of the region.</a:t>
            </a:r>
          </a:p>
          <a:p>
            <a:pPr>
              <a:buFont typeface="+mj-lt"/>
              <a:buAutoNum type="arabicPeriod"/>
            </a:pPr>
            <a:r>
              <a:rPr lang="en-GB" b="1" dirty="0"/>
              <a:t>Recharged from Primary Water Cycle, more water</a:t>
            </a:r>
            <a:r>
              <a:rPr lang="en-GB" dirty="0"/>
              <a:t>: Recharging the system with PWC can increase the availability of water. </a:t>
            </a:r>
            <a:r>
              <a:rPr lang="en-GB" dirty="0">
                <a:hlinkClick r:id="rId3"/>
              </a:rPr>
              <a:t>This could lead to more efficient water use, mitigate Cataclysmic events, and a more resilient water supply system</a:t>
            </a:r>
            <a:r>
              <a:rPr lang="en-GB" dirty="0"/>
              <a:t>.</a:t>
            </a:r>
          </a:p>
          <a:p>
            <a:pPr>
              <a:buFont typeface="+mj-lt"/>
              <a:buAutoNum type="arabicPeriod"/>
            </a:pPr>
            <a:r>
              <a:rPr lang="en-GB" b="1" dirty="0"/>
              <a:t>More products, more GDP</a:t>
            </a:r>
            <a:r>
              <a:rPr lang="en-GB" dirty="0"/>
              <a:t>: Increased water availability can boost productivity in various sectors, including agriculture and industry. </a:t>
            </a:r>
            <a:r>
              <a:rPr lang="en-GB" dirty="0">
                <a:hlinkClick r:id="rId3"/>
              </a:rPr>
              <a:t>This can lead to the production of more goods and services, contributing to economic growth</a:t>
            </a:r>
            <a:r>
              <a:rPr lang="en-GB" baseline="30000" dirty="0">
                <a:hlinkClick r:id="rId5"/>
              </a:rPr>
              <a:t>6</a:t>
            </a:r>
            <a:r>
              <a:rPr lang="en-GB" baseline="30000" dirty="0">
                <a:hlinkClick r:id="rId6"/>
              </a:rPr>
              <a:t>10</a:t>
            </a:r>
            <a:r>
              <a:rPr lang="en-GB" dirty="0"/>
              <a:t>.</a:t>
            </a:r>
          </a:p>
          <a:p>
            <a:pPr>
              <a:buFont typeface="+mj-lt"/>
              <a:buAutoNum type="arabicPeriod"/>
            </a:pPr>
            <a:r>
              <a:rPr lang="en-GB" b="1" dirty="0"/>
              <a:t>Cleaner water exits the system</a:t>
            </a:r>
            <a:r>
              <a:rPr lang="en-GB" dirty="0"/>
              <a:t>: A well-designed water recycling system ensures that the water exiting the system is cleaner than when it entered. </a:t>
            </a:r>
            <a:r>
              <a:rPr lang="en-GB" dirty="0">
                <a:hlinkClick r:id="rId3"/>
              </a:rPr>
              <a:t>This can improve the quality of local water sources, benefit aquatic life, and reduce health risks associated with poor water quality</a:t>
            </a:r>
            <a:r>
              <a:rPr lang="en-GB" dirty="0"/>
              <a:t>.</a:t>
            </a:r>
          </a:p>
          <a:p>
            <a:pPr>
              <a:buFont typeface="+mj-lt"/>
              <a:buAutoNum type="arabicPeriod"/>
            </a:pPr>
            <a:r>
              <a:rPr lang="en-GB" b="1" dirty="0">
                <a:hlinkClick r:id="rId3"/>
              </a:rPr>
              <a:t>And many more benefits</a:t>
            </a:r>
            <a:r>
              <a:rPr lang="en-GB" dirty="0">
                <a:hlinkClick r:id="rId3"/>
              </a:rPr>
              <a:t>: Other benefits include enhancing wetlands, reducing pollution, saving energy, and conserving water</a:t>
            </a:r>
            <a:r>
              <a:rPr lang="en-GB" dirty="0"/>
              <a:t>. </a:t>
            </a:r>
            <a:r>
              <a:rPr lang="en-GB" dirty="0">
                <a:hlinkClick r:id="rId3"/>
              </a:rPr>
              <a:t>It can also stimulate innovation, create employment opportunities, and drive economic growth in regions facing water stress and environmental challenges</a:t>
            </a:r>
            <a:r>
              <a:rPr lang="en-GB" dirty="0"/>
              <a:t>.</a:t>
            </a:r>
          </a:p>
          <a:p>
            <a:r>
              <a:rPr lang="en-GB" dirty="0"/>
              <a:t>In summary, a Water Recycling System, especially when applied to each Mekong tributary and recharged from Primary Water Cycle (deep groundwater), can offer a wide range of environmental, economic, and social benefits. It represents a sustainable and efficient approach to managing water resources. However, it’s important to note that the successful implementation of such a system requires careful planning, management, and adherence to safety and quality standards.</a:t>
            </a:r>
          </a:p>
          <a:p>
            <a:pPr defTabSz="990478">
              <a:defRPr/>
            </a:pPr>
            <a:endParaRPr lang="en-GB" sz="3000" dirty="0"/>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50</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150197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sz="1900" dirty="0"/>
              <a:t>In conclusion, the implementation of a Water Recycling System for the Mekong tributaries is a transformative initiative that promises substantial environmental and economic benefits. By harnessing the power of PWC (Primary Water Cycle) recharging, the system ensures a consistent supply of water, which is pivotal for increasing food, clean energy, and industrial productions. This, in turn, leads to a rise in product output, contributing positively to the GDP. Moreover, the system’s design guarantees that the water exiting is cleaner, reflecting a commitment to ecological sustainability. Overall, this innovative approach exemplifies a harmonious balance between progress and preservation, setting a benchmark for global water management projects.</a:t>
            </a: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51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880440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sz="1900" b="1" dirty="0"/>
              <a:t>Large-Scale Hydrogen (H2) &amp; Oxygen (O2) Production Initiative: as part of the  Hydroloop™ Technology</a:t>
            </a:r>
          </a:p>
          <a:p>
            <a:pPr defTabSz="990478">
              <a:defRPr/>
            </a:pPr>
            <a:endParaRPr lang="en-GB" sz="1900" b="1" dirty="0"/>
          </a:p>
          <a:p>
            <a:pPr defTabSz="990478">
              <a:defRPr/>
            </a:pPr>
            <a:r>
              <a:rPr lang="en-GB" sz="1900" dirty="0"/>
              <a:t>Hydrogen &amp; Oxygen production presents a promising avenue for clean energy that also implement Cataclysm delays and prevention, yet its traditional methods often clash with environmental sustainability, particularly in water-stressed regions. For every kilogram of hydrogen generated, nine kilograms of water are typically consumed, posing a challenge in maintaining ecological balance. However, the integration of hydrogen &amp; Oxygen production with innovative systems like Hydroloop™ offers a transformative solution.</a:t>
            </a:r>
          </a:p>
          <a:p>
            <a:pPr defTabSz="990478">
              <a:defRPr/>
            </a:pPr>
            <a:endParaRPr lang="en-GB" sz="1900" dirty="0"/>
          </a:p>
          <a:p>
            <a:pPr defTabSz="990478">
              <a:defRPr/>
            </a:pPr>
            <a:r>
              <a:rPr lang="en-GB" sz="1900" dirty="0"/>
              <a:t>The Hydroloop™ process revolutionizes hydrogen production by leveraging greywater, a relatively clean wastewater source. Initially, greywater is introduced into geothermal hotspots, such as hot springs and the Primary Water Cycle. Here, it undergoes a transformative journey: heated to high pressures, it ascends as steam, tapping into Earth's natural energy reservoirs. This steam, under pressure, propels the Hydroloop™ System, facilitating efficient long-distance energy transmission.</a:t>
            </a:r>
          </a:p>
          <a:p>
            <a:pPr defTabSz="990478">
              <a:defRPr/>
            </a:pPr>
            <a:endParaRPr lang="en-GB" sz="1900" dirty="0"/>
          </a:p>
          <a:p>
            <a:pPr defTabSz="990478">
              <a:defRPr/>
            </a:pPr>
            <a:r>
              <a:rPr lang="en-GB" sz="1900" dirty="0"/>
              <a:t>As the steam cools and condenses into liquid, it becomes a valuable resource for local Hydroloop™ networks, replenishing reservoirs and powering nearby communities. This dual-purpose utilization optimizes resource efficiency while minimizing environmental impact. Moreover, the heat exchange process within the Hydroloop™ system purifies the water, ensuring its safety for consumption by eliminating harmful bacteria.</a:t>
            </a:r>
          </a:p>
          <a:p>
            <a:pPr defTabSz="990478">
              <a:defRPr/>
            </a:pPr>
            <a:endParaRPr lang="en-GB" sz="1900" dirty="0"/>
          </a:p>
          <a:p>
            <a:pPr defTabSz="990478">
              <a:defRPr/>
            </a:pPr>
            <a:r>
              <a:rPr lang="en-GB" sz="1900" dirty="0"/>
              <a:t>Beyond its environmental benefits, the Hydroloop™ system holds immense potential for hydrogen fuel production, alleviating logistical burdens and fostering sustainable energy practices. By tapping into natural water and gas reservoirs, hydrogen can be generated on a vast scale, contributing significantly to a net-zero carbon footprint.</a:t>
            </a:r>
          </a:p>
          <a:p>
            <a:pPr defTabSz="990478">
              <a:defRPr/>
            </a:pPr>
            <a:endParaRPr lang="en-GB" sz="1900" dirty="0"/>
          </a:p>
          <a:p>
            <a:pPr defTabSz="990478">
              <a:defRPr/>
            </a:pPr>
            <a:r>
              <a:rPr lang="en-GB" sz="1900" dirty="0"/>
              <a:t>Why Laos? Exploring the Potential of Hydroloop™ in Laos</a:t>
            </a:r>
          </a:p>
          <a:p>
            <a:pPr defTabSz="990478">
              <a:defRPr/>
            </a:pPr>
            <a:endParaRPr lang="en-GB" sz="1900" dirty="0"/>
          </a:p>
          <a:p>
            <a:pPr defTabSz="990478">
              <a:defRPr/>
            </a:pPr>
            <a:r>
              <a:rPr lang="en-GB" sz="1900" dirty="0"/>
              <a:t>Laos emerges as a prime candidate for pioneering Hydroloop™ technology, boasting unique characteristics that align seamlessly with its implementation:</a:t>
            </a:r>
          </a:p>
          <a:p>
            <a:pPr defTabSz="990478">
              <a:defRPr/>
            </a:pPr>
            <a:endParaRPr lang="en-GB" sz="1900" dirty="0"/>
          </a:p>
          <a:p>
            <a:pPr defTabSz="990478">
              <a:defRPr/>
            </a:pPr>
            <a:r>
              <a:rPr lang="en-GB" sz="1900" dirty="0"/>
              <a:t>1. Size and Development: With a landmass akin to the UK, Laos offers expansive territory for large-scale infrastructure experimentation. Its relatively undeveloped status provides a fertile ground for innovative solutions without the constraints of existing infrastructure.</a:t>
            </a:r>
          </a:p>
          <a:p>
            <a:pPr defTabSz="990478">
              <a:defRPr/>
            </a:pPr>
            <a:endParaRPr lang="en-GB" sz="1900" dirty="0"/>
          </a:p>
          <a:p>
            <a:pPr defTabSz="990478">
              <a:defRPr/>
            </a:pPr>
            <a:r>
              <a:rPr lang="en-GB" sz="1900" dirty="0"/>
              <a:t>2. Affordable Land: Land costs in Laos are notably lower compared to many other nations, facilitating cost-effective implementation of large-scale projects. This affordability eliminates financial barriers, fostering accelerated progress in technological deployment.</a:t>
            </a:r>
          </a:p>
          <a:p>
            <a:pPr defTabSz="990478">
              <a:defRPr/>
            </a:pPr>
            <a:endParaRPr lang="en-GB" sz="1900" dirty="0"/>
          </a:p>
          <a:p>
            <a:pPr defTabSz="990478">
              <a:defRPr/>
            </a:pPr>
            <a:r>
              <a:rPr lang="en-GB" sz="1900" dirty="0"/>
              <a:t>3. Tropical Climate: Laos's tropical climate proves advantageous for geothermal energy utilization, a cornerstone of the Hydroloop™ system. Consistent temperature gradients in the ground enhance energy efficiency, maximizing the potential for sustainable energy production.</a:t>
            </a:r>
          </a:p>
          <a:p>
            <a:pPr defTabSz="990478">
              <a:defRPr/>
            </a:pPr>
            <a:endParaRPr lang="en-GB" sz="1900" dirty="0"/>
          </a:p>
          <a:p>
            <a:pPr defTabSz="990478">
              <a:defRPr/>
            </a:pPr>
            <a:r>
              <a:rPr lang="en-GB" sz="1900" dirty="0"/>
              <a:t>4. Freshwater Abundance: Abundant freshwater resources, both surface and subterranean, position Laos as an ideal hub for sustaining Hydroloop™ operations. This water abundance not only supports hydrogen production but also facilitates cost-effective logistics for water, energy, and food distribution.</a:t>
            </a:r>
          </a:p>
          <a:p>
            <a:pPr defTabSz="990478">
              <a:defRPr/>
            </a:pPr>
            <a:endParaRPr lang="en-GB" sz="1900" dirty="0"/>
          </a:p>
          <a:p>
            <a:pPr defTabSz="990478">
              <a:defRPr/>
            </a:pPr>
            <a:r>
              <a:rPr lang="en-GB" sz="1900" dirty="0"/>
              <a:t>5. Proximity to China: Laos's strategic proximity to China streamlines access to essential materials and </a:t>
            </a:r>
            <a:r>
              <a:rPr lang="en-GB" sz="1900" dirty="0" err="1"/>
              <a:t>labor</a:t>
            </a:r>
            <a:r>
              <a:rPr lang="en-GB" sz="1900" dirty="0"/>
              <a:t>, expediting the prototyping process. Collaboration with China offers unparalleled opportunities for knowledge exchange and technological advancement.</a:t>
            </a:r>
          </a:p>
          <a:p>
            <a:pPr defTabSz="990478">
              <a:defRPr/>
            </a:pPr>
            <a:endParaRPr lang="en-GB" sz="1900" dirty="0"/>
          </a:p>
          <a:p>
            <a:pPr defTabSz="990478">
              <a:defRPr/>
            </a:pPr>
            <a:r>
              <a:rPr lang="en-GB" sz="1900" dirty="0"/>
              <a:t>6. Low Natural Disasters: Compared to other regions, Laos experiences minimal natural disasters, ensuring stability for long-term infrastructure projects. This resilience safeguards Hydroloop™ installations, fostering sustained operational efficiency.</a:t>
            </a:r>
          </a:p>
          <a:p>
            <a:pPr defTabSz="990478">
              <a:defRPr/>
            </a:pPr>
            <a:endParaRPr lang="en-GB" sz="1900" dirty="0"/>
          </a:p>
          <a:p>
            <a:pPr defTabSz="990478">
              <a:defRPr/>
            </a:pPr>
            <a:r>
              <a:rPr lang="en-GB" sz="1900" dirty="0"/>
              <a:t>In essence, Laos represents a fertile ground for realizing the full potential of Hydroloop™ technology, driving forward the transition towards a sustainable, hydrogen-powered future.</a:t>
            </a: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52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573038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000" dirty="0">
                <a:solidFill>
                  <a:srgbClr val="242424"/>
                </a:solidFill>
                <a:highlight>
                  <a:srgbClr val="FFFFFF"/>
                </a:highlight>
              </a:rPr>
              <a:t>For decades, a book titled “True Adam &amp; Eve Story: The History of Cataclysm” has been shrouded in mystery and speculation. The CIA classified it in 1966 before anyone had a chance to read it, and it remained a tightly-guarded secret until recently. Thanks to a Freedom of Information Act (FOIA) request, the CIA recently released 57 pages of the book’s 284 pages — though those pages have been “sanitized”. But why does the CIA think this book is so dangerous that it has been kept out of the public eye for so long?</a:t>
            </a:r>
            <a:endParaRPr lang="en-GB"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pPr>
            <a:r>
              <a:rPr lang="en-GB" sz="1900" u="sng" dirty="0">
                <a:solidFill>
                  <a:srgbClr val="0000FF"/>
                </a:solidFill>
                <a:latin typeface="Times New Roman" panose="02020603050405020304" pitchFamily="18" charset="0"/>
                <a:ea typeface="Times New Roman" panose="02020603050405020304" pitchFamily="18" charset="0"/>
                <a:hlinkClick r:id="rId3"/>
              </a:rPr>
              <a:t>CIA declassified History of Cataclysm</a:t>
            </a:r>
            <a:r>
              <a:rPr lang="en-GB" sz="1900" dirty="0">
                <a:latin typeface="Times New Roman" panose="02020603050405020304" pitchFamily="18" charset="0"/>
                <a:ea typeface="Times New Roman" panose="02020603050405020304" pitchFamily="18" charset="0"/>
              </a:rPr>
              <a:t>: declassified under freedom of information act, after sanitized.</a:t>
            </a:r>
          </a:p>
          <a:p>
            <a:pPr marL="371429" indent="-371429">
              <a:buFont typeface="Times New Roman" panose="02020603050405020304" pitchFamily="18" charset="0"/>
              <a:buChar char="-"/>
            </a:pPr>
            <a:r>
              <a:rPr lang="en-GB" sz="1900" u="sng" dirty="0">
                <a:solidFill>
                  <a:srgbClr val="0000FF"/>
                </a:solidFill>
                <a:latin typeface="Times New Roman" panose="02020603050405020304" pitchFamily="18" charset="0"/>
                <a:ea typeface="Times New Roman" panose="02020603050405020304" pitchFamily="18" charset="0"/>
                <a:hlinkClick r:id="rId4"/>
              </a:rPr>
              <a:t>Original</a:t>
            </a:r>
            <a:endParaRPr lang="en-GB"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pPr>
            <a:r>
              <a:rPr lang="en-GB" sz="1900" u="sng" dirty="0">
                <a:solidFill>
                  <a:srgbClr val="0000FF"/>
                </a:solidFill>
                <a:latin typeface="Times New Roman" panose="02020603050405020304" pitchFamily="18" charset="0"/>
                <a:ea typeface="Times New Roman" panose="02020603050405020304" pitchFamily="18" charset="0"/>
                <a:hlinkClick r:id="rId5"/>
              </a:rPr>
              <a:t>Video</a:t>
            </a:r>
            <a:endParaRPr lang="en-GB" sz="1900" u="sng" dirty="0">
              <a:solidFill>
                <a:srgbClr val="0000FF"/>
              </a:solidFill>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pPr>
            <a:endParaRPr lang="en-GB" sz="1900" u="sng" dirty="0">
              <a:solidFill>
                <a:srgbClr val="0000FF"/>
              </a:solidFill>
              <a:latin typeface="Times New Roman" panose="02020603050405020304" pitchFamily="18" charset="0"/>
              <a:ea typeface="Times New Roman" panose="02020603050405020304" pitchFamily="18" charset="0"/>
            </a:endParaRPr>
          </a:p>
          <a:p>
            <a:r>
              <a:rPr lang="en-GB" sz="1900" dirty="0">
                <a:solidFill>
                  <a:srgbClr val="0000FF"/>
                </a:solidFill>
                <a:latin typeface="Times New Roman" panose="02020603050405020304" pitchFamily="18" charset="0"/>
                <a:ea typeface="Times New Roman" panose="02020603050405020304" pitchFamily="18" charset="0"/>
              </a:rPr>
              <a:t>The Adam and Eve Story: The History of Cataclysms. A recently declassified document discusses the topic of lost ancient human civilizations, and cataclysms that occurred on earth thousands of years ago – causing them to vanish from the earth and without explanation.</a:t>
            </a:r>
            <a:endParaRPr lang="en-GB" sz="19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53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602991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900" dirty="0">
                <a:latin typeface="Segoe UI Emoji" panose="020B0502040204020203" pitchFamily="34" charset="0"/>
                <a:ea typeface="Times New Roman" panose="02020603050405020304" pitchFamily="18" charset="0"/>
                <a:cs typeface="Segoe UI Emoji" panose="020B0502040204020203" pitchFamily="34" charset="0"/>
              </a:rPr>
              <a:t> </a:t>
            </a:r>
            <a:r>
              <a:rPr lang="en-GB" sz="3000" dirty="0">
                <a:solidFill>
                  <a:srgbClr val="242424"/>
                </a:solidFill>
                <a:highlight>
                  <a:srgbClr val="FFFFFF"/>
                </a:highlight>
              </a:rPr>
              <a:t>For decades, a book titled “True Adam &amp; Eve Story” has been shrouded in mystery and speculation. The CIA classified it in 1966 before anyone had a chance to read it, and it remained a tightly-guarded secret until recently. Thanks to a Freedom of Information Act (FOIA) request, the CIA recently released 57 pages of the book’s 284 pages — though those pages have been “sanitized”. But why does the CIA think this book is so dangerous that it has been kept out of the public eye for so long?</a:t>
            </a:r>
            <a:endParaRPr lang="en-GB"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pPr>
            <a:r>
              <a:rPr lang="en-GB" sz="1900" u="sng" dirty="0">
                <a:solidFill>
                  <a:srgbClr val="0000FF"/>
                </a:solidFill>
                <a:latin typeface="Times New Roman" panose="02020603050405020304" pitchFamily="18" charset="0"/>
                <a:ea typeface="Times New Roman" panose="02020603050405020304" pitchFamily="18" charset="0"/>
                <a:hlinkClick r:id="rId3"/>
              </a:rPr>
              <a:t>CIA declassified History of Cataclysm</a:t>
            </a:r>
            <a:r>
              <a:rPr lang="en-GB" sz="1900" dirty="0">
                <a:latin typeface="Times New Roman" panose="02020603050405020304" pitchFamily="18" charset="0"/>
                <a:ea typeface="Times New Roman" panose="02020603050405020304" pitchFamily="18" charset="0"/>
              </a:rPr>
              <a:t>: declassified under freedom of information act, after sanitized.</a:t>
            </a:r>
          </a:p>
          <a:p>
            <a:pPr marL="371429" indent="-371429">
              <a:buFont typeface="Times New Roman" panose="02020603050405020304" pitchFamily="18" charset="0"/>
              <a:buChar char="-"/>
            </a:pPr>
            <a:r>
              <a:rPr lang="en-GB" sz="1900" u="sng" dirty="0">
                <a:solidFill>
                  <a:srgbClr val="0000FF"/>
                </a:solidFill>
                <a:latin typeface="Times New Roman" panose="02020603050405020304" pitchFamily="18" charset="0"/>
                <a:ea typeface="Times New Roman" panose="02020603050405020304" pitchFamily="18" charset="0"/>
                <a:hlinkClick r:id="rId4"/>
              </a:rPr>
              <a:t>Original</a:t>
            </a:r>
            <a:endParaRPr lang="en-GB"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pPr>
            <a:r>
              <a:rPr lang="en-GB" sz="1900" u="sng" dirty="0">
                <a:solidFill>
                  <a:srgbClr val="0000FF"/>
                </a:solidFill>
                <a:latin typeface="Times New Roman" panose="02020603050405020304" pitchFamily="18" charset="0"/>
                <a:ea typeface="Times New Roman" panose="02020603050405020304" pitchFamily="18" charset="0"/>
                <a:hlinkClick r:id="rId5"/>
              </a:rPr>
              <a:t>Video</a:t>
            </a:r>
            <a:endParaRPr lang="en-GB" sz="1900" u="sng" dirty="0">
              <a:solidFill>
                <a:srgbClr val="0000FF"/>
              </a:solidFill>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pPr>
            <a:endParaRPr lang="en-GB" sz="1900" u="sng" dirty="0">
              <a:solidFill>
                <a:srgbClr val="0000FF"/>
              </a:solidFill>
              <a:latin typeface="Times New Roman" panose="02020603050405020304" pitchFamily="18" charset="0"/>
              <a:ea typeface="Times New Roman" panose="02020603050405020304" pitchFamily="18" charset="0"/>
            </a:endParaRPr>
          </a:p>
          <a:p>
            <a:r>
              <a:rPr lang="en-GB" sz="1900" dirty="0">
                <a:solidFill>
                  <a:srgbClr val="0000FF"/>
                </a:solidFill>
                <a:latin typeface="Times New Roman" panose="02020603050405020304" pitchFamily="18" charset="0"/>
                <a:ea typeface="Times New Roman" panose="02020603050405020304" pitchFamily="18" charset="0"/>
              </a:rPr>
              <a:t>The Adam and Eve Story: The History of Cataclysms. A recently declassified document discusses the topic of lost ancient human civilizations, and cataclysms that occurred on earth thousands of years ago – causing them to vanish from the earth and without explanation.</a:t>
            </a:r>
            <a:endParaRPr lang="en-GB" sz="19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90478">
              <a:defRPr/>
            </a:pPr>
            <a:fld id="{D2604059-75E0-4B2A-A197-9726D3109399}" type="slidenum">
              <a:rPr lang="en-GB" sz="1400">
                <a:solidFill>
                  <a:prstClr val="black"/>
                </a:solidFill>
                <a:latin typeface="Calibri" panose="020F0502020204030204"/>
              </a:rPr>
              <a:pPr defTabSz="990478">
                <a:defRPr/>
              </a:pPr>
              <a:t>54</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22368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dirty="0">
                <a:solidFill>
                  <a:schemeClr val="bg1"/>
                </a:solidFill>
                <a:latin typeface="Montserrat Medium" panose="00000600000000000000" pitchFamily="2" charset="0"/>
              </a:rPr>
              <a:t>As we approach intervals spanning from </a:t>
            </a:r>
            <a:r>
              <a:rPr lang="en-GB" b="1" dirty="0">
                <a:solidFill>
                  <a:schemeClr val="bg1"/>
                </a:solidFill>
                <a:latin typeface="Montserrat Medium" panose="00000600000000000000" pitchFamily="2" charset="0"/>
              </a:rPr>
              <a:t>±5,000 to ±35,000 years(1)</a:t>
            </a:r>
            <a:r>
              <a:rPr lang="en-GB" dirty="0">
                <a:solidFill>
                  <a:schemeClr val="bg1"/>
                </a:solidFill>
                <a:latin typeface="Montserrat Medium" panose="00000600000000000000" pitchFamily="2" charset="0"/>
              </a:rPr>
              <a:t>, the Earth experiences a cyclical </a:t>
            </a:r>
            <a:r>
              <a:rPr lang="en-GB" b="1" dirty="0">
                <a:solidFill>
                  <a:schemeClr val="bg1"/>
                </a:solidFill>
                <a:latin typeface="Montserrat Black" panose="00000A00000000000000" pitchFamily="2" charset="0"/>
              </a:rPr>
              <a:t>buildup</a:t>
            </a:r>
            <a:r>
              <a:rPr lang="en-GB" dirty="0">
                <a:solidFill>
                  <a:schemeClr val="bg1"/>
                </a:solidFill>
                <a:latin typeface="Montserrat Medium" panose="00000600000000000000" pitchFamily="2" charset="0"/>
              </a:rPr>
              <a:t> of Climate Collapse, culminating in a </a:t>
            </a:r>
            <a:r>
              <a:rPr lang="en-GB" b="1" dirty="0">
                <a:solidFill>
                  <a:schemeClr val="bg1"/>
                </a:solidFill>
                <a:latin typeface="Montserrat Black" panose="00000A00000000000000" pitchFamily="2" charset="0"/>
              </a:rPr>
              <a:t>Cataclysm</a:t>
            </a:r>
            <a:r>
              <a:rPr lang="en-GB" dirty="0">
                <a:solidFill>
                  <a:schemeClr val="bg1"/>
                </a:solidFill>
                <a:latin typeface="Montserrat Medium" panose="00000600000000000000" pitchFamily="2" charset="0"/>
              </a:rPr>
              <a:t> that extinguishes most life in less than a day. Let’s prepare and prevent it.</a:t>
            </a:r>
          </a:p>
          <a:p>
            <a:r>
              <a:rPr lang="lo-LA" dirty="0">
                <a:solidFill>
                  <a:schemeClr val="bg1"/>
                </a:solidFill>
                <a:effectLst>
                  <a:outerShdw blurRad="50800" dist="25400" dir="5400000" algn="ctr" rotWithShape="0">
                    <a:schemeClr val="tx1"/>
                  </a:outerShdw>
                </a:effectLst>
              </a:rPr>
              <a:t>ທຸກໆ ±</a:t>
            </a:r>
            <a:r>
              <a:rPr lang="en-US" dirty="0">
                <a:solidFill>
                  <a:schemeClr val="bg1"/>
                </a:solidFill>
                <a:effectLst>
                  <a:outerShdw blurRad="50800" dist="25400" dir="5400000" algn="ctr" rotWithShape="0">
                    <a:schemeClr val="tx1"/>
                  </a:outerShdw>
                </a:effectLst>
              </a:rPr>
              <a:t>5</a:t>
            </a:r>
            <a:r>
              <a:rPr lang="lo-LA" dirty="0">
                <a:solidFill>
                  <a:schemeClr val="bg1"/>
                </a:solidFill>
                <a:effectLst>
                  <a:outerShdw blurRad="50800" dist="25400" dir="5400000" algn="ctr" rotWithShape="0">
                    <a:schemeClr val="tx1"/>
                  </a:outerShdw>
                </a:effectLst>
              </a:rPr>
              <a:t>,</a:t>
            </a:r>
            <a:r>
              <a:rPr lang="en-US" dirty="0">
                <a:solidFill>
                  <a:schemeClr val="bg1"/>
                </a:solidFill>
                <a:effectLst>
                  <a:outerShdw blurRad="50800" dist="25400" dir="5400000" algn="ctr" rotWithShape="0">
                    <a:schemeClr val="tx1"/>
                  </a:outerShdw>
                </a:effectLst>
              </a:rPr>
              <a:t>0</a:t>
            </a:r>
            <a:r>
              <a:rPr lang="lo-LA" dirty="0">
                <a:solidFill>
                  <a:schemeClr val="bg1"/>
                </a:solidFill>
                <a:effectLst>
                  <a:outerShdw blurRad="50800" dist="25400" dir="5400000" algn="ctr" rotWithShape="0">
                    <a:schemeClr val="tx1"/>
                  </a:outerShdw>
                </a:effectLst>
              </a:rPr>
              <a:t>00</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ຫາ</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a:t>
            </a:r>
            <a:r>
              <a:rPr lang="en-US" dirty="0">
                <a:solidFill>
                  <a:schemeClr val="bg1"/>
                </a:solidFill>
                <a:effectLst>
                  <a:outerShdw blurRad="50800" dist="25400" dir="5400000" algn="ctr" rotWithShape="0">
                    <a:schemeClr val="tx1"/>
                  </a:outerShdw>
                </a:effectLst>
              </a:rPr>
              <a:t>35</a:t>
            </a:r>
            <a:r>
              <a:rPr lang="lo-LA" dirty="0">
                <a:solidFill>
                  <a:schemeClr val="bg1"/>
                </a:solidFill>
                <a:effectLst>
                  <a:outerShdw blurRad="50800" dist="25400" dir="5400000" algn="ctr" rotWithShape="0">
                    <a:schemeClr val="tx1"/>
                  </a:outerShdw>
                </a:effectLst>
              </a:rPr>
              <a:t>,000 ປີ ໂລກປະເຊີນຫນ້າກັບການລົ້ມລະລາຍຂອງດິນຟ້າອາກາດ</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ແບບທໍາລາຍຊີວິດສ່ວນໃຫຍ່</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ຮູ້ກັນໃນຊື່</a:t>
            </a:r>
            <a:r>
              <a:rPr lang="en-US" dirty="0">
                <a:solidFill>
                  <a:schemeClr val="bg1"/>
                </a:solidFill>
                <a:effectLst>
                  <a:outerShdw blurRad="50800" dist="25400" dir="5400000" algn="ctr" rotWithShape="0">
                    <a:schemeClr val="tx1"/>
                  </a:outerShdw>
                </a:effectLst>
              </a:rPr>
              <a:t>:</a:t>
            </a:r>
            <a:r>
              <a:rPr lang="en-US" dirty="0">
                <a:effectLst>
                  <a:outerShdw blurRad="50800" dist="25400" dir="5400000" algn="ctr" rotWithShape="0">
                    <a:schemeClr val="tx1"/>
                  </a:outerShdw>
                </a:effectLst>
              </a:rPr>
              <a:t> </a:t>
            </a:r>
            <a:r>
              <a:rPr lang="lo-LA" sz="1300" b="1" dirty="0">
                <a:solidFill>
                  <a:schemeClr val="accent6">
                    <a:lumMod val="75000"/>
                  </a:schemeClr>
                </a:solidFill>
                <a:effectLst>
                  <a:outerShdw blurRad="50800" dist="25400" dir="5400000" algn="ctr" rotWithShape="0">
                    <a:schemeClr val="tx1"/>
                  </a:outerShdw>
                </a:effectLst>
                <a:latin typeface="DokChampa" panose="020B0604020202020204" pitchFamily="34" charset="-34"/>
                <a:cs typeface="+mj-cs"/>
              </a:rPr>
              <a:t>ໂລກພັງທະລາຍ</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ພາຍໃນຫນຶ່ງມື້</a:t>
            </a:r>
            <a:r>
              <a:rPr lang="en-US" dirty="0">
                <a:solidFill>
                  <a:schemeClr val="bg1"/>
                </a:solidFill>
                <a:effectLst>
                  <a:outerShdw blurRad="50800" dist="25400" dir="5400000" algn="ctr" rotWithShape="0">
                    <a:schemeClr val="tx1"/>
                  </a:outerShdw>
                </a:effectLst>
              </a:rPr>
              <a:t>.</a:t>
            </a:r>
          </a:p>
          <a:p>
            <a:endParaRPr lang="en-GB" dirty="0"/>
          </a:p>
          <a:p>
            <a:r>
              <a:rPr lang="en-GB" baseline="30000" dirty="0">
                <a:solidFill>
                  <a:schemeClr val="bg1"/>
                </a:solidFill>
                <a:latin typeface="Montserrat Medium" panose="00000600000000000000" pitchFamily="2" charset="0"/>
              </a:rPr>
              <a:t>(1)</a:t>
            </a:r>
            <a:r>
              <a:rPr lang="en-GB" b="1" dirty="0"/>
              <a:t> The Intervals: (5 000, 6 000, 6 500, 7 000, 10 500, 11 500, 18 500, 29 000, 35 000)</a:t>
            </a:r>
            <a:br>
              <a:rPr lang="en-GB" dirty="0"/>
            </a:br>
            <a:r>
              <a:rPr lang="en-GB" dirty="0"/>
              <a:t>By the </a:t>
            </a:r>
            <a:r>
              <a:rPr lang="en-GB" sz="1300" dirty="0">
                <a:solidFill>
                  <a:srgbClr val="1D2129"/>
                </a:solidFill>
                <a:highlight>
                  <a:srgbClr val="FFFFFF"/>
                </a:highlight>
                <a:latin typeface="Times New Roman" panose="02020603050405020304" pitchFamily="18" charset="0"/>
                <a:ea typeface="Times New Roman" panose="02020603050405020304" pitchFamily="18" charset="0"/>
              </a:rPr>
              <a:t>overwhelming evidences, when put in order, gives a dramatic picture of which areas have been at the North Pole, when they moved to the pole, and how long they were there:</a:t>
            </a:r>
            <a:endParaRPr lang="en-GB" sz="13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300" b="1" dirty="0">
                <a:solidFill>
                  <a:srgbClr val="0070C0"/>
                </a:solidFill>
                <a:highlight>
                  <a:srgbClr val="FFFFFF"/>
                </a:highlight>
                <a:latin typeface="Times New Roman" panose="02020603050405020304" pitchFamily="18" charset="0"/>
                <a:ea typeface="Times New Roman" panose="02020603050405020304" pitchFamily="18" charset="0"/>
              </a:rPr>
              <a:t>Wisconsin: at North pole: 35,000ya, duration: 6,000y to be replaced by:</a:t>
            </a:r>
            <a:endParaRPr lang="en-GB" sz="13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300" b="1" dirty="0">
                <a:solidFill>
                  <a:srgbClr val="0070C0"/>
                </a:solidFill>
                <a:highlight>
                  <a:srgbClr val="FFFFFF"/>
                </a:highlight>
                <a:latin typeface="Times New Roman" panose="02020603050405020304" pitchFamily="18" charset="0"/>
                <a:ea typeface="Times New Roman" panose="02020603050405020304" pitchFamily="18" charset="0"/>
              </a:rPr>
              <a:t>Caspian Sea: at North pole: 29,000ya, duration: 10,500y to be replaced by:</a:t>
            </a:r>
            <a:endParaRPr lang="en-GB" sz="13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300" b="1" dirty="0">
                <a:solidFill>
                  <a:srgbClr val="0070C0"/>
                </a:solidFill>
                <a:highlight>
                  <a:srgbClr val="FFFFFF"/>
                </a:highlight>
                <a:latin typeface="Times New Roman" panose="02020603050405020304" pitchFamily="18" charset="0"/>
                <a:ea typeface="Times New Roman" panose="02020603050405020304" pitchFamily="18" charset="0"/>
              </a:rPr>
              <a:t>Hudson Bay: at North pole: 18,500ya, duration: 7,000y to be replaced by:</a:t>
            </a:r>
            <a:endParaRPr lang="en-GB" sz="13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300" b="1" dirty="0">
                <a:solidFill>
                  <a:srgbClr val="0070C0"/>
                </a:solidFill>
                <a:highlight>
                  <a:srgbClr val="FFFFFF"/>
                </a:highlight>
                <a:latin typeface="Times New Roman" panose="02020603050405020304" pitchFamily="18" charset="0"/>
                <a:ea typeface="Times New Roman" panose="02020603050405020304" pitchFamily="18" charset="0"/>
              </a:rPr>
              <a:t>Sudan Basin: at North pole: 11,500ya, duration: 5,000y to be replaced by:</a:t>
            </a:r>
            <a:endParaRPr lang="en-GB" sz="13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300" b="1" dirty="0">
                <a:solidFill>
                  <a:srgbClr val="0070C0"/>
                </a:solidFill>
                <a:highlight>
                  <a:srgbClr val="FFFFFF"/>
                </a:highlight>
                <a:latin typeface="Times New Roman" panose="02020603050405020304" pitchFamily="18" charset="0"/>
                <a:ea typeface="Times New Roman" panose="02020603050405020304" pitchFamily="18" charset="0"/>
              </a:rPr>
              <a:t>Arctic Ocean including Greenland and Svalbard: moved to North pole 6,500ya causing Noah's Flood, duration: still there. </a:t>
            </a: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endParaRPr lang="en-GB" sz="1300" b="1" dirty="0">
              <a:solidFill>
                <a:srgbClr val="0070C0"/>
              </a:solidFill>
              <a:highlight>
                <a:srgbClr val="FFFFFF"/>
              </a:highlight>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endParaRPr lang="en-GB" sz="1300" b="1" dirty="0">
              <a:solidFill>
                <a:srgbClr val="0070C0"/>
              </a:solidFill>
              <a:highlight>
                <a:srgbClr val="FFFFFF"/>
              </a:highlight>
              <a:latin typeface="Times New Roman" panose="02020603050405020304" pitchFamily="18" charset="0"/>
              <a:ea typeface="Times New Roman" panose="02020603050405020304" pitchFamily="18" charset="0"/>
            </a:endParaRPr>
          </a:p>
          <a:p>
            <a:r>
              <a:rPr lang="en-GB" dirty="0"/>
              <a:t>The average of a set of numbers is calculated by adding all the numbers together and then dividing by the count of the numbers.</a:t>
            </a:r>
          </a:p>
          <a:p>
            <a:r>
              <a:rPr lang="en-GB" dirty="0"/>
              <a:t>So, for the numbers you provided: 5 000, 6 000, 6 500, 7 000, 10 500, 11 500, 18 500, 29 000, 35 000, we can calculate the average as follows:</a:t>
            </a:r>
          </a:p>
          <a:p>
            <a:r>
              <a:rPr lang="en-GB" dirty="0">
                <a:effectLst/>
              </a:rPr>
              <a:t>Average=95000+6000+6500+7000+10500+11500+18500+29000+35000​</a:t>
            </a:r>
            <a:endParaRPr lang="en-GB" dirty="0"/>
          </a:p>
          <a:p>
            <a:endParaRPr lang="en-GB" dirty="0"/>
          </a:p>
          <a:p>
            <a:r>
              <a:rPr lang="en-GB" dirty="0"/>
              <a:t>Let’s calculate that:</a:t>
            </a:r>
          </a:p>
          <a:p>
            <a:r>
              <a:rPr lang="en-GB" dirty="0">
                <a:effectLst/>
              </a:rPr>
              <a:t>\text{Average} = \frac{129 000}{9} = 14 333.33 Average=9129000​=14333.33</a:t>
            </a:r>
            <a:endParaRPr lang="en-GB" dirty="0"/>
          </a:p>
          <a:p>
            <a:r>
              <a:rPr lang="en-GB" dirty="0"/>
              <a:t>So, the average of the intervals above is approximately </a:t>
            </a:r>
            <a:r>
              <a:rPr lang="en-GB" b="1" dirty="0"/>
              <a:t>14 333.33</a:t>
            </a:r>
            <a:r>
              <a:rPr lang="en-GB" dirty="0"/>
              <a:t>.</a:t>
            </a:r>
          </a:p>
          <a:p>
            <a:endParaRPr lang="en-GB" dirty="0"/>
          </a:p>
          <a:p>
            <a:pPr marL="293016" marR="491800">
              <a:lnSpc>
                <a:spcPts val="1408"/>
              </a:lnSpc>
              <a:spcBef>
                <a:spcPts val="542"/>
              </a:spcBef>
              <a:spcAft>
                <a:spcPts val="542"/>
              </a:spcAft>
            </a:pPr>
            <a:r>
              <a:rPr lang="en-GB" sz="1900" dirty="0">
                <a:solidFill>
                  <a:srgbClr val="1D2129"/>
                </a:solidFill>
                <a:highlight>
                  <a:srgbClr val="FFFFFF"/>
                </a:highlight>
                <a:latin typeface="Times New Roman" panose="02020603050405020304" pitchFamily="18" charset="0"/>
                <a:ea typeface="Times New Roman" panose="02020603050405020304" pitchFamily="18" charset="0"/>
              </a:rPr>
              <a:t>The overwhelming evidence, when put in order, gives a dramatic picture of which areas have been at the North Pole, when they moved to the pole, and how long they were there:</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Wisconsin: at North pole: 35,000ya, duration: 6,000y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Caspian Sea: at North pole: 29,000ya, duration: 10,500y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Hudson Bay: at North pole: 18,500ya, duration: 7,000y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Sudan Basin: at North pole: 11,500ya, duration: 5,000y to be replaced by:</a:t>
            </a: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Arctic Ocean including Greenland and Svalbard (Tropics): moved to North pole 6,500ya causing Noah's Flood, duration: still there.</a:t>
            </a:r>
            <a:endParaRPr lang="en-GB" sz="1900" dirty="0">
              <a:latin typeface="Times New Roman" panose="02020603050405020304" pitchFamily="18" charset="0"/>
              <a:ea typeface="Times New Roman" panose="02020603050405020304" pitchFamily="18" charset="0"/>
            </a:endParaRPr>
          </a:p>
          <a:p>
            <a:pPr marL="292329" marR="401006">
              <a:lnSpc>
                <a:spcPts val="975"/>
              </a:lnSpc>
              <a:spcBef>
                <a:spcPts val="542"/>
              </a:spcBef>
            </a:pPr>
            <a:endParaRPr lang="en-US" sz="1900" dirty="0">
              <a:solidFill>
                <a:srgbClr val="0070C0"/>
              </a:solidFill>
              <a:highlight>
                <a:srgbClr val="FFFFFF"/>
              </a:highlight>
              <a:latin typeface="Times New Roman" panose="02020603050405020304" pitchFamily="18" charset="0"/>
              <a:ea typeface="Times New Roman" panose="02020603050405020304" pitchFamily="18" charset="0"/>
            </a:endParaRPr>
          </a:p>
          <a:p>
            <a:pPr marL="292329" marR="401006">
              <a:lnSpc>
                <a:spcPts val="975"/>
              </a:lnSpc>
              <a:spcBef>
                <a:spcPts val="542"/>
              </a:spcBef>
            </a:pP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In summary, as we examine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intervals</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ranging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from ±5,000 to ±35,000 years</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we observe a cyclical pattern of climate collapse on Earth. These cycles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reached its peak</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with a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cataclysmic event</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that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eradicated most life in less than a day</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As the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interval increased</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there was a corresponding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increase in the buildup of potential energy</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 leading to a </a:t>
            </a:r>
            <a:r>
              <a:rPr lang="en-US" sz="1900" b="1" dirty="0">
                <a:solidFill>
                  <a:srgbClr val="0070C0"/>
                </a:solidFill>
                <a:highlight>
                  <a:srgbClr val="FFFFFF"/>
                </a:highlight>
                <a:latin typeface="Times New Roman" panose="02020603050405020304" pitchFamily="18" charset="0"/>
                <a:ea typeface="Times New Roman" panose="02020603050405020304" pitchFamily="18" charset="0"/>
              </a:rPr>
              <a:t>more powerful, widespread, and abrupt energy transfers</a:t>
            </a:r>
            <a:r>
              <a:rPr lang="en-US" sz="1900" dirty="0">
                <a:solidFill>
                  <a:srgbClr val="0070C0"/>
                </a:solidFill>
                <a:highlight>
                  <a:srgbClr val="FFFFFF"/>
                </a:highlight>
                <a:latin typeface="Times New Roman" panose="02020603050405020304" pitchFamily="18" charset="0"/>
                <a:ea typeface="Times New Roman" panose="02020603050405020304" pitchFamily="18" charset="0"/>
              </a:rPr>
              <a:t>.</a:t>
            </a:r>
            <a:endParaRPr lang="en-GB" sz="1900" dirty="0">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232072-4639-41A0-AD0E-CEE433FCF399}" type="slidenum">
              <a:rPr lang="en-US" smtClean="0"/>
              <a:pPr/>
              <a:t>6</a:t>
            </a:fld>
            <a:endParaRPr lang="en-US" dirty="0"/>
          </a:p>
        </p:txBody>
      </p:sp>
    </p:spTree>
    <p:extLst>
      <p:ext uri="{BB962C8B-B14F-4D97-AF65-F5344CB8AC3E}">
        <p14:creationId xmlns:p14="http://schemas.microsoft.com/office/powerpoint/2010/main" val="388712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lnSpc>
                <a:spcPts val="2708"/>
              </a:lnSpc>
              <a:defRPr/>
            </a:pPr>
            <a:r>
              <a:rPr lang="lo-LA" dirty="0">
                <a:solidFill>
                  <a:schemeClr val="bg1"/>
                </a:solidFill>
                <a:effectLst>
                  <a:outerShdw blurRad="50800" dist="25400" dir="5400000" algn="ctr" rotWithShape="0">
                    <a:schemeClr val="tx1"/>
                  </a:outerShdw>
                </a:effectLst>
              </a:rPr>
              <a:t>ທຸກໆ ±</a:t>
            </a:r>
            <a:r>
              <a:rPr lang="en-US" dirty="0">
                <a:solidFill>
                  <a:schemeClr val="bg1"/>
                </a:solidFill>
                <a:effectLst>
                  <a:outerShdw blurRad="50800" dist="25400" dir="5400000" algn="ctr" rotWithShape="0">
                    <a:schemeClr val="tx1"/>
                  </a:outerShdw>
                </a:effectLst>
              </a:rPr>
              <a:t>5</a:t>
            </a:r>
            <a:r>
              <a:rPr lang="lo-LA" dirty="0">
                <a:solidFill>
                  <a:schemeClr val="bg1"/>
                </a:solidFill>
                <a:effectLst>
                  <a:outerShdw blurRad="50800" dist="25400" dir="5400000" algn="ctr" rotWithShape="0">
                    <a:schemeClr val="tx1"/>
                  </a:outerShdw>
                </a:effectLst>
              </a:rPr>
              <a:t>,</a:t>
            </a:r>
            <a:r>
              <a:rPr lang="en-US" dirty="0">
                <a:solidFill>
                  <a:schemeClr val="bg1"/>
                </a:solidFill>
                <a:effectLst>
                  <a:outerShdw blurRad="50800" dist="25400" dir="5400000" algn="ctr" rotWithShape="0">
                    <a:schemeClr val="tx1"/>
                  </a:outerShdw>
                </a:effectLst>
              </a:rPr>
              <a:t>0</a:t>
            </a:r>
            <a:r>
              <a:rPr lang="lo-LA" dirty="0">
                <a:solidFill>
                  <a:schemeClr val="bg1"/>
                </a:solidFill>
                <a:effectLst>
                  <a:outerShdw blurRad="50800" dist="25400" dir="5400000" algn="ctr" rotWithShape="0">
                    <a:schemeClr val="tx1"/>
                  </a:outerShdw>
                </a:effectLst>
              </a:rPr>
              <a:t>00</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ຫາ</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a:t>
            </a:r>
            <a:r>
              <a:rPr lang="en-US" dirty="0">
                <a:solidFill>
                  <a:schemeClr val="bg1"/>
                </a:solidFill>
                <a:effectLst>
                  <a:outerShdw blurRad="50800" dist="25400" dir="5400000" algn="ctr" rotWithShape="0">
                    <a:schemeClr val="tx1"/>
                  </a:outerShdw>
                </a:effectLst>
              </a:rPr>
              <a:t>35</a:t>
            </a:r>
            <a:r>
              <a:rPr lang="lo-LA" dirty="0">
                <a:solidFill>
                  <a:schemeClr val="bg1"/>
                </a:solidFill>
                <a:effectLst>
                  <a:outerShdw blurRad="50800" dist="25400" dir="5400000" algn="ctr" rotWithShape="0">
                    <a:schemeClr val="tx1"/>
                  </a:outerShdw>
                </a:effectLst>
              </a:rPr>
              <a:t>,000 ປີ ໂລກປະເຊີນຫນ້າກັບການລົ້ມລະລາຍຂອງດິນຟ້າອາກາດ</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ແບບທໍາລາຍຊີວິດສ່ວນໃຫຍ່</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ຮູ້ກັນໃນຊື່</a:t>
            </a:r>
            <a:r>
              <a:rPr lang="en-US" dirty="0">
                <a:solidFill>
                  <a:schemeClr val="bg1"/>
                </a:solidFill>
                <a:effectLst>
                  <a:outerShdw blurRad="50800" dist="25400" dir="5400000" algn="ctr" rotWithShape="0">
                    <a:schemeClr val="tx1"/>
                  </a:outerShdw>
                </a:effectLst>
              </a:rPr>
              <a:t>:</a:t>
            </a:r>
            <a:r>
              <a:rPr lang="en-US" dirty="0">
                <a:effectLst>
                  <a:outerShdw blurRad="50800" dist="25400" dir="5400000" algn="ctr" rotWithShape="0">
                    <a:schemeClr val="tx1"/>
                  </a:outerShdw>
                </a:effectLst>
              </a:rPr>
              <a:t> </a:t>
            </a:r>
            <a:r>
              <a:rPr lang="lo-LA" sz="1300" b="1" dirty="0">
                <a:solidFill>
                  <a:schemeClr val="accent6">
                    <a:lumMod val="75000"/>
                  </a:schemeClr>
                </a:solidFill>
                <a:effectLst>
                  <a:outerShdw blurRad="50800" dist="25400" dir="5400000" algn="ctr" rotWithShape="0">
                    <a:schemeClr val="tx1"/>
                  </a:outerShdw>
                </a:effectLst>
                <a:latin typeface="DokChampa" panose="020B0604020202020204" pitchFamily="34" charset="-34"/>
                <a:cs typeface="+mj-cs"/>
              </a:rPr>
              <a:t>ໂລກພັງທະລາຍ</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ພາຍໃນຫນຶ່ງມື້</a:t>
            </a:r>
            <a:r>
              <a:rPr lang="en-US" dirty="0">
                <a:solidFill>
                  <a:schemeClr val="bg1"/>
                </a:solidFill>
                <a:effectLst>
                  <a:outerShdw blurRad="50800" dist="25400" dir="5400000" algn="ctr" rotWithShape="0">
                    <a:schemeClr val="tx1"/>
                  </a:outerShdw>
                </a:effectLst>
              </a:rPr>
              <a:t>.</a:t>
            </a:r>
            <a:r>
              <a:rPr lang="lo-LA" dirty="0">
                <a:solidFill>
                  <a:schemeClr val="bg1"/>
                </a:solidFill>
              </a:rPr>
              <a:t>ຈະແລຶອກ </a:t>
            </a:r>
            <a:r>
              <a:rPr lang="en-GB" sz="1500" dirty="0">
                <a:solidFill>
                  <a:schemeClr val="bg1"/>
                </a:solidFill>
                <a:latin typeface="Wingdings 2" panose="05020102010507070707" pitchFamily="18" charset="2"/>
              </a:rPr>
              <a:t>1</a:t>
            </a:r>
            <a:r>
              <a:rPr lang="lo-LA" sz="1300" dirty="0">
                <a:solidFill>
                  <a:schemeClr val="bg1"/>
                </a:solidFill>
                <a:latin typeface="Wingdings 2" panose="05020102010507070707" pitchFamily="18" charset="2"/>
              </a:rPr>
              <a:t>,</a:t>
            </a:r>
            <a:r>
              <a:rPr lang="en-GB" sz="1500" dirty="0">
                <a:solidFill>
                  <a:schemeClr val="bg1"/>
                </a:solidFill>
                <a:latin typeface="Wingdings 2" panose="05020102010507070707" pitchFamily="18" charset="2"/>
              </a:rPr>
              <a:t>2</a:t>
            </a:r>
            <a:r>
              <a:rPr lang="lo-LA" sz="1300" dirty="0">
                <a:solidFill>
                  <a:schemeClr val="bg1"/>
                </a:solidFill>
                <a:latin typeface="Wingdings 2" panose="05020102010507070707" pitchFamily="18" charset="2"/>
              </a:rPr>
              <a:t> ຫຼື </a:t>
            </a:r>
            <a:r>
              <a:rPr lang="en-GB" sz="1500" dirty="0">
                <a:solidFill>
                  <a:schemeClr val="bg1"/>
                </a:solidFill>
                <a:latin typeface="Wingdings 2" panose="05020102010507070707" pitchFamily="18" charset="2"/>
              </a:rPr>
              <a:t>3</a:t>
            </a:r>
            <a:br>
              <a:rPr lang="en-GB" sz="1500" dirty="0">
                <a:solidFill>
                  <a:schemeClr val="bg1"/>
                </a:solidFill>
                <a:latin typeface="Wingdings 2" panose="05020102010507070707" pitchFamily="18" charset="2"/>
              </a:rPr>
            </a:br>
            <a:br>
              <a:rPr lang="en-GB" sz="1500" dirty="0">
                <a:solidFill>
                  <a:schemeClr val="bg1"/>
                </a:solidFill>
                <a:latin typeface="Wingdings 2" panose="05020102010507070707" pitchFamily="18" charset="2"/>
              </a:rPr>
            </a:br>
            <a:r>
              <a:rPr lang="en-GB" sz="2200" dirty="0">
                <a:solidFill>
                  <a:schemeClr val="bg1"/>
                </a:solidFill>
                <a:latin typeface="Montserrat Medium" panose="00000600000000000000" pitchFamily="2" charset="0"/>
              </a:rPr>
              <a:t>As we approach intervals spanning from </a:t>
            </a:r>
            <a:r>
              <a:rPr lang="en-GB" sz="2200" b="1" dirty="0">
                <a:solidFill>
                  <a:schemeClr val="bg1"/>
                </a:solidFill>
                <a:latin typeface="Montserrat Medium" panose="00000600000000000000" pitchFamily="2" charset="0"/>
              </a:rPr>
              <a:t>±5,000 to ±35,000 years</a:t>
            </a:r>
            <a:r>
              <a:rPr lang="en-GB" sz="2200" dirty="0">
                <a:solidFill>
                  <a:schemeClr val="bg1"/>
                </a:solidFill>
                <a:latin typeface="Montserrat Medium" panose="00000600000000000000" pitchFamily="2" charset="0"/>
              </a:rPr>
              <a:t>, the Earth experiences a cyclical </a:t>
            </a:r>
            <a:r>
              <a:rPr lang="en-GB" sz="2200" b="1" dirty="0">
                <a:solidFill>
                  <a:schemeClr val="bg1"/>
                </a:solidFill>
                <a:latin typeface="Montserrat Black" panose="00000A00000000000000" pitchFamily="2" charset="0"/>
              </a:rPr>
              <a:t>buildup</a:t>
            </a:r>
            <a:r>
              <a:rPr lang="en-GB" sz="2200" dirty="0">
                <a:solidFill>
                  <a:schemeClr val="bg1"/>
                </a:solidFill>
                <a:latin typeface="Montserrat Medium" panose="00000600000000000000" pitchFamily="2" charset="0"/>
              </a:rPr>
              <a:t> of Climate Collapse, culminating in a </a:t>
            </a:r>
            <a:r>
              <a:rPr lang="en-GB" sz="2200" b="1" dirty="0">
                <a:solidFill>
                  <a:schemeClr val="bg1"/>
                </a:solidFill>
                <a:latin typeface="Montserrat Black" panose="00000A00000000000000" pitchFamily="2" charset="0"/>
              </a:rPr>
              <a:t>Cataclysm</a:t>
            </a:r>
            <a:r>
              <a:rPr lang="en-GB" sz="2200" dirty="0">
                <a:solidFill>
                  <a:schemeClr val="bg1"/>
                </a:solidFill>
                <a:latin typeface="Montserrat Medium" panose="00000600000000000000" pitchFamily="2" charset="0"/>
              </a:rPr>
              <a:t> that extinguishes most life in less than a day. </a:t>
            </a:r>
            <a:r>
              <a:rPr lang="en-GB" sz="1900" dirty="0">
                <a:solidFill>
                  <a:schemeClr val="bg1"/>
                </a:solidFill>
                <a:latin typeface="Montserrat Medium" panose="00000600000000000000" pitchFamily="2" charset="0"/>
              </a:rPr>
              <a:t>Let’s prepare and prevent it.</a:t>
            </a:r>
          </a:p>
          <a:p>
            <a:endParaRPr lang="en-GB" sz="1900" dirty="0"/>
          </a:p>
          <a:p>
            <a:r>
              <a:rPr lang="en-GB" sz="1900" baseline="30000" dirty="0">
                <a:solidFill>
                  <a:schemeClr val="bg1"/>
                </a:solidFill>
                <a:latin typeface="Montserrat Medium" panose="00000600000000000000" pitchFamily="2" charset="0"/>
              </a:rPr>
              <a:t>(1)</a:t>
            </a:r>
            <a:r>
              <a:rPr lang="en-GB" sz="1900" b="1" dirty="0"/>
              <a:t> The Intervals: (5 000, 6 000, 6 500, 7 000, 10 500, 11 500, 18 500, 29 000, 35 000)</a:t>
            </a:r>
            <a:br>
              <a:rPr lang="en-GB" sz="1900" dirty="0"/>
            </a:br>
            <a:r>
              <a:rPr lang="en-GB" sz="1900" dirty="0"/>
              <a:t>By the </a:t>
            </a:r>
            <a:r>
              <a:rPr lang="en-GB" sz="1900" dirty="0">
                <a:solidFill>
                  <a:srgbClr val="1D2129"/>
                </a:solidFill>
                <a:highlight>
                  <a:srgbClr val="FFFFFF"/>
                </a:highlight>
                <a:latin typeface="Times New Roman" panose="02020603050405020304" pitchFamily="18" charset="0"/>
                <a:ea typeface="Times New Roman" panose="02020603050405020304" pitchFamily="18" charset="0"/>
              </a:rPr>
              <a:t>overwhelming evidences, when put in order, gives a dramatic picture of which areas have been at the North Pole, when they moved to the pole, and how long they were there:</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Wisconsin: at North pole: 35,000ya, duration: 6,000y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Caspian Sea: at North pole: 29,000ya, duration: 10,500y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Hudson Bay: at North pole: 18,500ya, duration: 7,000y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Sudan Basin: at North pole: 11,500ya, duration: 5,000y to be replaced by:</a:t>
            </a:r>
            <a:endParaRPr lang="en-GB" sz="19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1900" b="1" dirty="0">
                <a:solidFill>
                  <a:srgbClr val="0070C0"/>
                </a:solidFill>
                <a:highlight>
                  <a:srgbClr val="FFFFFF"/>
                </a:highlight>
                <a:latin typeface="Times New Roman" panose="02020603050405020304" pitchFamily="18" charset="0"/>
                <a:ea typeface="Times New Roman" panose="02020603050405020304" pitchFamily="18" charset="0"/>
              </a:rPr>
              <a:t>Arctic Ocean including Greenland and Svalbard: moved to North pole 6,500ya causing Noah's Flood, duration: still there. </a:t>
            </a:r>
          </a:p>
          <a:p>
            <a:pPr marR="491112">
              <a:lnSpc>
                <a:spcPts val="975"/>
              </a:lnSpc>
              <a:spcBef>
                <a:spcPts val="542"/>
              </a:spcBef>
              <a:spcAft>
                <a:spcPts val="650"/>
              </a:spcAft>
              <a:buSzPts val="1000"/>
              <a:tabLst>
                <a:tab pos="495239" algn="l"/>
              </a:tabLst>
            </a:pPr>
            <a:endParaRPr lang="en-GB" sz="1900" b="1" dirty="0">
              <a:solidFill>
                <a:srgbClr val="0070C0"/>
              </a:solidFill>
              <a:highlight>
                <a:srgbClr val="FFFFFF"/>
              </a:highlight>
              <a:latin typeface="Times New Roman" panose="02020603050405020304" pitchFamily="18" charset="0"/>
              <a:ea typeface="Times New Roman" panose="02020603050405020304" pitchFamily="18" charset="0"/>
            </a:endParaRPr>
          </a:p>
          <a:p>
            <a:r>
              <a:rPr lang="en-GB" sz="1900" dirty="0"/>
              <a:t>The average of a set of numbers is calculated by adding all the numbers together and then dividing by the count of the numbers.</a:t>
            </a:r>
          </a:p>
          <a:p>
            <a:r>
              <a:rPr lang="en-GB" sz="1900" dirty="0"/>
              <a:t>So, for the numbers you provided: 5 000, 6 000, 6 500, 7 000, 10 500, 11 500, 18 500, 29 000, 35 000, we can calculate the average as follows:</a:t>
            </a:r>
          </a:p>
          <a:p>
            <a:r>
              <a:rPr lang="en-GB" sz="1900" dirty="0"/>
              <a:t>Average=95000+6000+6500+7000+10500+11500+18500+29000+35000​</a:t>
            </a:r>
          </a:p>
          <a:p>
            <a:endParaRPr lang="en-GB" sz="1900" dirty="0"/>
          </a:p>
          <a:p>
            <a:r>
              <a:rPr lang="en-GB" sz="1900" dirty="0"/>
              <a:t>Let’s calculate that:</a:t>
            </a:r>
          </a:p>
          <a:p>
            <a:r>
              <a:rPr lang="en-GB" sz="1900" dirty="0"/>
              <a:t>Average of 9129000/9​=14333.33</a:t>
            </a:r>
          </a:p>
          <a:p>
            <a:r>
              <a:rPr lang="en-GB" sz="1900" dirty="0"/>
              <a:t>So, the average of the intervals above is approximately </a:t>
            </a:r>
            <a:r>
              <a:rPr lang="en-GB" sz="1900" b="1" dirty="0"/>
              <a:t>14 333.33</a:t>
            </a:r>
            <a:r>
              <a:rPr lang="en-GB" sz="1900" dirty="0"/>
              <a:t>.</a:t>
            </a:r>
          </a:p>
          <a:p>
            <a:endParaRPr lang="en-GB" sz="1900" dirty="0"/>
          </a:p>
          <a:p>
            <a:pPr marL="293016" marR="491800">
              <a:lnSpc>
                <a:spcPts val="1408"/>
              </a:lnSpc>
              <a:spcBef>
                <a:spcPts val="542"/>
              </a:spcBef>
              <a:spcAft>
                <a:spcPts val="542"/>
              </a:spcAft>
            </a:pPr>
            <a:r>
              <a:rPr lang="en-GB" sz="3000" dirty="0">
                <a:solidFill>
                  <a:srgbClr val="1D2129"/>
                </a:solidFill>
                <a:highlight>
                  <a:srgbClr val="FFFFFF"/>
                </a:highlight>
                <a:latin typeface="Times New Roman" panose="02020603050405020304" pitchFamily="18" charset="0"/>
                <a:ea typeface="Times New Roman" panose="02020603050405020304" pitchFamily="18" charset="0"/>
              </a:rPr>
              <a:t>The overwhelming evidence, when put in order, gives a dramatic picture of which areas have been at the North Pole, when they moved to the pole, and how long they were there:</a:t>
            </a:r>
            <a:endParaRPr lang="en-GB" sz="30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3000" b="1" dirty="0">
                <a:solidFill>
                  <a:srgbClr val="0070C0"/>
                </a:solidFill>
                <a:highlight>
                  <a:srgbClr val="FFFFFF"/>
                </a:highlight>
                <a:latin typeface="Times New Roman" panose="02020603050405020304" pitchFamily="18" charset="0"/>
                <a:ea typeface="Times New Roman" panose="02020603050405020304" pitchFamily="18" charset="0"/>
              </a:rPr>
              <a:t>Wisconsin: at North pole: 35,000ya, duration: 6,000y to be replaced by:</a:t>
            </a:r>
            <a:endParaRPr lang="en-GB" sz="30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3000" b="1" dirty="0">
                <a:solidFill>
                  <a:srgbClr val="0070C0"/>
                </a:solidFill>
                <a:highlight>
                  <a:srgbClr val="FFFFFF"/>
                </a:highlight>
                <a:latin typeface="Times New Roman" panose="02020603050405020304" pitchFamily="18" charset="0"/>
                <a:ea typeface="Times New Roman" panose="02020603050405020304" pitchFamily="18" charset="0"/>
              </a:rPr>
              <a:t>Caspian Sea: at North pole: 29,000ya, duration: 10,500y to be replaced by:</a:t>
            </a:r>
            <a:endParaRPr lang="en-GB" sz="30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3000" b="1" dirty="0">
                <a:solidFill>
                  <a:srgbClr val="0070C0"/>
                </a:solidFill>
                <a:highlight>
                  <a:srgbClr val="FFFFFF"/>
                </a:highlight>
                <a:latin typeface="Times New Roman" panose="02020603050405020304" pitchFamily="18" charset="0"/>
                <a:ea typeface="Times New Roman" panose="02020603050405020304" pitchFamily="18" charset="0"/>
              </a:rPr>
              <a:t>Hudson Bay: at North pole: 18,500ya, duration: 7,000y to be replaced by:</a:t>
            </a:r>
            <a:endParaRPr lang="en-GB" sz="3000" dirty="0">
              <a:latin typeface="Times New Roman" panose="02020603050405020304" pitchFamily="18" charset="0"/>
              <a:ea typeface="Times New Roman" panose="02020603050405020304" pitchFamily="18" charset="0"/>
            </a:endParaRP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GB" sz="3000" b="1" dirty="0">
                <a:solidFill>
                  <a:srgbClr val="0070C0"/>
                </a:solidFill>
                <a:highlight>
                  <a:srgbClr val="FFFFFF"/>
                </a:highlight>
                <a:latin typeface="Times New Roman" panose="02020603050405020304" pitchFamily="18" charset="0"/>
                <a:ea typeface="Times New Roman" panose="02020603050405020304" pitchFamily="18" charset="0"/>
              </a:rPr>
              <a:t>Sudan Basin: at North pole: 11,500ya, duration: 5,000y to be replaced by:</a:t>
            </a:r>
          </a:p>
          <a:p>
            <a:pPr marL="371429" marR="491112" indent="-371429">
              <a:lnSpc>
                <a:spcPts val="975"/>
              </a:lnSpc>
              <a:spcBef>
                <a:spcPts val="542"/>
              </a:spcBef>
              <a:spcAft>
                <a:spcPts val="650"/>
              </a:spcAft>
              <a:buSzPts val="1000"/>
              <a:buFont typeface="Symbol" panose="05050102010706020507" pitchFamily="18" charset="2"/>
              <a:buChar char=""/>
              <a:tabLst>
                <a:tab pos="495239" algn="l"/>
              </a:tabLst>
            </a:pP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Arctic Ocean including Greenland and Svalbard (with previous position in the tropics): moved to North pole 6,500ya causing Noah's Flood, duration: still there.</a:t>
            </a:r>
            <a:endParaRPr lang="en-GB" sz="3000" dirty="0">
              <a:latin typeface="Times New Roman" panose="02020603050405020304" pitchFamily="18" charset="0"/>
              <a:ea typeface="Times New Roman" panose="02020603050405020304" pitchFamily="18" charset="0"/>
            </a:endParaRPr>
          </a:p>
          <a:p>
            <a:pPr marL="292329" marR="401006">
              <a:lnSpc>
                <a:spcPts val="975"/>
              </a:lnSpc>
              <a:spcBef>
                <a:spcPts val="542"/>
              </a:spcBef>
            </a:pPr>
            <a:endParaRPr lang="en-US" sz="3000" dirty="0">
              <a:solidFill>
                <a:srgbClr val="0070C0"/>
              </a:solidFill>
              <a:highlight>
                <a:srgbClr val="FFFFFF"/>
              </a:highlight>
              <a:latin typeface="Times New Roman" panose="02020603050405020304" pitchFamily="18" charset="0"/>
              <a:ea typeface="Times New Roman" panose="02020603050405020304" pitchFamily="18" charset="0"/>
            </a:endParaRPr>
          </a:p>
          <a:p>
            <a:pPr marL="292329" marR="401006">
              <a:lnSpc>
                <a:spcPts val="975"/>
              </a:lnSpc>
              <a:spcBef>
                <a:spcPts val="542"/>
              </a:spcBef>
            </a:pP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In summary, as we examine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intervals</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ranging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from ±5,000 to ±35,000 years</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we observe a cyclical pattern of climate collapse on Earth. These cycles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reached its peak</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with a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cataclysmic event</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that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eradicated most life in less than a day</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As the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interval increased</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there was a corresponding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increase in the buildup of potential energy</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 leading to a </a:t>
            </a:r>
            <a:r>
              <a:rPr lang="en-US" sz="3000" b="1" dirty="0">
                <a:solidFill>
                  <a:srgbClr val="0070C0"/>
                </a:solidFill>
                <a:highlight>
                  <a:srgbClr val="FFFFFF"/>
                </a:highlight>
                <a:latin typeface="Times New Roman" panose="02020603050405020304" pitchFamily="18" charset="0"/>
                <a:ea typeface="Times New Roman" panose="02020603050405020304" pitchFamily="18" charset="0"/>
              </a:rPr>
              <a:t>more powerful, widespread, and abrupt energy transfers</a:t>
            </a:r>
            <a:r>
              <a:rPr lang="en-US" sz="3000" dirty="0">
                <a:solidFill>
                  <a:srgbClr val="0070C0"/>
                </a:solidFill>
                <a:highlight>
                  <a:srgbClr val="FFFFFF"/>
                </a:highlight>
                <a:latin typeface="Times New Roman" panose="02020603050405020304" pitchFamily="18" charset="0"/>
                <a:ea typeface="Times New Roman" panose="02020603050405020304" pitchFamily="18" charset="0"/>
              </a:rPr>
              <a:t>.</a:t>
            </a:r>
            <a:endParaRPr lang="en-GB" sz="3000" dirty="0">
              <a:latin typeface="Times New Roman" panose="02020603050405020304" pitchFamily="18" charset="0"/>
              <a:ea typeface="Times New Roman" panose="02020603050405020304" pitchFamily="18" charset="0"/>
            </a:endParaRPr>
          </a:p>
          <a:p>
            <a:endParaRPr lang="en-GB" sz="1900" dirty="0"/>
          </a:p>
          <a:p>
            <a:pPr defTabSz="990478">
              <a:lnSpc>
                <a:spcPts val="2708"/>
              </a:lnSpc>
              <a:defRPr/>
            </a:pPr>
            <a:endParaRPr lang="en-GB" sz="1900" dirty="0">
              <a:solidFill>
                <a:schemeClr val="bg1"/>
              </a:solidFill>
              <a:latin typeface="Montserrat Medium" panose="00000600000000000000" pitchFamily="2" charset="0"/>
            </a:endParaRPr>
          </a:p>
        </p:txBody>
      </p:sp>
      <p:sp>
        <p:nvSpPr>
          <p:cNvPr id="4" name="Slide Number Placeholder 3"/>
          <p:cNvSpPr>
            <a:spLocks noGrp="1"/>
          </p:cNvSpPr>
          <p:nvPr>
            <p:ph type="sldNum" sz="quarter" idx="5"/>
          </p:nvPr>
        </p:nvSpPr>
        <p:spPr/>
        <p:txBody>
          <a:bodyPr/>
          <a:lstStyle/>
          <a:p>
            <a:fld id="{9D232072-4639-41A0-AD0E-CEE433FCF399}" type="slidenum">
              <a:rPr lang="en-US" smtClean="0"/>
              <a:pPr/>
              <a:t>7</a:t>
            </a:fld>
            <a:endParaRPr lang="en-US" dirty="0"/>
          </a:p>
        </p:txBody>
      </p:sp>
    </p:spTree>
    <p:extLst>
      <p:ext uri="{BB962C8B-B14F-4D97-AF65-F5344CB8AC3E}">
        <p14:creationId xmlns:p14="http://schemas.microsoft.com/office/powerpoint/2010/main" val="132405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Harnessing both Primary and Secondary Water Cycles:</a:t>
            </a:r>
          </a:p>
          <a:p>
            <a:pPr marL="49524" marR="49524">
              <a:lnSpc>
                <a:spcPts val="1408"/>
              </a:lnSpc>
              <a:spcAft>
                <a:spcPts val="650"/>
              </a:spcAft>
            </a:pPr>
            <a:r>
              <a:rPr lang="en-US" dirty="0"/>
              <a:t>What we just explained is the exploration of The Secondary Water Cycle.</a:t>
            </a:r>
            <a:br>
              <a:rPr lang="en-US" dirty="0"/>
            </a:br>
            <a:br>
              <a:rPr lang="en-US" dirty="0"/>
            </a:br>
            <a:r>
              <a:rPr lang="en-GB" sz="1900" b="1" kern="1100" dirty="0">
                <a:solidFill>
                  <a:srgbClr val="232323"/>
                </a:solidFill>
                <a:latin typeface="Calibri" panose="020F0502020204030204" pitchFamily="34" charset="0"/>
                <a:ea typeface="Times New Roman" panose="02020603050405020304" pitchFamily="18" charset="0"/>
                <a:cs typeface="DilleniaUPC" panose="02020603050405020304" pitchFamily="18" charset="-34"/>
              </a:rPr>
              <a:t>Primary Water Cycle</a:t>
            </a:r>
            <a:endParaRPr lang="en-GB" sz="1900" kern="1100" dirty="0">
              <a:latin typeface="Calibri" panose="020F0502020204030204" pitchFamily="34" charset="0"/>
              <a:ea typeface="Times New Roman" panose="02020603050405020304" pitchFamily="18" charset="0"/>
              <a:cs typeface="DilleniaUPC" panose="02020603050405020304" pitchFamily="18" charset="-34"/>
            </a:endParaRPr>
          </a:p>
          <a:p>
            <a:pPr>
              <a:lnSpc>
                <a:spcPts val="1408"/>
              </a:lnSpc>
            </a:pPr>
            <a:r>
              <a:rPr lang="en-GB" sz="1900" dirty="0">
                <a:solidFill>
                  <a:srgbClr val="232323"/>
                </a:solidFill>
                <a:latin typeface="Times New Roman" panose="02020603050405020304" pitchFamily="18" charset="0"/>
                <a:ea typeface="Times New Roman" panose="02020603050405020304" pitchFamily="18" charset="0"/>
              </a:rPr>
              <a:t>Primary Hydrologic Cycle is created underneath the Earth’s crust. Under tremendous pressure from Earth's internal heat, hydrogen and oxygen are fusing together, became hot steam and forced upward through rock fissures (weakest areas of Earth's crust) becoming liquid as it cools. Primary Water is forced upward.</a:t>
            </a:r>
            <a:endParaRPr lang="en-GB" sz="1900" dirty="0">
              <a:latin typeface="Times New Roman" panose="02020603050405020304" pitchFamily="18" charset="0"/>
              <a:ea typeface="Times New Roman" panose="02020603050405020304" pitchFamily="18" charset="0"/>
            </a:endParaRPr>
          </a:p>
          <a:p>
            <a:pPr>
              <a:lnSpc>
                <a:spcPts val="1408"/>
              </a:lnSpc>
            </a:pPr>
            <a:r>
              <a:rPr lang="en-GB" sz="1900" dirty="0">
                <a:solidFill>
                  <a:srgbClr val="232323"/>
                </a:solidFill>
                <a:latin typeface="Times New Roman" panose="02020603050405020304" pitchFamily="18" charset="0"/>
                <a:ea typeface="Times New Roman" panose="02020603050405020304" pitchFamily="18" charset="0"/>
              </a:rPr>
              <a:t> </a:t>
            </a:r>
            <a:endParaRPr lang="en-GB" sz="1900" dirty="0">
              <a:latin typeface="Times New Roman" panose="02020603050405020304" pitchFamily="18" charset="0"/>
              <a:ea typeface="Times New Roman" panose="02020603050405020304" pitchFamily="18" charset="0"/>
            </a:endParaRPr>
          </a:p>
          <a:p>
            <a:pPr marL="49524" marR="49524">
              <a:lnSpc>
                <a:spcPts val="1408"/>
              </a:lnSpc>
              <a:spcAft>
                <a:spcPts val="650"/>
              </a:spcAft>
            </a:pPr>
            <a:r>
              <a:rPr lang="en-GB" sz="1900" b="1" kern="1100" dirty="0">
                <a:solidFill>
                  <a:srgbClr val="232323"/>
                </a:solidFill>
                <a:latin typeface="Calibri" panose="020F0502020204030204" pitchFamily="34" charset="0"/>
                <a:ea typeface="Times New Roman" panose="02020603050405020304" pitchFamily="18" charset="0"/>
                <a:cs typeface="DilleniaUPC" panose="02020603050405020304" pitchFamily="18" charset="-34"/>
              </a:rPr>
              <a:t>Secondary Water Cycle</a:t>
            </a:r>
            <a:endParaRPr lang="en-GB" sz="1900" kern="1100" dirty="0">
              <a:latin typeface="Calibri" panose="020F0502020204030204" pitchFamily="34" charset="0"/>
              <a:ea typeface="Times New Roman" panose="02020603050405020304" pitchFamily="18" charset="0"/>
              <a:cs typeface="DilleniaUPC" panose="02020603050405020304" pitchFamily="18" charset="-34"/>
            </a:endParaRPr>
          </a:p>
          <a:p>
            <a:pPr marL="49524" marR="49524">
              <a:lnSpc>
                <a:spcPts val="1408"/>
              </a:lnSpc>
              <a:spcAft>
                <a:spcPts val="650"/>
              </a:spcAft>
            </a:pPr>
            <a:r>
              <a:rPr lang="en-GB" sz="1900" kern="1100" dirty="0">
                <a:solidFill>
                  <a:srgbClr val="232323"/>
                </a:solidFill>
                <a:latin typeface="Calibri" panose="020F0502020204030204" pitchFamily="34" charset="0"/>
                <a:ea typeface="Times New Roman" panose="02020603050405020304" pitchFamily="18" charset="0"/>
                <a:cs typeface="DilleniaUPC" panose="02020603050405020304" pitchFamily="18" charset="-34"/>
              </a:rPr>
              <a:t>The secondary Hydrologic Cycle is driven by Solar and cosmic Energy and is subject to gravitational energy and flows downward.</a:t>
            </a:r>
            <a:br>
              <a:rPr lang="en-US" dirty="0"/>
            </a:br>
            <a:endParaRPr lang="en-US" dirty="0"/>
          </a:p>
          <a:p>
            <a:r>
              <a:rPr lang="en-US" sz="2600" b="1" dirty="0">
                <a:solidFill>
                  <a:srgbClr val="002060"/>
                </a:solidFill>
                <a:cs typeface="Arial" panose="020B0604020202020204" pitchFamily="34" charset="0"/>
              </a:rPr>
              <a:t>The </a:t>
            </a:r>
            <a:r>
              <a:rPr lang="en-GB" sz="2600" b="1" dirty="0">
                <a:solidFill>
                  <a:srgbClr val="002060"/>
                </a:solidFill>
                <a:cs typeface="Arial" panose="020B0604020202020204" pitchFamily="34" charset="0"/>
              </a:rPr>
              <a:t>Primary Water Cycle</a:t>
            </a:r>
          </a:p>
          <a:p>
            <a:r>
              <a:rPr lang="en-GB" b="0" i="0" dirty="0">
                <a:effectLst/>
                <a:latin typeface="Arial" panose="020B0604020202020204" pitchFamily="34" charset="0"/>
              </a:rPr>
              <a:t>Holds a volume of water that is up to five times greater than that of the Secondary Water Cycle. When pressure is applied, this Primary Water moves up </a:t>
            </a:r>
            <a:r>
              <a:rPr lang="en-GB" b="0" i="0" dirty="0" err="1">
                <a:effectLst/>
                <a:latin typeface="Arial" panose="020B0604020202020204" pitchFamily="34" charset="0"/>
              </a:rPr>
              <a:t>e.g</a:t>
            </a:r>
            <a:r>
              <a:rPr lang="en-GB" b="0" i="0" dirty="0">
                <a:effectLst/>
                <a:latin typeface="Arial" panose="020B0604020202020204" pitchFamily="34" charset="0"/>
              </a:rPr>
              <a:t> in Laos forming Lake </a:t>
            </a:r>
            <a:r>
              <a:rPr lang="en-GB" b="0" i="0" dirty="0" err="1">
                <a:effectLst/>
                <a:latin typeface="Arial" panose="020B0604020202020204" pitchFamily="34" charset="0"/>
              </a:rPr>
              <a:t>Anouvong</a:t>
            </a:r>
            <a:r>
              <a:rPr lang="en-GB" b="0" i="0" dirty="0">
                <a:effectLst/>
                <a:latin typeface="Arial" panose="020B0604020202020204" pitchFamily="34" charset="0"/>
              </a:rPr>
              <a:t> while in MENA, it’s the finite hydrocarbon that is moving up. That is until the introduction of geothermal energy by The Hydroloop System, which can significantly multiply the transfer of water and energy for maximum efficiency and capacity hence “</a:t>
            </a:r>
            <a:r>
              <a:rPr lang="en-GB" b="1" i="0" dirty="0">
                <a:effectLst/>
                <a:latin typeface="Arial" panose="020B0604020202020204" pitchFamily="34" charset="0"/>
              </a:rPr>
              <a:t>Humanity’s Last Hope</a:t>
            </a:r>
            <a:r>
              <a:rPr lang="en-GB" b="0" i="0" dirty="0">
                <a:effectLst/>
                <a:latin typeface="Arial" panose="020B0604020202020204" pitchFamily="34" charset="0"/>
              </a:rPr>
              <a:t>”.</a:t>
            </a:r>
          </a:p>
          <a:p>
            <a:endParaRPr lang="en-GB" b="0" i="0" dirty="0">
              <a:effectLst/>
              <a:latin typeface="Arial" panose="020B0604020202020204" pitchFamily="34" charset="0"/>
            </a:endParaRPr>
          </a:p>
          <a:p>
            <a:r>
              <a:rPr lang="en-GB" sz="2600" b="1" dirty="0"/>
              <a:t>Toward Type One Civilization, </a:t>
            </a:r>
            <a:r>
              <a:rPr lang="ja-JP" altLang="en-US" sz="2600" b="1" dirty="0"/>
              <a:t>类型一文明</a:t>
            </a:r>
            <a:endParaRPr lang="en-US" altLang="ja-JP" sz="2600" b="1" dirty="0"/>
          </a:p>
          <a:p>
            <a:r>
              <a:rPr lang="en-GB" altLang="ja-JP" sz="2600" dirty="0"/>
              <a:t>Through the strategic transfer of Primary Water Cycle resources (1</a:t>
            </a:r>
            <a:r>
              <a:rPr lang="en-GB" altLang="ja-JP" sz="2600" baseline="30000" dirty="0"/>
              <a:t>st</a:t>
            </a:r>
            <a:r>
              <a:rPr lang="en-GB" altLang="ja-JP" sz="2600" dirty="0"/>
              <a:t> Law of Thermodynamics) Energy Transfer, we can alleviate pressure and ensure abundant water availability on a global scale and beyond. The region with lots of desert sand, to plant big trees, soil with 50/50 sand and clay mix are needed. Therefore, desert sand can be relocated across the world to mix with soil. Another application is </a:t>
            </a:r>
            <a:r>
              <a:rPr lang="en-GB" sz="4000" b="0" i="0" dirty="0">
                <a:effectLst/>
                <a:highlight>
                  <a:srgbClr val="F3F3F3"/>
                </a:highlight>
                <a:latin typeface="Abadi" panose="020B0604020104020204" pitchFamily="34" charset="0"/>
                <a:hlinkClick r:id="rId3"/>
              </a:rPr>
              <a:t>using a solar-powered 3D printer that sinters sand into solid structures</a:t>
            </a:r>
            <a:r>
              <a:rPr lang="en-GB" sz="4000" b="0" i="0" baseline="30000" dirty="0">
                <a:effectLst/>
                <a:highlight>
                  <a:srgbClr val="F3F3F3"/>
                </a:highlight>
                <a:latin typeface="Abadi" panose="020B0604020104020204" pitchFamily="34" charset="0"/>
                <a:hlinkClick r:id="rId3"/>
              </a:rPr>
              <a:t>1</a:t>
            </a:r>
            <a:r>
              <a:rPr lang="en-GB" sz="4000" b="0" i="0" baseline="30000" dirty="0">
                <a:effectLst/>
                <a:highlight>
                  <a:srgbClr val="F3F3F3"/>
                </a:highlight>
                <a:latin typeface="Abadi" panose="020B0604020104020204" pitchFamily="34" charset="0"/>
              </a:rPr>
              <a:t> </a:t>
            </a:r>
            <a:r>
              <a:rPr lang="en-GB" altLang="ja-JP" sz="2600" dirty="0"/>
              <a:t>to build the Tower of Babel of 120km high to access to lower orbit. </a:t>
            </a:r>
            <a:r>
              <a:rPr lang="en-GB" sz="4000" b="0" i="0" dirty="0">
                <a:effectLst/>
                <a:highlight>
                  <a:srgbClr val="F3F3F3"/>
                </a:highlight>
                <a:latin typeface="Abadi" panose="020B0604020104020204" pitchFamily="34" charset="0"/>
                <a:hlinkClick r:id="rId3"/>
              </a:rPr>
              <a:t>The dual funnel design improves cross-ventilation and collect water condensation from the Typhoons and Pacific evaporation to store coldness from the </a:t>
            </a:r>
            <a:r>
              <a:rPr lang="en-GB" sz="4000" b="0" i="0" dirty="0" err="1">
                <a:effectLst/>
                <a:highlight>
                  <a:srgbClr val="F3F3F3"/>
                </a:highlight>
                <a:latin typeface="Abadi" panose="020B0604020104020204" pitchFamily="34" charset="0"/>
                <a:hlinkClick r:id="rId3"/>
              </a:rPr>
              <a:t>Mesoshere</a:t>
            </a:r>
            <a:r>
              <a:rPr lang="en-GB" sz="4000" b="0" i="0" dirty="0">
                <a:effectLst/>
                <a:highlight>
                  <a:srgbClr val="F3F3F3"/>
                </a:highlight>
                <a:latin typeface="Abadi" panose="020B0604020104020204" pitchFamily="34" charset="0"/>
                <a:hlinkClick r:id="rId3"/>
              </a:rPr>
              <a:t> addressing the thermosphere and exosphere’s extreme heat</a:t>
            </a:r>
            <a:r>
              <a:rPr lang="en-GB" sz="4000" b="0" i="0" dirty="0">
                <a:effectLst/>
                <a:highlight>
                  <a:srgbClr val="F3F3F3"/>
                </a:highlight>
                <a:latin typeface="Abadi" panose="020B0604020104020204" pitchFamily="34" charset="0"/>
              </a:rPr>
              <a:t> and use sand and water (movement allowed) as scaffoldings protected by layers of hempcrete, attached by light cables.</a:t>
            </a:r>
            <a:endParaRPr lang="en-GB" altLang="ja-JP" sz="2600" dirty="0"/>
          </a:p>
          <a:p>
            <a:endParaRPr lang="en-GB" altLang="ja-JP" sz="2600" dirty="0"/>
          </a:p>
          <a:p>
            <a:r>
              <a:rPr lang="en-GB" altLang="ja-JP" sz="2600" dirty="0"/>
              <a:t> This will allow to export large amounts of materials, water, hydrogen, oxygen, helium, sand, and other materials for space exploration.</a:t>
            </a:r>
          </a:p>
          <a:p>
            <a:endParaRPr lang="en-GB" altLang="ja-JP" sz="2600" dirty="0"/>
          </a:p>
          <a:p>
            <a:r>
              <a:rPr lang="en-GB" altLang="ja-JP" sz="2600" dirty="0"/>
              <a:t>This critical step contributes to our journey toward achieving a Type I civilization, where our capacity to harness and manage planetary resources propels us into a new era of sustainable prosperity.</a:t>
            </a:r>
            <a:endParaRPr lang="en-US" sz="2600" dirty="0"/>
          </a:p>
        </p:txBody>
      </p:sp>
      <p:sp>
        <p:nvSpPr>
          <p:cNvPr id="4" name="Slide Number Placeholder 3"/>
          <p:cNvSpPr>
            <a:spLocks noGrp="1"/>
          </p:cNvSpPr>
          <p:nvPr>
            <p:ph type="sldNum" sz="quarter" idx="5"/>
          </p:nvPr>
        </p:nvSpPr>
        <p:spPr/>
        <p:txBody>
          <a:bodyPr/>
          <a:lstStyle/>
          <a:p>
            <a:fld id="{9D232072-4639-41A0-AD0E-CEE433FCF399}" type="slidenum">
              <a:rPr lang="en-US" smtClean="0"/>
              <a:t>8</a:t>
            </a:fld>
            <a:endParaRPr lang="en-US"/>
          </a:p>
        </p:txBody>
      </p:sp>
    </p:spTree>
    <p:extLst>
      <p:ext uri="{BB962C8B-B14F-4D97-AF65-F5344CB8AC3E}">
        <p14:creationId xmlns:p14="http://schemas.microsoft.com/office/powerpoint/2010/main" val="162512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Even with lots of floods across many regions, flood water is not drinkable and too much water kills and destroy crops and trees. </a:t>
            </a:r>
          </a:p>
          <a:p>
            <a:r>
              <a:rPr lang="en-US" b="1" dirty="0">
                <a:latin typeface="Arial" panose="020B0604020202020204" pitchFamily="34" charset="0"/>
                <a:cs typeface="Arial" panose="020B0604020202020204" pitchFamily="34" charset="0"/>
              </a:rPr>
              <a:t>Explain Freshwater Scarce regions. </a:t>
            </a:r>
          </a:p>
          <a:p>
            <a:r>
              <a:rPr lang="en-GB" b="0" i="0" dirty="0">
                <a:effectLst/>
                <a:highlight>
                  <a:srgbClr val="F3F3F3"/>
                </a:highlight>
                <a:latin typeface="Arial" panose="020B0604020202020204" pitchFamily="34" charset="0"/>
                <a:cs typeface="Arial" panose="020B0604020202020204" pitchFamily="34" charset="0"/>
                <a:hlinkClick r:id="rId3"/>
              </a:rPr>
              <a:t>According to the </a:t>
            </a:r>
            <a:r>
              <a:rPr lang="en-GB" b="1" i="0" dirty="0">
                <a:effectLst/>
                <a:highlight>
                  <a:srgbClr val="F3F3F3"/>
                </a:highlight>
                <a:latin typeface="Arial" panose="020B0604020202020204" pitchFamily="34" charset="0"/>
                <a:cs typeface="Arial" panose="020B0604020202020204" pitchFamily="34" charset="0"/>
                <a:hlinkClick r:id="rId3"/>
              </a:rPr>
              <a:t>UN World Water Development Report 2023</a:t>
            </a:r>
            <a:r>
              <a:rPr lang="en-GB" b="0" i="0" dirty="0">
                <a:effectLst/>
                <a:highlight>
                  <a:srgbClr val="F3F3F3"/>
                </a:highlight>
                <a:latin typeface="Arial" panose="020B0604020202020204" pitchFamily="34" charset="0"/>
                <a:cs typeface="Arial" panose="020B0604020202020204" pitchFamily="34" charset="0"/>
                <a:hlinkClick r:id="rId3"/>
              </a:rPr>
              <a:t>, globally, </a:t>
            </a:r>
            <a:r>
              <a:rPr lang="en-GB" b="1" i="0" dirty="0">
                <a:effectLst/>
                <a:highlight>
                  <a:srgbClr val="F3F3F3"/>
                </a:highlight>
                <a:latin typeface="Arial" panose="020B0604020202020204" pitchFamily="34" charset="0"/>
                <a:cs typeface="Arial" panose="020B0604020202020204" pitchFamily="34" charset="0"/>
                <a:hlinkClick r:id="rId3"/>
              </a:rPr>
              <a:t>2 billion people</a:t>
            </a:r>
            <a:r>
              <a:rPr lang="en-GB" b="0" i="0" dirty="0">
                <a:effectLst/>
                <a:highlight>
                  <a:srgbClr val="F3F3F3"/>
                </a:highlight>
                <a:latin typeface="Arial" panose="020B0604020202020204" pitchFamily="34" charset="0"/>
                <a:cs typeface="Arial" panose="020B0604020202020204" pitchFamily="34" charset="0"/>
                <a:hlinkClick r:id="rId3"/>
              </a:rPr>
              <a:t> (26% of the population) do not have safe drinking water and </a:t>
            </a:r>
            <a:r>
              <a:rPr lang="en-GB" b="1" i="0" dirty="0">
                <a:effectLst/>
                <a:highlight>
                  <a:srgbClr val="F3F3F3"/>
                </a:highlight>
                <a:latin typeface="Arial" panose="020B0604020202020204" pitchFamily="34" charset="0"/>
                <a:cs typeface="Arial" panose="020B0604020202020204" pitchFamily="34" charset="0"/>
                <a:hlinkClick r:id="rId3"/>
              </a:rPr>
              <a:t>3.6 billion</a:t>
            </a:r>
            <a:r>
              <a:rPr lang="en-GB" b="0" i="0" dirty="0">
                <a:effectLst/>
                <a:highlight>
                  <a:srgbClr val="F3F3F3"/>
                </a:highlight>
                <a:latin typeface="Arial" panose="020B0604020202020204" pitchFamily="34" charset="0"/>
                <a:cs typeface="Arial" panose="020B0604020202020204" pitchFamily="34" charset="0"/>
                <a:hlinkClick r:id="rId3"/>
              </a:rPr>
              <a:t> (46%) lack access to safely managed sanitation</a:t>
            </a:r>
            <a:endParaRPr lang="en-GB" b="0" i="0" dirty="0">
              <a:effectLst/>
              <a:highlight>
                <a:srgbClr val="F3F3F3"/>
              </a:highligh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will explain what are the lines later.</a:t>
            </a:r>
          </a:p>
          <a:p>
            <a:endParaRPr lang="en-US" dirty="0">
              <a:latin typeface="Arial" panose="020B0604020202020204" pitchFamily="34" charset="0"/>
              <a:cs typeface="Arial" panose="020B0604020202020204" pitchFamily="34" charset="0"/>
            </a:endParaRPr>
          </a:p>
          <a:p>
            <a:pPr defTabSz="990478">
              <a:defRPr/>
            </a:pPr>
            <a:r>
              <a:rPr lang="en-GB" sz="1300" b="1" dirty="0">
                <a:solidFill>
                  <a:srgbClr val="002060"/>
                </a:solidFill>
                <a:cs typeface="Arial" panose="020B0604020202020204" pitchFamily="34" charset="0"/>
              </a:rPr>
              <a:t>Bad Freshwater &amp; resources management</a:t>
            </a:r>
          </a:p>
          <a:p>
            <a:r>
              <a:rPr lang="en-GB" b="0" i="0" dirty="0">
                <a:solidFill>
                  <a:srgbClr val="111111"/>
                </a:solidFill>
                <a:effectLst/>
                <a:highlight>
                  <a:srgbClr val="F3F3F3"/>
                </a:highlight>
                <a:latin typeface="Arial" panose="020B0604020202020204" pitchFamily="34" charset="0"/>
                <a:cs typeface="Arial" panose="020B0604020202020204" pitchFamily="34" charset="0"/>
              </a:rPr>
              <a:t>The countries classified as Poor Freshwater and resource management.</a:t>
            </a:r>
          </a:p>
          <a:p>
            <a:r>
              <a:rPr lang="en-GB" b="0" i="0" dirty="0">
                <a:solidFill>
                  <a:srgbClr val="111111"/>
                </a:solidFill>
                <a:effectLst/>
                <a:highlight>
                  <a:srgbClr val="F3F3F3"/>
                </a:highlight>
                <a:latin typeface="Arial" panose="020B0604020202020204" pitchFamily="34" charset="0"/>
                <a:cs typeface="Arial" panose="020B0604020202020204" pitchFamily="34" charset="0"/>
              </a:rPr>
              <a:t>While there is a focus on producing inexpensive electricity, there is a significant lack of water for other use. The region is a victim of the resource curse, finding itself in debt to foreign entities. Corruption is rampant, and there is a high import rate for valuable goods.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D232072-4639-41A0-AD0E-CEE433FCF399}" type="slidenum">
              <a:rPr lang="en-US" smtClean="0"/>
              <a:t>9</a:t>
            </a:fld>
            <a:endParaRPr lang="en-US"/>
          </a:p>
        </p:txBody>
      </p:sp>
    </p:spTree>
    <p:extLst>
      <p:ext uri="{BB962C8B-B14F-4D97-AF65-F5344CB8AC3E}">
        <p14:creationId xmlns:p14="http://schemas.microsoft.com/office/powerpoint/2010/main" val="384021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848798" y="1075205"/>
            <a:ext cx="2613618" cy="1393115"/>
          </a:xfrm>
        </p:spPr>
        <p:txBody>
          <a:bodyPr rtlCol="0" anchor="b">
            <a:normAutofit/>
          </a:bodyPr>
          <a:lstStyle>
            <a:lvl1pPr>
              <a:buNone/>
              <a:defRPr/>
            </a:lvl1pPr>
          </a:lstStyle>
          <a:p>
            <a:pPr algn="l" rtl="0"/>
            <a:r>
              <a:rPr lang="en-US" sz="1403"/>
              <a:t>Click to edit Master subtitle style</a:t>
            </a:r>
            <a:endParaRPr lang="en-GB" sz="1403"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2813939" y="4"/>
            <a:ext cx="7891431" cy="5047670"/>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rtlCol="0">
            <a:noAutofit/>
          </a:bodyPr>
          <a:lstStyle/>
          <a:p>
            <a:pPr rtl="0"/>
            <a:r>
              <a:rPr lang="en-US"/>
              <a:t>Click icon to add picture</a:t>
            </a:r>
            <a:endParaRPr lang="en-GB"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6352776" y="973398"/>
            <a:ext cx="4340625" cy="6583102"/>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rtlCol="0">
            <a:noAutofit/>
          </a:bodyPr>
          <a:lstStyle/>
          <a:p>
            <a:pPr rtl="0"/>
            <a:r>
              <a:rPr lang="en-US"/>
              <a:t>Click icon to add picture</a:t>
            </a:r>
            <a:endParaRPr lang="en-GB"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3714445" y="5040163"/>
            <a:ext cx="4450773" cy="2533139"/>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rtlCol="0">
            <a:noAutofit/>
          </a:bodyPr>
          <a:lstStyle/>
          <a:p>
            <a:pPr rtl="0"/>
            <a:r>
              <a:rPr lang="en-US"/>
              <a:t>Click icon to add picture</a:t>
            </a:r>
            <a:endParaRPr lang="en-GB" dirty="0"/>
          </a:p>
        </p:txBody>
      </p:sp>
    </p:spTree>
    <p:extLst>
      <p:ext uri="{BB962C8B-B14F-4D97-AF65-F5344CB8AC3E}">
        <p14:creationId xmlns:p14="http://schemas.microsoft.com/office/powerpoint/2010/main" val="286421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91648" y="3400055"/>
            <a:ext cx="9910105" cy="367814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09756" y="2749611"/>
            <a:ext cx="9642256" cy="650446"/>
          </a:xfrm>
        </p:spPr>
        <p:txBody>
          <a:bodyPr anchor="t">
            <a:normAutofit/>
          </a:bodyPr>
          <a:lstStyle>
            <a:lvl1pPr marL="0" indent="0" algn="l">
              <a:buNone/>
              <a:defRPr sz="1403" cap="all">
                <a:solidFill>
                  <a:schemeClr val="accent1"/>
                </a:solidFill>
              </a:defRPr>
            </a:lvl1pPr>
            <a:lvl2pPr marL="401010" indent="0" algn="ctr">
              <a:buNone/>
              <a:defRPr>
                <a:solidFill>
                  <a:schemeClr val="tx1">
                    <a:tint val="75000"/>
                  </a:schemeClr>
                </a:solidFill>
              </a:defRPr>
            </a:lvl2pPr>
            <a:lvl3pPr marL="802020" indent="0" algn="ctr">
              <a:buNone/>
              <a:defRPr>
                <a:solidFill>
                  <a:schemeClr val="tx1">
                    <a:tint val="75000"/>
                  </a:schemeClr>
                </a:solidFill>
              </a:defRPr>
            </a:lvl3pPr>
            <a:lvl4pPr marL="1203030" indent="0" algn="ctr">
              <a:buNone/>
              <a:defRPr>
                <a:solidFill>
                  <a:schemeClr val="tx1">
                    <a:tint val="75000"/>
                  </a:schemeClr>
                </a:solidFill>
              </a:defRPr>
            </a:lvl4pPr>
            <a:lvl5pPr marL="1604040" indent="0" algn="ctr">
              <a:buNone/>
              <a:defRPr>
                <a:solidFill>
                  <a:schemeClr val="tx1">
                    <a:tint val="75000"/>
                  </a:schemeClr>
                </a:solidFill>
              </a:defRPr>
            </a:lvl5pPr>
            <a:lvl6pPr marL="2005051" indent="0" algn="ctr">
              <a:buNone/>
              <a:defRPr>
                <a:solidFill>
                  <a:schemeClr val="tx1">
                    <a:tint val="75000"/>
                  </a:schemeClr>
                </a:solidFill>
              </a:defRPr>
            </a:lvl6pPr>
            <a:lvl7pPr marL="2406061" indent="0" algn="ctr">
              <a:buNone/>
              <a:defRPr>
                <a:solidFill>
                  <a:schemeClr val="tx1">
                    <a:tint val="75000"/>
                  </a:schemeClr>
                </a:solidFill>
              </a:defRPr>
            </a:lvl7pPr>
            <a:lvl8pPr marL="2807071" indent="0" algn="ctr">
              <a:buNone/>
              <a:defRPr>
                <a:solidFill>
                  <a:schemeClr val="tx1">
                    <a:tint val="75000"/>
                  </a:schemeClr>
                </a:solidFill>
              </a:defRPr>
            </a:lvl8pPr>
            <a:lvl9pPr marL="3208081"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1030458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755" y="2579285"/>
            <a:ext cx="9673891" cy="4004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47178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92773" y="5665694"/>
            <a:ext cx="9903025" cy="138704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09755" y="5003969"/>
            <a:ext cx="9673891" cy="661724"/>
          </a:xfrm>
        </p:spPr>
        <p:txBody>
          <a:bodyPr anchor="t">
            <a:normAutofit/>
          </a:bodyPr>
          <a:lstStyle>
            <a:lvl1pPr marL="0" indent="0" algn="l">
              <a:buNone/>
              <a:defRPr sz="1579" cap="all">
                <a:solidFill>
                  <a:schemeClr val="accent1"/>
                </a:solidFill>
              </a:defRPr>
            </a:lvl1pPr>
            <a:lvl2pPr marL="401010" indent="0">
              <a:buNone/>
              <a:defRPr sz="1579">
                <a:solidFill>
                  <a:schemeClr val="tx1">
                    <a:tint val="75000"/>
                  </a:schemeClr>
                </a:solidFill>
              </a:defRPr>
            </a:lvl2pPr>
            <a:lvl3pPr marL="802020" indent="0">
              <a:buNone/>
              <a:defRPr sz="1403">
                <a:solidFill>
                  <a:schemeClr val="tx1">
                    <a:tint val="75000"/>
                  </a:schemeClr>
                </a:solidFill>
              </a:defRPr>
            </a:lvl3pPr>
            <a:lvl4pPr marL="1203030" indent="0">
              <a:buNone/>
              <a:defRPr sz="1228">
                <a:solidFill>
                  <a:schemeClr val="tx1">
                    <a:tint val="75000"/>
                  </a:schemeClr>
                </a:solidFill>
              </a:defRPr>
            </a:lvl4pPr>
            <a:lvl5pPr marL="1604040" indent="0">
              <a:buNone/>
              <a:defRPr sz="1228">
                <a:solidFill>
                  <a:schemeClr val="tx1">
                    <a:tint val="75000"/>
                  </a:schemeClr>
                </a:solidFill>
              </a:defRPr>
            </a:lvl5pPr>
            <a:lvl6pPr marL="2005051" indent="0">
              <a:buNone/>
              <a:defRPr sz="1228">
                <a:solidFill>
                  <a:schemeClr val="tx1">
                    <a:tint val="75000"/>
                  </a:schemeClr>
                </a:solidFill>
              </a:defRPr>
            </a:lvl6pPr>
            <a:lvl7pPr marL="2406061" indent="0">
              <a:buNone/>
              <a:defRPr sz="1228">
                <a:solidFill>
                  <a:schemeClr val="tx1">
                    <a:tint val="75000"/>
                  </a:schemeClr>
                </a:solidFill>
              </a:defRPr>
            </a:lvl7pPr>
            <a:lvl8pPr marL="2807071" indent="0">
              <a:buNone/>
              <a:defRPr sz="1228">
                <a:solidFill>
                  <a:schemeClr val="tx1">
                    <a:tint val="75000"/>
                  </a:schemeClr>
                </a:solidFill>
              </a:defRPr>
            </a:lvl8pPr>
            <a:lvl9pPr marL="3208081" indent="0">
              <a:buNone/>
              <a:defRPr sz="122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461094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9755" y="2454930"/>
            <a:ext cx="4556244" cy="4003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27401" y="2454930"/>
            <a:ext cx="4556245" cy="4003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64043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9754" y="2480149"/>
            <a:ext cx="4556245" cy="614595"/>
          </a:xfrm>
        </p:spPr>
        <p:txBody>
          <a:bodyPr anchor="ctr">
            <a:noAutofit/>
          </a:bodyPr>
          <a:lstStyle>
            <a:lvl1pPr marL="0" indent="0">
              <a:buNone/>
              <a:defRPr sz="1754" b="0">
                <a:solidFill>
                  <a:schemeClr val="tx1">
                    <a:lumMod val="75000"/>
                    <a:lumOff val="25000"/>
                  </a:schemeClr>
                </a:solidFill>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Click to edit Master text styles</a:t>
            </a:r>
          </a:p>
        </p:txBody>
      </p:sp>
      <p:sp>
        <p:nvSpPr>
          <p:cNvPr id="4" name="Content Placeholder 3"/>
          <p:cNvSpPr>
            <a:spLocks noGrp="1"/>
          </p:cNvSpPr>
          <p:nvPr>
            <p:ph sz="half" idx="2"/>
          </p:nvPr>
        </p:nvSpPr>
        <p:spPr>
          <a:xfrm>
            <a:off x="509755" y="3224076"/>
            <a:ext cx="4556243" cy="323393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27401" y="2480150"/>
            <a:ext cx="4556246" cy="609735"/>
          </a:xfrm>
        </p:spPr>
        <p:txBody>
          <a:bodyPr anchor="ctr">
            <a:noAutofit/>
          </a:bodyPr>
          <a:lstStyle>
            <a:lvl1pPr marL="0" marR="0" indent="0" algn="l" defTabSz="401010"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sz="1754" b="0">
                <a:solidFill>
                  <a:schemeClr val="tx1">
                    <a:lumMod val="75000"/>
                    <a:lumOff val="25000"/>
                  </a:schemeClr>
                </a:solidFill>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marL="0" marR="0" lvl="0" indent="0" algn="l" defTabSz="401010"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5627400" y="3224076"/>
            <a:ext cx="4556247" cy="323393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50795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236051"/>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9303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92773" y="662434"/>
            <a:ext cx="3230055" cy="64077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298523" y="1299997"/>
            <a:ext cx="5833473" cy="5132664"/>
          </a:xfrm>
        </p:spPr>
        <p:txBody>
          <a:bodyPr anchor="ctr">
            <a:normAutofit/>
          </a:bodyPr>
          <a:lstStyle>
            <a:lvl1pPr>
              <a:defRPr sz="1754">
                <a:solidFill>
                  <a:schemeClr val="tx2"/>
                </a:solidFill>
              </a:defRPr>
            </a:lvl1pPr>
            <a:lvl2pPr>
              <a:defRPr sz="1579">
                <a:solidFill>
                  <a:schemeClr val="tx2"/>
                </a:solidFill>
              </a:defRPr>
            </a:lvl2pPr>
            <a:lvl3pPr>
              <a:defRPr sz="1403">
                <a:solidFill>
                  <a:schemeClr val="tx2"/>
                </a:solidFill>
              </a:defRPr>
            </a:lvl3pPr>
            <a:lvl4pPr>
              <a:defRPr sz="1228">
                <a:solidFill>
                  <a:schemeClr val="tx2"/>
                </a:solidFill>
              </a:defRPr>
            </a:lvl4pPr>
            <a:lvl5pPr>
              <a:defRPr sz="1228">
                <a:solidFill>
                  <a:schemeClr val="tx2"/>
                </a:solidFill>
              </a:defRPr>
            </a:lvl5pPr>
            <a:lvl6pPr>
              <a:defRPr sz="1228">
                <a:solidFill>
                  <a:schemeClr val="tx2"/>
                </a:solidFill>
              </a:defRPr>
            </a:lvl6pPr>
            <a:lvl7pPr>
              <a:defRPr sz="1228">
                <a:solidFill>
                  <a:schemeClr val="tx2"/>
                </a:solidFill>
              </a:defRPr>
            </a:lvl7pPr>
            <a:lvl8pPr>
              <a:defRPr sz="1228">
                <a:solidFill>
                  <a:schemeClr val="tx2"/>
                </a:solidFill>
              </a:defRPr>
            </a:lvl8pPr>
            <a:lvl9pPr>
              <a:defRPr sz="1228">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475" y="3125573"/>
            <a:ext cx="2659187" cy="3307089"/>
          </a:xfrm>
        </p:spPr>
        <p:txBody>
          <a:bodyPr anchor="t">
            <a:normAutofit/>
          </a:bodyPr>
          <a:lstStyle>
            <a:lvl1pPr marL="0" indent="0" algn="l">
              <a:buNone/>
              <a:defRPr sz="1403">
                <a:solidFill>
                  <a:srgbClr val="FFFFFF"/>
                </a:solidFill>
              </a:defRPr>
            </a:lvl1pPr>
            <a:lvl2pPr marL="401010" indent="0">
              <a:buNone/>
              <a:defRPr sz="965"/>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Tree>
    <p:extLst>
      <p:ext uri="{BB962C8B-B14F-4D97-AF65-F5344CB8AC3E}">
        <p14:creationId xmlns:p14="http://schemas.microsoft.com/office/powerpoint/2010/main" val="345135763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92773" y="706673"/>
            <a:ext cx="9903024" cy="4023135"/>
          </a:xfrm>
        </p:spPr>
        <p:txBody>
          <a:bodyPr anchor="t">
            <a:normAutofit/>
          </a:bodyPr>
          <a:lstStyle>
            <a:lvl1pPr marL="0" indent="0" algn="ctr">
              <a:buNone/>
              <a:defRPr sz="1403"/>
            </a:lvl1pPr>
            <a:lvl2pPr marL="401010" indent="0">
              <a:buNone/>
              <a:defRPr sz="1403"/>
            </a:lvl2pPr>
            <a:lvl3pPr marL="802020" indent="0">
              <a:buNone/>
              <a:defRPr sz="1403"/>
            </a:lvl3pPr>
            <a:lvl4pPr marL="1203030" indent="0">
              <a:buNone/>
              <a:defRPr sz="1403"/>
            </a:lvl4pPr>
            <a:lvl5pPr marL="1604040" indent="0">
              <a:buNone/>
              <a:defRPr sz="1403"/>
            </a:lvl5pPr>
            <a:lvl6pPr marL="2005051" indent="0">
              <a:buNone/>
              <a:defRPr sz="1403"/>
            </a:lvl6pPr>
            <a:lvl7pPr marL="2406061" indent="0">
              <a:buNone/>
              <a:defRPr sz="1403"/>
            </a:lvl7pPr>
            <a:lvl8pPr marL="2807071" indent="0">
              <a:buNone/>
              <a:defRPr sz="1403"/>
            </a:lvl8pPr>
            <a:lvl9pPr marL="3208081" indent="0">
              <a:buNone/>
              <a:defRPr sz="1403"/>
            </a:lvl9pPr>
          </a:lstStyle>
          <a:p>
            <a:r>
              <a:rPr lang="en-US"/>
              <a:t>Click icon to add picture</a:t>
            </a:r>
          </a:p>
        </p:txBody>
      </p:sp>
      <p:sp>
        <p:nvSpPr>
          <p:cNvPr id="4" name="Text Placeholder 3"/>
          <p:cNvSpPr>
            <a:spLocks noGrp="1"/>
          </p:cNvSpPr>
          <p:nvPr>
            <p:ph type="body" sz="half" idx="2"/>
          </p:nvPr>
        </p:nvSpPr>
        <p:spPr>
          <a:xfrm>
            <a:off x="509754" y="5795881"/>
            <a:ext cx="9673893" cy="1099811"/>
          </a:xfrm>
        </p:spPr>
        <p:txBody>
          <a:bodyPr anchor="t">
            <a:normAutofit/>
          </a:bodyPr>
          <a:lstStyle>
            <a:lvl1pPr marL="0" indent="0">
              <a:buNone/>
              <a:defRPr sz="1403"/>
            </a:lvl1pPr>
            <a:lvl2pPr marL="401010" indent="0">
              <a:buNone/>
              <a:defRPr sz="1053"/>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Tree>
    <p:extLst>
      <p:ext uri="{BB962C8B-B14F-4D97-AF65-F5344CB8AC3E}">
        <p14:creationId xmlns:p14="http://schemas.microsoft.com/office/powerpoint/2010/main" val="157338952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49104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7067670" y="660808"/>
            <a:ext cx="3234083" cy="640941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Vertical Text Placeholder 2"/>
          <p:cNvSpPr>
            <a:spLocks noGrp="1"/>
          </p:cNvSpPr>
          <p:nvPr>
            <p:ph type="body" orient="vert" idx="1"/>
          </p:nvPr>
        </p:nvSpPr>
        <p:spPr>
          <a:xfrm>
            <a:off x="679672" y="951559"/>
            <a:ext cx="6281342" cy="529696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391648" y="503767"/>
            <a:ext cx="3248120" cy="104673"/>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7053633" y="499847"/>
            <a:ext cx="3248120" cy="1085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720439" y="503767"/>
            <a:ext cx="3248120" cy="1007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162117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25-Jul-24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9754" y="776942"/>
            <a:ext cx="9673892" cy="131071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09754" y="2573929"/>
            <a:ext cx="9673892" cy="402401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71053" y="7078202"/>
            <a:ext cx="2495126" cy="402314"/>
          </a:xfrm>
          <a:prstGeom prst="rect">
            <a:avLst/>
          </a:prstGeom>
        </p:spPr>
        <p:txBody>
          <a:bodyPr vert="horz" lIns="91440" tIns="45720" rIns="91440" bIns="45720" rtlCol="0" anchor="ctr"/>
          <a:lstStyle>
            <a:lvl1pPr algn="r">
              <a:defRPr sz="789">
                <a:solidFill>
                  <a:schemeClr val="tx1">
                    <a:lumMod val="75000"/>
                    <a:lumOff val="25000"/>
                  </a:schemeClr>
                </a:solidFill>
              </a:defRPr>
            </a:lvl1pPr>
          </a:lstStyle>
          <a:p>
            <a:fld id="{ED291B17-9318-49DB-B28B-6E5994AE9581}" type="datetime1">
              <a:rPr lang="en-US" smtClean="0"/>
              <a:t>25-Jul-24</a:t>
            </a:fld>
            <a:endParaRPr lang="en-US"/>
          </a:p>
        </p:txBody>
      </p:sp>
      <p:sp>
        <p:nvSpPr>
          <p:cNvPr id="5" name="Footer Placeholder 4"/>
          <p:cNvSpPr>
            <a:spLocks noGrp="1"/>
          </p:cNvSpPr>
          <p:nvPr>
            <p:ph type="ftr" sz="quarter" idx="3"/>
          </p:nvPr>
        </p:nvSpPr>
        <p:spPr>
          <a:xfrm>
            <a:off x="509754" y="7078202"/>
            <a:ext cx="6066970" cy="402314"/>
          </a:xfrm>
          <a:prstGeom prst="rect">
            <a:avLst/>
          </a:prstGeom>
        </p:spPr>
        <p:txBody>
          <a:bodyPr vert="horz" lIns="91440" tIns="45720" rIns="91440" bIns="45720" rtlCol="0" anchor="ctr"/>
          <a:lstStyle>
            <a:lvl1pPr algn="l">
              <a:defRPr sz="789"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9260509" y="7078202"/>
            <a:ext cx="923139" cy="402314"/>
          </a:xfrm>
          <a:prstGeom prst="rect">
            <a:avLst/>
          </a:prstGeom>
        </p:spPr>
        <p:txBody>
          <a:bodyPr vert="horz" lIns="91440" tIns="45720" rIns="91440" bIns="45720" rtlCol="0" anchor="ctr"/>
          <a:lstStyle>
            <a:lvl1pPr algn="r">
              <a:defRPr sz="789">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391648" y="503767"/>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720439" y="503767"/>
            <a:ext cx="3248120" cy="1007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96573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hf sldNum="0" hdr="0" ftr="0" dt="0"/>
  <p:txStyles>
    <p:titleStyle>
      <a:lvl1pPr algn="l" defTabSz="401010" rtl="0" eaLnBrk="1" latinLnBrk="0" hangingPunct="1">
        <a:lnSpc>
          <a:spcPct val="100000"/>
        </a:lnSpc>
        <a:spcBef>
          <a:spcPct val="0"/>
        </a:spcBef>
        <a:buNone/>
        <a:defRPr sz="2456"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393" indent="-268393" algn="l" defTabSz="401010" rtl="0" eaLnBrk="1" latinLnBrk="0" hangingPunct="1">
        <a:lnSpc>
          <a:spcPct val="110000"/>
        </a:lnSpc>
        <a:spcBef>
          <a:spcPct val="20000"/>
        </a:spcBef>
        <a:spcAft>
          <a:spcPts val="526"/>
        </a:spcAft>
        <a:buClr>
          <a:schemeClr val="accent1"/>
        </a:buClr>
        <a:buSzPct val="92000"/>
        <a:buFont typeface="Wingdings 2" panose="05020102010507070707" pitchFamily="18" charset="2"/>
        <a:buChar char=""/>
        <a:defRPr sz="1491" kern="1200">
          <a:solidFill>
            <a:schemeClr val="tx1">
              <a:lumMod val="75000"/>
              <a:lumOff val="25000"/>
            </a:schemeClr>
          </a:solidFill>
          <a:latin typeface="+mn-lt"/>
          <a:ea typeface="+mn-ea"/>
          <a:cs typeface="+mn-cs"/>
        </a:defRPr>
      </a:lvl1pPr>
      <a:lvl2pPr marL="552573" indent="-268393"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1228" kern="1200">
          <a:solidFill>
            <a:schemeClr val="tx1">
              <a:lumMod val="75000"/>
              <a:lumOff val="25000"/>
            </a:schemeClr>
          </a:solidFill>
          <a:latin typeface="+mn-lt"/>
          <a:ea typeface="+mn-ea"/>
          <a:cs typeface="+mn-cs"/>
        </a:defRPr>
      </a:lvl2pPr>
      <a:lvl3pPr marL="789390" indent="-236817"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1140" kern="1200">
          <a:solidFill>
            <a:schemeClr val="tx1">
              <a:lumMod val="75000"/>
              <a:lumOff val="25000"/>
            </a:schemeClr>
          </a:solidFill>
          <a:latin typeface="+mn-lt"/>
          <a:ea typeface="+mn-ea"/>
          <a:cs typeface="+mn-cs"/>
        </a:defRPr>
      </a:lvl3pPr>
      <a:lvl4pPr marL="1089358" indent="-205241"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965" kern="1200">
          <a:solidFill>
            <a:schemeClr val="tx1">
              <a:lumMod val="75000"/>
              <a:lumOff val="25000"/>
            </a:schemeClr>
          </a:solidFill>
          <a:latin typeface="+mn-lt"/>
          <a:ea typeface="+mn-ea"/>
          <a:cs typeface="+mn-cs"/>
        </a:defRPr>
      </a:lvl4pPr>
      <a:lvl5pPr marL="1405114" indent="-205241"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965" kern="1200">
          <a:solidFill>
            <a:schemeClr val="tx1">
              <a:lumMod val="75000"/>
              <a:lumOff val="25000"/>
            </a:schemeClr>
          </a:solidFill>
          <a:latin typeface="+mn-lt"/>
          <a:ea typeface="+mn-ea"/>
          <a:cs typeface="+mn-cs"/>
        </a:defRPr>
      </a:lvl5pPr>
      <a:lvl6pPr marL="166649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6pPr>
      <a:lvl7pPr marL="192962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7pPr>
      <a:lvl8pPr marL="219275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8pPr>
      <a:lvl9pPr marL="245588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9pPr>
    </p:bodyStyle>
    <p:otherStyle>
      <a:defPPr>
        <a:defRPr lang="en-US"/>
      </a:defPPr>
      <a:lvl1pPr marL="0" algn="l" defTabSz="401010" rtl="0" eaLnBrk="1" latinLnBrk="0" hangingPunct="1">
        <a:defRPr sz="1579" kern="1200">
          <a:solidFill>
            <a:schemeClr val="tx1"/>
          </a:solidFill>
          <a:latin typeface="+mn-lt"/>
          <a:ea typeface="+mn-ea"/>
          <a:cs typeface="+mn-cs"/>
        </a:defRPr>
      </a:lvl1pPr>
      <a:lvl2pPr marL="401010" algn="l" defTabSz="401010" rtl="0" eaLnBrk="1" latinLnBrk="0" hangingPunct="1">
        <a:defRPr sz="1579" kern="1200">
          <a:solidFill>
            <a:schemeClr val="tx1"/>
          </a:solidFill>
          <a:latin typeface="+mn-lt"/>
          <a:ea typeface="+mn-ea"/>
          <a:cs typeface="+mn-cs"/>
        </a:defRPr>
      </a:lvl2pPr>
      <a:lvl3pPr marL="802020" algn="l" defTabSz="401010" rtl="0" eaLnBrk="1" latinLnBrk="0" hangingPunct="1">
        <a:defRPr sz="1579" kern="1200">
          <a:solidFill>
            <a:schemeClr val="tx1"/>
          </a:solidFill>
          <a:latin typeface="+mn-lt"/>
          <a:ea typeface="+mn-ea"/>
          <a:cs typeface="+mn-cs"/>
        </a:defRPr>
      </a:lvl3pPr>
      <a:lvl4pPr marL="1203030" algn="l" defTabSz="401010" rtl="0" eaLnBrk="1" latinLnBrk="0" hangingPunct="1">
        <a:defRPr sz="1579" kern="1200">
          <a:solidFill>
            <a:schemeClr val="tx1"/>
          </a:solidFill>
          <a:latin typeface="+mn-lt"/>
          <a:ea typeface="+mn-ea"/>
          <a:cs typeface="+mn-cs"/>
        </a:defRPr>
      </a:lvl4pPr>
      <a:lvl5pPr marL="1604040" algn="l" defTabSz="401010" rtl="0" eaLnBrk="1" latinLnBrk="0" hangingPunct="1">
        <a:defRPr sz="1579" kern="1200">
          <a:solidFill>
            <a:schemeClr val="tx1"/>
          </a:solidFill>
          <a:latin typeface="+mn-lt"/>
          <a:ea typeface="+mn-ea"/>
          <a:cs typeface="+mn-cs"/>
        </a:defRPr>
      </a:lvl5pPr>
      <a:lvl6pPr marL="2005051" algn="l" defTabSz="401010" rtl="0" eaLnBrk="1" latinLnBrk="0" hangingPunct="1">
        <a:defRPr sz="1579" kern="1200">
          <a:solidFill>
            <a:schemeClr val="tx1"/>
          </a:solidFill>
          <a:latin typeface="+mn-lt"/>
          <a:ea typeface="+mn-ea"/>
          <a:cs typeface="+mn-cs"/>
        </a:defRPr>
      </a:lvl6pPr>
      <a:lvl7pPr marL="2406061" algn="l" defTabSz="401010" rtl="0" eaLnBrk="1" latinLnBrk="0" hangingPunct="1">
        <a:defRPr sz="1579" kern="1200">
          <a:solidFill>
            <a:schemeClr val="tx1"/>
          </a:solidFill>
          <a:latin typeface="+mn-lt"/>
          <a:ea typeface="+mn-ea"/>
          <a:cs typeface="+mn-cs"/>
        </a:defRPr>
      </a:lvl7pPr>
      <a:lvl8pPr marL="2807071" algn="l" defTabSz="401010" rtl="0" eaLnBrk="1" latinLnBrk="0" hangingPunct="1">
        <a:defRPr sz="1579" kern="1200">
          <a:solidFill>
            <a:schemeClr val="tx1"/>
          </a:solidFill>
          <a:latin typeface="+mn-lt"/>
          <a:ea typeface="+mn-ea"/>
          <a:cs typeface="+mn-cs"/>
        </a:defRPr>
      </a:lvl8pPr>
      <a:lvl9pPr marL="3208081" algn="l" defTabSz="40101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team@totrade.co" TargetMode="External"/><Relationship Id="rId13" Type="http://schemas.openxmlformats.org/officeDocument/2006/relationships/hyperlink" Target="http://totrade.co/paper" TargetMode="External"/><Relationship Id="rId1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hyperlink" Target="https://totrade.co/solution" TargetMode="External"/><Relationship Id="rId12" Type="http://schemas.openxmlformats.org/officeDocument/2006/relationships/image" Target="../media/image4.png"/><Relationship Id="rId17" Type="http://schemas.openxmlformats.org/officeDocument/2006/relationships/hyperlink" Target="https://totrade.co/tteam" TargetMode="External"/><Relationship Id="rId2" Type="http://schemas.openxmlformats.org/officeDocument/2006/relationships/notesSlide" Target="../notesSlides/notesSlide1.xml"/><Relationship Id="rId16" Type="http://schemas.openxmlformats.org/officeDocument/2006/relationships/image" Target="../media/image7.sv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hyperlink" Target="https://teams.microsoft.com/l/channel/19%3A7K8VuTl99O_LOcH6ziVpyyabgjQUdYDeBpEA3KREt801%40thread.tacv2/General?groupId=ce408bb1-ff0c-49d6-bc39-53444b08af2b&amp;tenantId=20bb2188-29e0-49cd-942c-6388ddd16ab1" TargetMode="External"/><Relationship Id="rId5" Type="http://schemas.openxmlformats.org/officeDocument/2006/relationships/image" Target="../media/image2.png"/><Relationship Id="rId15" Type="http://schemas.openxmlformats.org/officeDocument/2006/relationships/image" Target="../media/image6.png"/><Relationship Id="rId10" Type="http://schemas.openxmlformats.org/officeDocument/2006/relationships/hyperlink" Target="https://.totrade.co/" TargetMode="External"/><Relationship Id="rId19" Type="http://schemas.openxmlformats.org/officeDocument/2006/relationships/hyperlink" Target="https://totrade.co/team" TargetMode="External"/><Relationship Id="rId4" Type="http://schemas.openxmlformats.org/officeDocument/2006/relationships/hyperlink" Target="https://totrade.co/pwp" TargetMode="External"/><Relationship Id="rId9" Type="http://schemas.openxmlformats.org/officeDocument/2006/relationships/hyperlink" Target="https://totrade.co/chart" TargetMode="Externa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1.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hyperlink" Target="https://bit.ly/RDSSDroughtImpac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bit.ly/HumanLastHope" TargetMode="External"/><Relationship Id="rId4" Type="http://schemas.openxmlformats.org/officeDocument/2006/relationships/image" Target="../media/image45.png"/><Relationship Id="rId9"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9.jpg"/><Relationship Id="rId7" Type="http://schemas.openxmlformats.org/officeDocument/2006/relationships/hyperlink" Target="https://totrade.co/solcom"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customXml" Target="../ink/ink1.xml"/><Relationship Id="rId10" Type="http://schemas.openxmlformats.org/officeDocument/2006/relationships/image" Target="../media/image4.png"/><Relationship Id="rId4" Type="http://schemas.openxmlformats.org/officeDocument/2006/relationships/image" Target="../media/image50.png"/><Relationship Id="rId9" Type="http://schemas.openxmlformats.org/officeDocument/2006/relationships/hyperlink" Target="https://totrade.co/pwp" TargetMode="External"/></Relationships>
</file>

<file path=ppt/slides/_rels/slide2.xml.rels><?xml version="1.0" encoding="UTF-8" standalone="yes"?>
<Relationships xmlns="http://schemas.openxmlformats.org/package/2006/relationships"><Relationship Id="rId13" Type="http://schemas.openxmlformats.org/officeDocument/2006/relationships/slide" Target="slide16.xml"/><Relationship Id="rId18" Type="http://schemas.openxmlformats.org/officeDocument/2006/relationships/slide" Target="slide23.xml"/><Relationship Id="rId26" Type="http://schemas.openxmlformats.org/officeDocument/2006/relationships/slide" Target="slide42.xml"/><Relationship Id="rId3" Type="http://schemas.openxmlformats.org/officeDocument/2006/relationships/image" Target="../media/image10.jpg"/><Relationship Id="rId21" Type="http://schemas.openxmlformats.org/officeDocument/2006/relationships/slide" Target="slide30.xml"/><Relationship Id="rId34" Type="http://schemas.openxmlformats.org/officeDocument/2006/relationships/slide" Target="slide53.xml"/><Relationship Id="rId7" Type="http://schemas.openxmlformats.org/officeDocument/2006/relationships/slide" Target="slide8.xml"/><Relationship Id="rId12" Type="http://schemas.openxmlformats.org/officeDocument/2006/relationships/slide" Target="slide15.xml"/><Relationship Id="rId17" Type="http://schemas.openxmlformats.org/officeDocument/2006/relationships/slide" Target="slide21.xml"/><Relationship Id="rId25" Type="http://schemas.openxmlformats.org/officeDocument/2006/relationships/slide" Target="slide38.xml"/><Relationship Id="rId33" Type="http://schemas.openxmlformats.org/officeDocument/2006/relationships/slide" Target="slide52.xml"/><Relationship Id="rId2" Type="http://schemas.openxmlformats.org/officeDocument/2006/relationships/notesSlide" Target="../notesSlides/notesSlide2.xml"/><Relationship Id="rId16" Type="http://schemas.openxmlformats.org/officeDocument/2006/relationships/slide" Target="slide19.xml"/><Relationship Id="rId20" Type="http://schemas.openxmlformats.org/officeDocument/2006/relationships/slide" Target="slide28.xml"/><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35.xml"/><Relationship Id="rId32" Type="http://schemas.openxmlformats.org/officeDocument/2006/relationships/slide" Target="slide50.xml"/><Relationship Id="rId5" Type="http://schemas.openxmlformats.org/officeDocument/2006/relationships/slide" Target="slide5.xml"/><Relationship Id="rId15" Type="http://schemas.openxmlformats.org/officeDocument/2006/relationships/slide" Target="slide18.xml"/><Relationship Id="rId23" Type="http://schemas.openxmlformats.org/officeDocument/2006/relationships/slide" Target="slide33.xml"/><Relationship Id="rId28" Type="http://schemas.openxmlformats.org/officeDocument/2006/relationships/slide" Target="slide46.xml"/><Relationship Id="rId36" Type="http://schemas.openxmlformats.org/officeDocument/2006/relationships/slide" Target="slide54.xml"/><Relationship Id="rId10" Type="http://schemas.openxmlformats.org/officeDocument/2006/relationships/slide" Target="slide13.xml"/><Relationship Id="rId19" Type="http://schemas.openxmlformats.org/officeDocument/2006/relationships/slide" Target="slide26.xml"/><Relationship Id="rId31" Type="http://schemas.openxmlformats.org/officeDocument/2006/relationships/slide" Target="slide49.xml"/><Relationship Id="rId4" Type="http://schemas.openxmlformats.org/officeDocument/2006/relationships/slide" Target="slide6.xml"/><Relationship Id="rId9" Type="http://schemas.openxmlformats.org/officeDocument/2006/relationships/slide" Target="slide12.xml"/><Relationship Id="rId14" Type="http://schemas.openxmlformats.org/officeDocument/2006/relationships/slide" Target="slide17.xml"/><Relationship Id="rId22" Type="http://schemas.openxmlformats.org/officeDocument/2006/relationships/slide" Target="slide31.xml"/><Relationship Id="rId27" Type="http://schemas.openxmlformats.org/officeDocument/2006/relationships/slide" Target="slide45.xml"/><Relationship Id="rId30" Type="http://schemas.openxmlformats.org/officeDocument/2006/relationships/slide" Target="slide48.xml"/><Relationship Id="rId35" Type="http://schemas.openxmlformats.org/officeDocument/2006/relationships/hyperlink" Target="https://myapps.microsoft.com/?whr=365.totrade.co" TargetMode="External"/><Relationship Id="rId8"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slide" Target="slide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8.jpeg"/><Relationship Id="rId7" Type="http://schemas.openxmlformats.org/officeDocument/2006/relationships/hyperlink" Target="https://totrade.co/cataclys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sdgs.un.org/goals" TargetMode="External"/><Relationship Id="rId5" Type="http://schemas.openxmlformats.org/officeDocument/2006/relationships/hyperlink" Target="https://www.bing.com/search?q=US+Air+Force+cloud+seedings+Vietnam+War"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hyperlink" Target="https://totrade.co/water.html" TargetMode="External"/><Relationship Id="rId3" Type="http://schemas.openxmlformats.org/officeDocument/2006/relationships/image" Target="../media/image60.png"/><Relationship Id="rId7" Type="http://schemas.openxmlformats.org/officeDocument/2006/relationships/image" Target="../media/image62.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slide" Target="slide23.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13" Type="http://schemas.openxmlformats.org/officeDocument/2006/relationships/hyperlink" Target="https://vt.tiktok.com/ZSF3t7M8H/" TargetMode="External"/><Relationship Id="rId18" Type="http://schemas.openxmlformats.org/officeDocument/2006/relationships/hyperlink" Target="https://vt.tiktok.com/ZSFqGMoVx/" TargetMode="External"/><Relationship Id="rId26" Type="http://schemas.openxmlformats.org/officeDocument/2006/relationships/hyperlink" Target="https://vt.tiktok.com/ZSY1n114W/" TargetMode="External"/><Relationship Id="rId21" Type="http://schemas.openxmlformats.org/officeDocument/2006/relationships/hyperlink" Target="https://vt.tiktok.com/ZSFqGjqjq/" TargetMode="External"/><Relationship Id="rId34" Type="http://schemas.openxmlformats.org/officeDocument/2006/relationships/hyperlink" Target="https://vt.tiktok.com/ZSFxJCAjv/" TargetMode="External"/><Relationship Id="rId7" Type="http://schemas.openxmlformats.org/officeDocument/2006/relationships/hyperlink" Target="https://vt.tiktok.com/ZSY1tSqGN/" TargetMode="External"/><Relationship Id="rId12" Type="http://schemas.openxmlformats.org/officeDocument/2006/relationships/hyperlink" Target="https://vt.tiktok.com/ZSFqsSXhW/" TargetMode="External"/><Relationship Id="rId17" Type="http://schemas.openxmlformats.org/officeDocument/2006/relationships/hyperlink" Target="https://vt.tiktok.com/ZSFqG64Ds/" TargetMode="External"/><Relationship Id="rId25" Type="http://schemas.openxmlformats.org/officeDocument/2006/relationships/hyperlink" Target="https://vt.tiktok.com/ZSY1tCDwC/" TargetMode="External"/><Relationship Id="rId33" Type="http://schemas.openxmlformats.org/officeDocument/2006/relationships/hyperlink" Target="https://vt.tiktok.com/ZSY1nNpcm/" TargetMode="External"/><Relationship Id="rId38" Type="http://schemas.openxmlformats.org/officeDocument/2006/relationships/image" Target="../media/image13.png"/><Relationship Id="rId2" Type="http://schemas.openxmlformats.org/officeDocument/2006/relationships/slideLayout" Target="../slideLayouts/slideLayout19.xml"/><Relationship Id="rId16" Type="http://schemas.openxmlformats.org/officeDocument/2006/relationships/hyperlink" Target="https://en.wikipedia.org/wiki/Dew_point#Frost_point" TargetMode="External"/><Relationship Id="rId20" Type="http://schemas.openxmlformats.org/officeDocument/2006/relationships/hyperlink" Target="https://vt.tiktok.com/ZSFqs1nTm/" TargetMode="External"/><Relationship Id="rId29" Type="http://schemas.openxmlformats.org/officeDocument/2006/relationships/hyperlink" Target="https://vt.tiktok.com/ZSY1G94sj/" TargetMode="External"/><Relationship Id="rId1" Type="http://schemas.openxmlformats.org/officeDocument/2006/relationships/themeOverride" Target="../theme/themeOverride1.xml"/><Relationship Id="rId6" Type="http://schemas.openxmlformats.org/officeDocument/2006/relationships/hyperlink" Target="https://vt.tiktok.com/ZSY1tLfj6/" TargetMode="External"/><Relationship Id="rId11" Type="http://schemas.openxmlformats.org/officeDocument/2006/relationships/hyperlink" Target="https://en.wikipedia.org/wiki/Dew_point" TargetMode="External"/><Relationship Id="rId24" Type="http://schemas.openxmlformats.org/officeDocument/2006/relationships/hyperlink" Target="https://vt.tiktok.com/ZSY1Gb53L/" TargetMode="External"/><Relationship Id="rId32" Type="http://schemas.openxmlformats.org/officeDocument/2006/relationships/hyperlink" Target="https://en.wikipedia.org/wiki/Earth%27s_crust" TargetMode="External"/><Relationship Id="rId37" Type="http://schemas.openxmlformats.org/officeDocument/2006/relationships/hyperlink" Target="https://vt.tiktok.com/ZSY1GWMEC/" TargetMode="External"/><Relationship Id="rId5" Type="http://schemas.openxmlformats.org/officeDocument/2006/relationships/image" Target="../media/image12.png"/><Relationship Id="rId15" Type="http://schemas.openxmlformats.org/officeDocument/2006/relationships/hyperlink" Target="https://vt.tiktok.com/ZSY1Wms3J/" TargetMode="External"/><Relationship Id="rId23" Type="http://schemas.openxmlformats.org/officeDocument/2006/relationships/hyperlink" Target="https://en.wikipedia.org/wiki/Plate_tectonics#Driving_forces_related_to_mantle_dynamics" TargetMode="External"/><Relationship Id="rId28" Type="http://schemas.openxmlformats.org/officeDocument/2006/relationships/hyperlink" Target="https://vt.tiktok.com/ZSY1Wnpso/" TargetMode="External"/><Relationship Id="rId36" Type="http://schemas.openxmlformats.org/officeDocument/2006/relationships/hyperlink" Target="https://bit.ly/humanitylasthope" TargetMode="External"/><Relationship Id="rId10" Type="http://schemas.openxmlformats.org/officeDocument/2006/relationships/hyperlink" Target="https://vt.tiktok.com/ZSFqGx3d7/" TargetMode="External"/><Relationship Id="rId19" Type="http://schemas.openxmlformats.org/officeDocument/2006/relationships/hyperlink" Target="https://vt.tiktok.com/ZSY1nfGrr/" TargetMode="External"/><Relationship Id="rId31" Type="http://schemas.openxmlformats.org/officeDocument/2006/relationships/hyperlink" Target="https://vt.tiktok.com/ZSY1tLJna/" TargetMode="External"/><Relationship Id="rId4" Type="http://schemas.openxmlformats.org/officeDocument/2006/relationships/image" Target="../media/image11.jpeg"/><Relationship Id="rId9" Type="http://schemas.openxmlformats.org/officeDocument/2006/relationships/hyperlink" Target="https://vt.tiktok.com/ZSY1tAo3k/" TargetMode="External"/><Relationship Id="rId14" Type="http://schemas.openxmlformats.org/officeDocument/2006/relationships/hyperlink" Target="https://vt.tiktok.com/ZSFqGJv8t/" TargetMode="External"/><Relationship Id="rId22" Type="http://schemas.openxmlformats.org/officeDocument/2006/relationships/hyperlink" Target="https://vt.tiktok.com/ZSY1nFnvy/" TargetMode="External"/><Relationship Id="rId27" Type="http://schemas.openxmlformats.org/officeDocument/2006/relationships/hyperlink" Target="https://vt.tiktok.com/ZSY1njXpv/" TargetMode="External"/><Relationship Id="rId30" Type="http://schemas.openxmlformats.org/officeDocument/2006/relationships/hyperlink" Target="https://vt.tiktok.com/ZSY1tF2TC/" TargetMode="External"/><Relationship Id="rId35" Type="http://schemas.openxmlformats.org/officeDocument/2006/relationships/hyperlink" Target="https://vt.tiktok.com/ZSY1taWhw/" TargetMode="External"/><Relationship Id="rId8" Type="http://schemas.openxmlformats.org/officeDocument/2006/relationships/slide" Target="slide2.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jpg"/><Relationship Id="rId7"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jpg"/><Relationship Id="rId7" Type="http://schemas.openxmlformats.org/officeDocument/2006/relationships/hyperlink" Target="https://totrade.co/"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sdgs.un.org/goals" TargetMode="External"/><Relationship Id="rId5" Type="http://schemas.openxmlformats.org/officeDocument/2006/relationships/hyperlink" Target="https://teams.microsoft.com/l/channel/19%3AUPfsoUWcpbFGQAGbQIazvJ7gPNHxjR06biylR216uKQ1%40thread.tacv2/General?groupId=e0c4a96d-a0c0-43bd-93ed-1e4a97cf36cd&amp;tenantId=20bb2188-29e0-49cd-942c-6388ddd16ab1" TargetMode="External"/><Relationship Id="rId4" Type="http://schemas.openxmlformats.org/officeDocument/2006/relationships/hyperlink" Target="https://totrade.co/wat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62.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s://vt.tiktok.com/ZSY1frhxt/" TargetMode="Externa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62.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s://vt.tiktok.com/ZSY1y3jYt/" TargetMode="Externa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totrade.co/water" TargetMode="Externa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8" Type="http://schemas.openxmlformats.org/officeDocument/2006/relationships/hyperlink" Target="https://totrade.co/solution" TargetMode="External"/><Relationship Id="rId13" Type="http://schemas.openxmlformats.org/officeDocument/2006/relationships/image" Target="../media/image81.png"/><Relationship Id="rId18" Type="http://schemas.openxmlformats.org/officeDocument/2006/relationships/hyperlink" Target="mailto:team@totrade.co" TargetMode="External"/><Relationship Id="rId3" Type="http://schemas.openxmlformats.org/officeDocument/2006/relationships/image" Target="../media/image74.png"/><Relationship Id="rId21" Type="http://schemas.openxmlformats.org/officeDocument/2006/relationships/hyperlink" Target="https://totrade.co/tm" TargetMode="External"/><Relationship Id="rId7" Type="http://schemas.openxmlformats.org/officeDocument/2006/relationships/image" Target="../media/image76.svg"/><Relationship Id="rId12" Type="http://schemas.openxmlformats.org/officeDocument/2006/relationships/image" Target="../media/image80.svg"/><Relationship Id="rId17" Type="http://schemas.openxmlformats.org/officeDocument/2006/relationships/image" Target="../media/image84.svg"/><Relationship Id="rId2" Type="http://schemas.openxmlformats.org/officeDocument/2006/relationships/notesSlide" Target="../notesSlides/notesSlide39.xml"/><Relationship Id="rId16" Type="http://schemas.openxmlformats.org/officeDocument/2006/relationships/image" Target="../media/image83.png"/><Relationship Id="rId20"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hyperlink" Target="https://laointer.com/" TargetMode="External"/><Relationship Id="rId15" Type="http://schemas.openxmlformats.org/officeDocument/2006/relationships/hyperlink" Target="mailto:special@laointer.com" TargetMode="External"/><Relationship Id="rId23" Type="http://schemas.openxmlformats.org/officeDocument/2006/relationships/hyperlink" Target="https://totrade.co/tspecial" TargetMode="External"/><Relationship Id="rId10" Type="http://schemas.openxmlformats.org/officeDocument/2006/relationships/image" Target="../media/image78.svg"/><Relationship Id="rId19" Type="http://schemas.openxmlformats.org/officeDocument/2006/relationships/image" Target="../media/image85.png"/><Relationship Id="rId4" Type="http://schemas.openxmlformats.org/officeDocument/2006/relationships/slide" Target="slide2.xml"/><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hyperlink" Target="https://wa.me/85620552242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totrade.co/cataclysm.html" TargetMode="External"/><Relationship Id="rId4" Type="http://schemas.openxmlformats.org/officeDocument/2006/relationships/hyperlink" Target="https://totrade.co/cat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8" Type="http://schemas.openxmlformats.org/officeDocument/2006/relationships/hyperlink" Target="https://laointer.com/" TargetMode="External"/><Relationship Id="rId3" Type="http://schemas.openxmlformats.org/officeDocument/2006/relationships/image" Target="../media/image95.jpeg"/><Relationship Id="rId7" Type="http://schemas.openxmlformats.org/officeDocument/2006/relationships/hyperlink" Target="https://totrade.co/"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hyperlink" Target="https://bit.ly/totradeco" TargetMode="External"/><Relationship Id="rId5" Type="http://schemas.openxmlformats.org/officeDocument/2006/relationships/hyperlink" Target="https://trademarks.ipo.gov.uk/ipo-tmcase/page/Results/1/UK00003501625" TargetMode="External"/><Relationship Id="rId10" Type="http://schemas.openxmlformats.org/officeDocument/2006/relationships/slide" Target="slide2.xml"/><Relationship Id="rId4" Type="http://schemas.openxmlformats.org/officeDocument/2006/relationships/hyperlink" Target="https://trademarks.ipo.gov.uk/ipo-tmcase/page/Results/1/UK00918274942" TargetMode="External"/><Relationship Id="rId9" Type="http://schemas.openxmlformats.org/officeDocument/2006/relationships/hyperlink" Target="https://totrade.co/char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hyperlink" Target="https://bit.ly/humanitylasthope" TargetMode="Externa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hyperlink" Target="https://totrade.co/hail" TargetMode="External"/><Relationship Id="rId13" Type="http://schemas.openxmlformats.org/officeDocument/2006/relationships/hyperlink" Target="https://totrade.co/tsunami" TargetMode="External"/><Relationship Id="rId18" Type="http://schemas.openxmlformats.org/officeDocument/2006/relationships/hyperlink" Target="https://totrade.co/cataclysm.html" TargetMode="External"/><Relationship Id="rId3" Type="http://schemas.openxmlformats.org/officeDocument/2006/relationships/image" Target="../media/image16.jpeg"/><Relationship Id="rId7" Type="http://schemas.openxmlformats.org/officeDocument/2006/relationships/hyperlink" Target="https://totrade.co/fires" TargetMode="External"/><Relationship Id="rId12" Type="http://schemas.openxmlformats.org/officeDocument/2006/relationships/hyperlink" Target="https://totrade.co/volcano" TargetMode="External"/><Relationship Id="rId17" Type="http://schemas.openxmlformats.org/officeDocument/2006/relationships/hyperlink" Target="https://www.bing.com/search?q=1st+Law+Thermodynamics+Conservation+of+Energy" TargetMode="External"/><Relationship Id="rId2" Type="http://schemas.openxmlformats.org/officeDocument/2006/relationships/notesSlide" Target="../notesSlides/notesSlide5.xml"/><Relationship Id="rId16"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hyperlink" Target="https://totrade.co/heat" TargetMode="External"/><Relationship Id="rId11" Type="http://schemas.openxmlformats.org/officeDocument/2006/relationships/hyperlink" Target="https://totrade.co/quakes" TargetMode="External"/><Relationship Id="rId5" Type="http://schemas.openxmlformats.org/officeDocument/2006/relationships/hyperlink" Target="https://totrade.co/snow" TargetMode="External"/><Relationship Id="rId15" Type="http://schemas.openxmlformats.org/officeDocument/2006/relationships/image" Target="../media/image17.jpg"/><Relationship Id="rId10" Type="http://schemas.openxmlformats.org/officeDocument/2006/relationships/hyperlink" Target="https://totrade.co/tornado" TargetMode="External"/><Relationship Id="rId19" Type="http://schemas.openxmlformats.org/officeDocument/2006/relationships/image" Target="../media/image15.png"/><Relationship Id="rId4" Type="http://schemas.openxmlformats.org/officeDocument/2006/relationships/hyperlink" Target="https://totrade.co/flood" TargetMode="External"/><Relationship Id="rId9" Type="http://schemas.openxmlformats.org/officeDocument/2006/relationships/hyperlink" Target="https://totrade.co/winds" TargetMode="External"/><Relationship Id="rId14" Type="http://schemas.openxmlformats.org/officeDocument/2006/relationships/hyperlink" Target="https://totrade.co/ca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totrade.co/water" TargetMode="Externa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13" Type="http://schemas.openxmlformats.org/officeDocument/2006/relationships/hyperlink" Target="http://totrade.co/paper" TargetMode="External"/><Relationship Id="rId18" Type="http://schemas.openxmlformats.org/officeDocument/2006/relationships/hyperlink" Target="http://totrade.co/solcom" TargetMode="External"/><Relationship Id="rId26" Type="http://schemas.openxmlformats.org/officeDocument/2006/relationships/hyperlink" Target="https://www.youtube.com/watch?v=4n3fkTq_p0o" TargetMode="External"/><Relationship Id="rId3" Type="http://schemas.openxmlformats.org/officeDocument/2006/relationships/image" Target="../media/image100.jpeg"/><Relationship Id="rId21" Type="http://schemas.openxmlformats.org/officeDocument/2006/relationships/hyperlink" Target="https://totrade.co/chart" TargetMode="External"/><Relationship Id="rId34" Type="http://schemas.openxmlformats.org/officeDocument/2006/relationships/hyperlink" Target="mailto:team@365.totrade.co" TargetMode="External"/><Relationship Id="rId7" Type="http://schemas.openxmlformats.org/officeDocument/2006/relationships/hyperlink" Target="https://bit.ly/ASEANisSolution2" TargetMode="External"/><Relationship Id="rId12" Type="http://schemas.openxmlformats.org/officeDocument/2006/relationships/hyperlink" Target="http://totrade.co/laws" TargetMode="External"/><Relationship Id="rId17" Type="http://schemas.openxmlformats.org/officeDocument/2006/relationships/hyperlink" Target="https://totrade.co/spaceby50" TargetMode="External"/><Relationship Id="rId25" Type="http://schemas.openxmlformats.org/officeDocument/2006/relationships/hyperlink" Target="https://www.cia.gov/readingroom/document/cia-rdp79b00752a000300070001-8" TargetMode="External"/><Relationship Id="rId33" Type="http://schemas.openxmlformats.org/officeDocument/2006/relationships/hyperlink" Target="https://www.tiktok.com/@hydroloop.org" TargetMode="External"/><Relationship Id="rId2" Type="http://schemas.openxmlformats.org/officeDocument/2006/relationships/notesSlide" Target="../notesSlides/notesSlide53.xml"/><Relationship Id="rId16" Type="http://schemas.openxmlformats.org/officeDocument/2006/relationships/hyperlink" Target="http://totrade.co/pwp" TargetMode="External"/><Relationship Id="rId20" Type="http://schemas.openxmlformats.org/officeDocument/2006/relationships/hyperlink" Target="https://totrade.co/sharepoint" TargetMode="External"/><Relationship Id="rId29" Type="http://schemas.openxmlformats.org/officeDocument/2006/relationships/hyperlink" Target="https://bit.ly/globaltrades" TargetMode="External"/><Relationship Id="rId1" Type="http://schemas.openxmlformats.org/officeDocument/2006/relationships/slideLayout" Target="../slideLayouts/slideLayout7.xml"/><Relationship Id="rId6" Type="http://schemas.openxmlformats.org/officeDocument/2006/relationships/hyperlink" Target="https://bit.ly/ASEANisSolution3" TargetMode="External"/><Relationship Id="rId11" Type="http://schemas.openxmlformats.org/officeDocument/2006/relationships/hyperlink" Target="https://totrade.co/cataclysm.html" TargetMode="External"/><Relationship Id="rId24" Type="http://schemas.openxmlformats.org/officeDocument/2006/relationships/hyperlink" Target="https://www.solidaritaet.com/neuesol/2012/41/laos.htm" TargetMode="External"/><Relationship Id="rId32" Type="http://schemas.openxmlformats.org/officeDocument/2006/relationships/hyperlink" Target="https://www.facebook.com/totrade.co" TargetMode="External"/><Relationship Id="rId5" Type="http://schemas.openxmlformats.org/officeDocument/2006/relationships/hyperlink" Target="https://totrade.co/" TargetMode="External"/><Relationship Id="rId15" Type="http://schemas.openxmlformats.org/officeDocument/2006/relationships/hyperlink" Target="https://totrade.co/solpdf" TargetMode="External"/><Relationship Id="rId23" Type="http://schemas.openxmlformats.org/officeDocument/2006/relationships/hyperlink" Target="https://archive.schillerinstitute.com/economy/phys_econ/2012/seawapa.pdf" TargetMode="External"/><Relationship Id="rId28" Type="http://schemas.openxmlformats.org/officeDocument/2006/relationships/hyperlink" Target="https://totrade.co/pdf/POA_PS_to_pts.pdf" TargetMode="External"/><Relationship Id="rId36" Type="http://schemas.openxmlformats.org/officeDocument/2006/relationships/slide" Target="slide2.xml"/><Relationship Id="rId10" Type="http://schemas.openxmlformats.org/officeDocument/2006/relationships/hyperlink" Target="http://totrade.co/climate" TargetMode="External"/><Relationship Id="rId19" Type="http://schemas.openxmlformats.org/officeDocument/2006/relationships/hyperlink" Target="https://totrade.co/form" TargetMode="External"/><Relationship Id="rId31" Type="http://schemas.openxmlformats.org/officeDocument/2006/relationships/hyperlink" Target="https://www.linkedin.com/in/totrade/" TargetMode="External"/><Relationship Id="rId4" Type="http://schemas.openxmlformats.org/officeDocument/2006/relationships/image" Target="../media/image45.png"/><Relationship Id="rId9" Type="http://schemas.openxmlformats.org/officeDocument/2006/relationships/hyperlink" Target="https://totrade.co/pdf/&#3776;&#3740;&#3765;&#3725;&#3777;&#3740;&#3784;&#3714;&#3789;&#3785;&#3733;&#3771;&#3713;&#3749;&#3771;&#3719;_FDI_(Eng_Version).pdf" TargetMode="External"/><Relationship Id="rId14" Type="http://schemas.openxmlformats.org/officeDocument/2006/relationships/hyperlink" Target="http://totrade.co/solution" TargetMode="External"/><Relationship Id="rId22" Type="http://schemas.openxmlformats.org/officeDocument/2006/relationships/image" Target="../media/image48.png"/><Relationship Id="rId27" Type="http://schemas.openxmlformats.org/officeDocument/2006/relationships/hyperlink" Target="https://bit.ly/totradeco" TargetMode="External"/><Relationship Id="rId30" Type="http://schemas.openxmlformats.org/officeDocument/2006/relationships/hyperlink" Target="https://totrade.co/pdf/thone-cv-v6.pdf" TargetMode="External"/><Relationship Id="rId35" Type="http://schemas.openxmlformats.org/officeDocument/2006/relationships/image" Target="../media/image4.png"/><Relationship Id="rId8" Type="http://schemas.openxmlformats.org/officeDocument/2006/relationships/hyperlink" Target="https://totrade.co/pdf/Housing-One-Billion-People-in-China.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teams.microsoft.com/l/channel/19%3AinXXGGbuAw6nj3fym9JcanEp1LBy79LcTvLvsitNBgw1%40thread.tacv2/General?groupId=51ec1600-caaa-4745-9f94-baca7700a74e&amp;tenantId=20bb2188-29e0-49cd-942c-6388ddd16ab1" TargetMode="External"/><Relationship Id="rId13" Type="http://schemas.openxmlformats.org/officeDocument/2006/relationships/hyperlink" Target="mailto:fip@totrade.co" TargetMode="External"/><Relationship Id="rId18" Type="http://schemas.openxmlformats.org/officeDocument/2006/relationships/hyperlink" Target="https://teams.microsoft.com/l/channel/19%3ArCIaGT9pff-C_Cr_NOMeAHzw7HZEOfl4VGfCKhb1w-g1%40thread.tacv2/General?groupId=ec0a6b70-c6d0-48a1-9070-9cd4756a396a&amp;tenantId=20bb2188-29e0-49cd-942c-6388ddd16ab1" TargetMode="External"/><Relationship Id="rId26" Type="http://schemas.openxmlformats.org/officeDocument/2006/relationships/hyperlink" Target="https://teams.microsoft.com/l/channel/19%3A7K8VuTl99O_LOcH6ziVpyyabgjQUdYDeBpEA3KREt801%40thread.tacv2/General?groupId=ce408bb1-ff0c-49d6-bc39-53444b08af2b&amp;tenantId=20bb2188-29e0-49cd-942c-6388ddd16ab1" TargetMode="External"/><Relationship Id="rId3" Type="http://schemas.openxmlformats.org/officeDocument/2006/relationships/image" Target="../media/image41.jpeg"/><Relationship Id="rId21" Type="http://schemas.openxmlformats.org/officeDocument/2006/relationships/hyperlink" Target="mailto:itc@totrade.co" TargetMode="External"/><Relationship Id="rId7" Type="http://schemas.openxmlformats.org/officeDocument/2006/relationships/hyperlink" Target="mailto:%20name@agri.totrade.co" TargetMode="External"/><Relationship Id="rId12" Type="http://schemas.openxmlformats.org/officeDocument/2006/relationships/hyperlink" Target="https://teams.microsoft.com/l/channel/19%3AZ8x7nvIn7AwAEEZtf6H_ArPgfeTKibU87j2v7l3O82c1%40thread.tacv2/General?groupId=0552b52e-ec06-4a40-aeaa-415ef9da7275&amp;tenantId=20bb2188-29e0-49cd-942c-6388ddd16ab1" TargetMode="External"/><Relationship Id="rId17" Type="http://schemas.openxmlformats.org/officeDocument/2006/relationships/hyperlink" Target="mailto:iec@totrade.co" TargetMode="External"/><Relationship Id="rId25" Type="http://schemas.openxmlformats.org/officeDocument/2006/relationships/hyperlink" Target="mailto:pic@totrade.co" TargetMode="External"/><Relationship Id="rId2" Type="http://schemas.openxmlformats.org/officeDocument/2006/relationships/notesSlide" Target="../notesSlides/notesSlide54.xml"/><Relationship Id="rId16" Type="http://schemas.openxmlformats.org/officeDocument/2006/relationships/hyperlink" Target="https://teams.microsoft.com/l/channel/19%3Aav-fCEF3nZbdIgLnoCF3BoFpKTIVtHCEPoh95DM-NUs1%40thread.tacv2/General?groupId=83708302-5bca-456f-a61b-4354f26188c0&amp;tenantId=20bb2188-29e0-49cd-942c-6388ddd16ab1" TargetMode="External"/><Relationship Id="rId20" Type="http://schemas.openxmlformats.org/officeDocument/2006/relationships/hyperlink" Target="https://teams.microsoft.com/l/channel/19%3Ag4xMz1a4yADwNEwBwJu-euvCGCDMYOZdwQSkvVuNKts1%40thread.tacv2/General?groupId=b950901c-41e0-4a01-b36d-e53fe993aa16&amp;tenantId=20bb2188-29e0-49cd-942c-6388ddd16ab1" TargetMode="External"/><Relationship Id="rId29" Type="http://schemas.openxmlformats.org/officeDocument/2006/relationships/hyperlink" Target="mailto:rdc@totrade.co" TargetMode="External"/><Relationship Id="rId1" Type="http://schemas.openxmlformats.org/officeDocument/2006/relationships/slideLayout" Target="../slideLayouts/slideLayout7.xml"/><Relationship Id="rId6" Type="http://schemas.openxmlformats.org/officeDocument/2006/relationships/hyperlink" Target="https://teams.microsoft.com/l/channel/19%3ANLkZnvhP3Qa83vCyqAPZulAxR321GE9QnFXBlNhocaI1%40thread.tacv2/General?groupId=77a81578-5dde-4bdc-904c-4a7a334a762b&amp;tenantId=20bb2188-29e0-49cd-942c-6388ddd16ab1" TargetMode="External"/><Relationship Id="rId11" Type="http://schemas.openxmlformats.org/officeDocument/2006/relationships/hyperlink" Target="mailto:for@totrade.co" TargetMode="External"/><Relationship Id="rId24" Type="http://schemas.openxmlformats.org/officeDocument/2006/relationships/hyperlink" Target="https://teams.microsoft.com/l/channel/19%3AKHsT0R0vR3Vc-ZcLy5BRuurcmUUfX2gsD5NNVEsM49Y1%40thread.tacv2/General?groupId=7826b15c-5f93-487e-8444-9c79c040ee79&amp;tenantId=20bb2188-29e0-49cd-942c-6388ddd16ab1" TargetMode="External"/><Relationship Id="rId32" Type="http://schemas.openxmlformats.org/officeDocument/2006/relationships/slide" Target="slide2.xml"/><Relationship Id="rId5" Type="http://schemas.openxmlformats.org/officeDocument/2006/relationships/hyperlink" Target="https://humanlasthope/" TargetMode="External"/><Relationship Id="rId15" Type="http://schemas.openxmlformats.org/officeDocument/2006/relationships/hyperlink" Target="mailto:icc@totrade.co" TargetMode="External"/><Relationship Id="rId23" Type="http://schemas.openxmlformats.org/officeDocument/2006/relationships/hyperlink" Target="mailto:lmd@totrade.co" TargetMode="External"/><Relationship Id="rId28" Type="http://schemas.openxmlformats.org/officeDocument/2006/relationships/hyperlink" Target="https://teams.microsoft.com/l/channel/19%3AUPfsoUWcpbFGQAGbQIazvJ7gPNHxjR06biylR216uKQ1%40thread.tacv2/General?groupId=e0c4a96d-a0c0-43bd-93ed-1e4a97cf36cd&amp;tenantId=20bb2188-29e0-49cd-942c-6388ddd16ab1" TargetMode="External"/><Relationship Id="rId10" Type="http://schemas.openxmlformats.org/officeDocument/2006/relationships/hyperlink" Target="https://teams.microsoft.com/l/channel/19%3AlW2x8dtME98YJyV2z1ckk8tikDGts8KuCFHNpOHRkAk1%40thread.tacv2/General?groupId=2961c8a6-2e85-4ece-8016-b1e192619d6e&amp;tenantId=20bb2188-29e0-49cd-942c-6388ddd16ab1https://teams.microsoft.com/l/channel/19%3AlW2x8dtME98YJyV2z1ckk8tikDGts8KuCFHNpOHRkAk1%40thread.tacv2/General?groupId=2961c8a6-2e85-4ece-8016-b1e192619d6e&amp;tenantId=20bb2188-29e0-49cd-942c-6388ddd16ab1" TargetMode="External"/><Relationship Id="rId19" Type="http://schemas.openxmlformats.org/officeDocument/2006/relationships/hyperlink" Target="mailto:ipo@totrade.co" TargetMode="External"/><Relationship Id="rId31" Type="http://schemas.openxmlformats.org/officeDocument/2006/relationships/hyperlink" Target="mailto:tpp@totrade.co" TargetMode="External"/><Relationship Id="rId4" Type="http://schemas.openxmlformats.org/officeDocument/2006/relationships/hyperlink" Target="https://myapps.microsoft.com/?whr=365.totrade.co" TargetMode="External"/><Relationship Id="rId9" Type="http://schemas.openxmlformats.org/officeDocument/2006/relationships/hyperlink" Target="mailto:ahf@totrade.co" TargetMode="External"/><Relationship Id="rId14" Type="http://schemas.openxmlformats.org/officeDocument/2006/relationships/hyperlink" Target="https://teams.microsoft.com/l/channel/19%3AgBR69tI9nTB9Mb-37GRWGgd_6ieJMlotONfrXcIuW0w1%40thread.tacv2/General?groupId=707ded5f-ed83-441e-85aa-4892bd0f87a4&amp;tenantId=20bb2188-29e0-49cd-942c-6388ddd16ab1" TargetMode="External"/><Relationship Id="rId22" Type="http://schemas.openxmlformats.org/officeDocument/2006/relationships/hyperlink" Target="https://teams.microsoft.com/l/channel/19%3AbXsb2mvkIobi50yEaBoA-__X2IqdBel_F2MKp8stWQY1%40thread.tacv2/General?groupId=ec2504cf-53af-48f2-ada7-b1a230d1c475&amp;tenantId=20bb2188-29e0-49cd-942c-6388ddd16ab1" TargetMode="External"/><Relationship Id="rId27" Type="http://schemas.openxmlformats.org/officeDocument/2006/relationships/hyperlink" Target="mailto:rdss@totrade.co" TargetMode="External"/><Relationship Id="rId30" Type="http://schemas.openxmlformats.org/officeDocument/2006/relationships/hyperlink" Target="https://teams.microsoft.com/l/channel/19%3A7mLJ9Q90WZmLHISTmaCrE-eQBlOpxFJyqRl-1z4S12M1%40thread.tacv2/General?groupId=a2201c36-6e89-4ecc-a245-8135eb1e72c2&amp;tenantId=20bb2188-29e0-49cd-942c-6388ddd16ab1"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totrade.co/fires" TargetMode="External"/><Relationship Id="rId13" Type="http://schemas.openxmlformats.org/officeDocument/2006/relationships/hyperlink" Target="https://totrade.co/volcano" TargetMode="External"/><Relationship Id="rId3" Type="http://schemas.openxmlformats.org/officeDocument/2006/relationships/image" Target="../media/image18.png"/><Relationship Id="rId7" Type="http://schemas.openxmlformats.org/officeDocument/2006/relationships/hyperlink" Target="https://totrade.co/heat" TargetMode="External"/><Relationship Id="rId12" Type="http://schemas.openxmlformats.org/officeDocument/2006/relationships/hyperlink" Target="https://totrade.co/snow" TargetMode="External"/><Relationship Id="rId2" Type="http://schemas.openxmlformats.org/officeDocument/2006/relationships/notesSlide" Target="../notesSlides/notesSlide6.xml"/><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hyperlink" Target="https://totrade.co/quakes" TargetMode="External"/><Relationship Id="rId11" Type="http://schemas.openxmlformats.org/officeDocument/2006/relationships/hyperlink" Target="https://totrade.co/hail" TargetMode="External"/><Relationship Id="rId5" Type="http://schemas.openxmlformats.org/officeDocument/2006/relationships/hyperlink" Target="https://totrade.co/flood" TargetMode="External"/><Relationship Id="rId15" Type="http://schemas.openxmlformats.org/officeDocument/2006/relationships/slide" Target="slide6.xml"/><Relationship Id="rId10" Type="http://schemas.openxmlformats.org/officeDocument/2006/relationships/hyperlink" Target="https://totrade.co/tornado" TargetMode="External"/><Relationship Id="rId4" Type="http://schemas.openxmlformats.org/officeDocument/2006/relationships/hyperlink" Target="https://totrade.co/cataclism" TargetMode="External"/><Relationship Id="rId9" Type="http://schemas.openxmlformats.org/officeDocument/2006/relationships/hyperlink" Target="https://totrade.co/winds" TargetMode="External"/><Relationship Id="rId14" Type="http://schemas.openxmlformats.org/officeDocument/2006/relationships/hyperlink" Target="https://totrade.co/tsunami"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incubator.wikimedia.org/wiki/Wp/khw/2" TargetMode="External"/><Relationship Id="rId13" Type="http://schemas.openxmlformats.org/officeDocument/2006/relationships/hyperlink" Target="https://totrade.co/heat" TargetMode="External"/><Relationship Id="rId18" Type="http://schemas.openxmlformats.org/officeDocument/2006/relationships/hyperlink" Target="https://totrade.co/tornado" TargetMode="External"/><Relationship Id="rId3" Type="http://schemas.openxmlformats.org/officeDocument/2006/relationships/image" Target="../media/image19.png"/><Relationship Id="rId21" Type="http://schemas.openxmlformats.org/officeDocument/2006/relationships/hyperlink" Target="https://totrade.co/pwp" TargetMode="External"/><Relationship Id="rId7" Type="http://schemas.openxmlformats.org/officeDocument/2006/relationships/image" Target="../media/image21.png"/><Relationship Id="rId12" Type="http://schemas.openxmlformats.org/officeDocument/2006/relationships/hyperlink" Target="https://totrade.co/quakes" TargetMode="External"/><Relationship Id="rId17" Type="http://schemas.openxmlformats.org/officeDocument/2006/relationships/hyperlink" Target="https://totrade.co/tsunami" TargetMode="External"/><Relationship Id="rId2" Type="http://schemas.openxmlformats.org/officeDocument/2006/relationships/notesSlide" Target="../notesSlides/notesSlide7.xml"/><Relationship Id="rId16" Type="http://schemas.openxmlformats.org/officeDocument/2006/relationships/hyperlink" Target="https://totrade.co/volcano" TargetMode="External"/><Relationship Id="rId20" Type="http://schemas.openxmlformats.org/officeDocument/2006/relationships/hyperlink" Target="https://totrade.co/fires" TargetMode="External"/><Relationship Id="rId1" Type="http://schemas.openxmlformats.org/officeDocument/2006/relationships/slideLayout" Target="../slideLayouts/slideLayout7.xml"/><Relationship Id="rId6" Type="http://schemas.openxmlformats.org/officeDocument/2006/relationships/hyperlink" Target="https://pixabay.com/en/one-green-square-rounded-number-1-39418/" TargetMode="External"/><Relationship Id="rId11" Type="http://schemas.openxmlformats.org/officeDocument/2006/relationships/hyperlink" Target="https://totrade.co/flood" TargetMode="External"/><Relationship Id="rId5" Type="http://schemas.openxmlformats.org/officeDocument/2006/relationships/image" Target="../media/image20.png"/><Relationship Id="rId15" Type="http://schemas.openxmlformats.org/officeDocument/2006/relationships/hyperlink" Target="https://totrade.co/hail" TargetMode="External"/><Relationship Id="rId10" Type="http://schemas.openxmlformats.org/officeDocument/2006/relationships/hyperlink" Target="https://commons.wikimedia.org/wiki/File:3orange.png" TargetMode="External"/><Relationship Id="rId19" Type="http://schemas.openxmlformats.org/officeDocument/2006/relationships/hyperlink" Target="https://totrade.co/snow" TargetMode="External"/><Relationship Id="rId4" Type="http://schemas.openxmlformats.org/officeDocument/2006/relationships/image" Target="../media/image1.jpg"/><Relationship Id="rId9" Type="http://schemas.openxmlformats.org/officeDocument/2006/relationships/image" Target="../media/image22.png"/><Relationship Id="rId14" Type="http://schemas.openxmlformats.org/officeDocument/2006/relationships/hyperlink" Target="https://totrade.co/winds" TargetMode="External"/><Relationship Id="rId22"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https://totrade.co/pwc"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hyperlink" Target="https://www.bing.com/search?q=Rampant+corruption+meani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bing.com/search?q=indebted+to+foreigners+meaning" TargetMode="External"/><Relationship Id="rId11" Type="http://schemas.openxmlformats.org/officeDocument/2006/relationships/slide" Target="slide2.xml"/><Relationship Id="rId5" Type="http://schemas.openxmlformats.org/officeDocument/2006/relationships/hyperlink" Target="https://www.bing.com/search?q=resource+curse+meaning" TargetMode="External"/><Relationship Id="rId10" Type="http://schemas.openxmlformats.org/officeDocument/2006/relationships/image" Target="../media/image28.svg"/><Relationship Id="rId4" Type="http://schemas.openxmlformats.org/officeDocument/2006/relationships/image" Target="../media/image2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D91CF7-2D1D-1850-E0DF-CBE0653BBAEE}"/>
              </a:ext>
            </a:extLst>
          </p:cNvPr>
          <p:cNvSpPr txBox="1"/>
          <p:nvPr/>
        </p:nvSpPr>
        <p:spPr>
          <a:xfrm>
            <a:off x="10071100" y="7187168"/>
            <a:ext cx="622300" cy="369332"/>
          </a:xfrm>
          <a:prstGeom prst="rect">
            <a:avLst/>
          </a:prstGeom>
          <a:solidFill>
            <a:schemeClr val="bg1">
              <a:alpha val="58000"/>
            </a:schemeClr>
          </a:solidFill>
        </p:spPr>
        <p:txBody>
          <a:bodyPr wrap="square" rtlCol="0">
            <a:spAutoFit/>
          </a:bodyPr>
          <a:lstStyle/>
          <a:p>
            <a:r>
              <a:rPr lang="en-GB" b="1" dirty="0">
                <a:solidFill>
                  <a:srgbClr val="002060"/>
                </a:solidFill>
                <a:hlinkClick r:id="rId4">
                  <a:extLst>
                    <a:ext uri="{A12FA001-AC4F-418D-AE19-62706E023703}">
                      <ahyp:hlinkClr xmlns:ahyp="http://schemas.microsoft.com/office/drawing/2018/hyperlinkcolor" val="tx"/>
                    </a:ext>
                  </a:extLst>
                </a:hlinkClick>
              </a:rPr>
              <a:t>V06</a:t>
            </a:r>
            <a:endParaRPr lang="en-GB" b="1" dirty="0">
              <a:solidFill>
                <a:srgbClr val="002060"/>
              </a:solidFill>
            </a:endParaRPr>
          </a:p>
        </p:txBody>
      </p:sp>
      <p:pic>
        <p:nvPicPr>
          <p:cNvPr id="15" name="Graphic 14">
            <a:extLst>
              <a:ext uri="{FF2B5EF4-FFF2-40B4-BE49-F238E27FC236}">
                <a16:creationId xmlns:a16="http://schemas.microsoft.com/office/drawing/2014/main" id="{43108636-A1C0-1A85-BBD7-BD42D3531C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6700" y="2254250"/>
            <a:ext cx="7620000" cy="1457133"/>
          </a:xfrm>
          <a:prstGeom prst="rect">
            <a:avLst/>
          </a:prstGeom>
        </p:spPr>
      </p:pic>
      <p:sp>
        <p:nvSpPr>
          <p:cNvPr id="2" name="!!TextBox 11">
            <a:hlinkClick r:id="rId7"/>
            <a:extLst>
              <a:ext uri="{FF2B5EF4-FFF2-40B4-BE49-F238E27FC236}">
                <a16:creationId xmlns:a16="http://schemas.microsoft.com/office/drawing/2014/main" id="{4585951A-4DC0-EE7B-C77A-33A523189294}"/>
              </a:ext>
            </a:extLst>
          </p:cNvPr>
          <p:cNvSpPr txBox="1"/>
          <p:nvPr/>
        </p:nvSpPr>
        <p:spPr>
          <a:xfrm>
            <a:off x="1627691" y="2323902"/>
            <a:ext cx="7529010" cy="844748"/>
          </a:xfrm>
          <a:prstGeom prst="rect">
            <a:avLst/>
          </a:prstGeom>
          <a:effectLst>
            <a:outerShdw blurRad="50800" dist="50800" dir="5400000" algn="ctr" rotWithShape="0">
              <a:srgbClr val="000000">
                <a:alpha val="97000"/>
              </a:srgbClr>
            </a:outerShdw>
          </a:effectLst>
        </p:spPr>
        <p:txBody>
          <a:bodyPr vert="horz" lIns="80201" tIns="40100" rIns="80201" bIns="40100" rtlCol="0">
            <a:normAutofit/>
          </a:bodyPr>
          <a:lstStyle/>
          <a:p>
            <a:r>
              <a:rPr lang="en-US" sz="4800" b="1" kern="0" dirty="0">
                <a:solidFill>
                  <a:schemeClr val="bg1"/>
                </a:solidFill>
                <a:effectLst>
                  <a:outerShdw blurRad="50800" dist="38100" dir="5400000" algn="t" rotWithShape="0">
                    <a:prstClr val="black">
                      <a:alpha val="40000"/>
                    </a:prstClr>
                  </a:outerShdw>
                </a:effectLst>
                <a:latin typeface="Arial Black" panose="020B0A04020102020204" pitchFamily="34" charset="0"/>
                <a:ea typeface="Times New Roman" panose="02020603050405020304" pitchFamily="18" charset="0"/>
              </a:rPr>
              <a:t>Humanity’s Last Hope</a:t>
            </a:r>
          </a:p>
        </p:txBody>
      </p:sp>
      <p:sp>
        <p:nvSpPr>
          <p:cNvPr id="4" name="TextBox 3">
            <a:extLst>
              <a:ext uri="{FF2B5EF4-FFF2-40B4-BE49-F238E27FC236}">
                <a16:creationId xmlns:a16="http://schemas.microsoft.com/office/drawing/2014/main" id="{5D2B4641-413C-5076-005E-29E22279248C}"/>
              </a:ext>
            </a:extLst>
          </p:cNvPr>
          <p:cNvSpPr txBox="1"/>
          <p:nvPr/>
        </p:nvSpPr>
        <p:spPr>
          <a:xfrm>
            <a:off x="629234" y="6264654"/>
            <a:ext cx="3117266" cy="707886"/>
          </a:xfrm>
          <a:prstGeom prst="rect">
            <a:avLst/>
          </a:prstGeom>
          <a:noFill/>
          <a:effectLst>
            <a:outerShdw blurRad="50800" dist="25400" dir="5400000" algn="ctr" rotWithShape="0">
              <a:srgbClr val="000000">
                <a:alpha val="98000"/>
              </a:srgbClr>
            </a:outerShdw>
          </a:effectLst>
        </p:spPr>
        <p:txBody>
          <a:bodyPr wrap="square" rtlCol="0">
            <a:spAutoFit/>
          </a:bodyPr>
          <a:lstStyle/>
          <a:p>
            <a:r>
              <a:rPr lang="en-GB" sz="2000" dirty="0">
                <a:solidFill>
                  <a:schemeClr val="bg1"/>
                </a:solidFill>
                <a:hlinkClick r:id="rId8">
                  <a:extLst>
                    <a:ext uri="{A12FA001-AC4F-418D-AE19-62706E023703}">
                      <ahyp:hlinkClr xmlns:ahyp="http://schemas.microsoft.com/office/drawing/2018/hyperlinkcolor" val="tx"/>
                    </a:ext>
                  </a:extLst>
                </a:hlinkClick>
              </a:rPr>
              <a:t>team@totrade.co</a:t>
            </a:r>
            <a:endParaRPr lang="lo-LA" sz="2000" dirty="0">
              <a:solidFill>
                <a:schemeClr val="bg1"/>
              </a:solidFill>
            </a:endParaRPr>
          </a:p>
          <a:p>
            <a:r>
              <a:rPr lang="en-US" sz="2000" dirty="0">
                <a:solidFill>
                  <a:schemeClr val="bg1"/>
                </a:solidFill>
              </a:rPr>
              <a:t>Team: </a:t>
            </a:r>
            <a:r>
              <a:rPr lang="en-US" sz="2000" dirty="0">
                <a:solidFill>
                  <a:schemeClr val="bg1"/>
                </a:solidFill>
                <a:hlinkClick r:id="rId9">
                  <a:extLst>
                    <a:ext uri="{A12FA001-AC4F-418D-AE19-62706E023703}">
                      <ahyp:hlinkClr xmlns:ahyp="http://schemas.microsoft.com/office/drawing/2018/hyperlinkcolor" val="tx"/>
                    </a:ext>
                  </a:extLst>
                </a:hlinkClick>
              </a:rPr>
              <a:t>Totrade.co/chart</a:t>
            </a:r>
            <a:endParaRPr lang="en-GB" sz="2000" dirty="0">
              <a:solidFill>
                <a:schemeClr val="bg1"/>
              </a:solidFill>
            </a:endParaRPr>
          </a:p>
        </p:txBody>
      </p:sp>
      <p:sp>
        <p:nvSpPr>
          <p:cNvPr id="6" name="!!TextBox 11">
            <a:extLst>
              <a:ext uri="{FF2B5EF4-FFF2-40B4-BE49-F238E27FC236}">
                <a16:creationId xmlns:a16="http://schemas.microsoft.com/office/drawing/2014/main" id="{9A8519EB-30B9-7757-309A-A4692219AB1E}"/>
              </a:ext>
            </a:extLst>
          </p:cNvPr>
          <p:cNvSpPr txBox="1"/>
          <p:nvPr/>
        </p:nvSpPr>
        <p:spPr>
          <a:xfrm>
            <a:off x="622300" y="5988050"/>
            <a:ext cx="2722105" cy="439028"/>
          </a:xfrm>
          <a:prstGeom prst="rect">
            <a:avLst/>
          </a:prstGeom>
          <a:effectLst>
            <a:outerShdw blurRad="50800" dist="25400" dir="5400000" algn="ctr" rotWithShape="0">
              <a:srgbClr val="000000">
                <a:alpha val="98000"/>
              </a:srgbClr>
            </a:outerShdw>
          </a:effectLst>
        </p:spPr>
        <p:txBody>
          <a:bodyPr vert="horz" lIns="80201" tIns="40100" rIns="80201" bIns="40100" rtlCol="0">
            <a:noAutofit/>
          </a:bodyPr>
          <a:lstStyle/>
          <a:p>
            <a:pPr>
              <a:lnSpc>
                <a:spcPts val="2400"/>
              </a:lnSpc>
              <a:tabLst>
                <a:tab pos="4114800" algn="l"/>
              </a:tabLst>
            </a:pPr>
            <a:r>
              <a:rPr lang="en-US" sz="2000" kern="0" spc="270" dirty="0">
                <a:solidFill>
                  <a:schemeClr val="bg1"/>
                </a:solidFill>
                <a:latin typeface="Arial MT" pitchFamily="50" charset="0"/>
                <a:ea typeface="Times New Roman" panose="02020603050405020304" pitchFamily="18" charset="0"/>
                <a:cs typeface="Arial" panose="020B0604020202020204" pitchFamily="34" charset="0"/>
                <a:hlinkClick r:id="rId10">
                  <a:extLst>
                    <a:ext uri="{A12FA001-AC4F-418D-AE19-62706E023703}">
                      <ahyp:hlinkClr xmlns:ahyp="http://schemas.microsoft.com/office/drawing/2018/hyperlinkcolor" val="tx"/>
                    </a:ext>
                  </a:extLst>
                </a:hlinkClick>
              </a:rPr>
              <a:t>totrade.co</a:t>
            </a:r>
            <a:r>
              <a:rPr lang="en-US" sz="2000" kern="0" spc="270" dirty="0">
                <a:solidFill>
                  <a:schemeClr val="bg1"/>
                </a:solidFill>
                <a:effectLst/>
                <a:latin typeface="Arial MT" pitchFamily="50" charset="0"/>
                <a:ea typeface="Times New Roman" panose="02020603050405020304" pitchFamily="18" charset="0"/>
                <a:cs typeface="Arial" panose="020B0604020202020204" pitchFamily="34" charset="0"/>
              </a:rPr>
              <a:t> </a:t>
            </a:r>
            <a:r>
              <a:rPr lang="en-US" sz="2000" kern="0" spc="270" dirty="0">
                <a:solidFill>
                  <a:schemeClr val="bg1"/>
                </a:solidFill>
                <a:effectLst/>
                <a:latin typeface="Arial MT" pitchFamily="50" charset="0"/>
                <a:ea typeface="Times New Roman" panose="02020603050405020304" pitchFamily="18" charset="0"/>
                <a:cs typeface="Arial" panose="020B0604020202020204" pitchFamily="34" charset="0"/>
                <a:hlinkClick r:id="rId11">
                  <a:extLst>
                    <a:ext uri="{A12FA001-AC4F-418D-AE19-62706E023703}">
                      <ahyp:hlinkClr xmlns:ahyp="http://schemas.microsoft.com/office/drawing/2018/hyperlinkcolor" val="tx"/>
                    </a:ext>
                  </a:extLst>
                </a:hlinkClick>
              </a:rPr>
              <a:t>team</a:t>
            </a:r>
            <a:endParaRPr lang="en-US" sz="2000" i="1" kern="0" spc="27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62107EFD-B694-0E04-7A2A-488889A9CBE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68316" y="4489880"/>
            <a:ext cx="844748" cy="844748"/>
          </a:xfrm>
          <a:prstGeom prst="rect">
            <a:avLst/>
          </a:prstGeom>
        </p:spPr>
      </p:pic>
      <p:sp>
        <p:nvSpPr>
          <p:cNvPr id="7" name="TextBox 6">
            <a:extLst>
              <a:ext uri="{FF2B5EF4-FFF2-40B4-BE49-F238E27FC236}">
                <a16:creationId xmlns:a16="http://schemas.microsoft.com/office/drawing/2014/main" id="{EE530CC2-505A-04E7-2590-15608D800A3D}"/>
              </a:ext>
            </a:extLst>
          </p:cNvPr>
          <p:cNvSpPr txBox="1"/>
          <p:nvPr/>
        </p:nvSpPr>
        <p:spPr>
          <a:xfrm>
            <a:off x="1536700" y="4732119"/>
            <a:ext cx="2514600" cy="646331"/>
          </a:xfrm>
          <a:prstGeom prst="rect">
            <a:avLst/>
          </a:prstGeom>
          <a:noFill/>
          <a:effectLst>
            <a:outerShdw blurRad="50800" dist="25400" dir="5400000" algn="ctr" rotWithShape="0">
              <a:srgbClr val="000000">
                <a:alpha val="98000"/>
              </a:srgbClr>
            </a:outerShdw>
          </a:effectLst>
        </p:spPr>
        <p:txBody>
          <a:bodyPr wrap="square" rtlCol="0">
            <a:spAutoFit/>
          </a:bodyPr>
          <a:lstStyle/>
          <a:p>
            <a:pPr algn="ctr"/>
            <a:r>
              <a:rPr lang="en-GB" b="1" spc="50" dirty="0">
                <a:solidFill>
                  <a:schemeClr val="bg1"/>
                </a:solidFill>
              </a:rPr>
              <a:t>Scan for Latest Update</a:t>
            </a:r>
          </a:p>
          <a:p>
            <a:pPr algn="ctr"/>
            <a:r>
              <a:rPr lang="en-GB" sz="1800" b="1" spc="180" dirty="0">
                <a:solidFill>
                  <a:schemeClr val="bg1"/>
                </a:solidFill>
                <a:hlinkClick r:id="rId7">
                  <a:extLst>
                    <a:ext uri="{A12FA001-AC4F-418D-AE19-62706E023703}">
                      <ahyp:hlinkClr xmlns:ahyp="http://schemas.microsoft.com/office/drawing/2018/hyperlinkcolor" val="tx"/>
                    </a:ext>
                  </a:extLst>
                </a:hlinkClick>
              </a:rPr>
              <a:t>totrade.co/solution</a:t>
            </a:r>
            <a:endParaRPr lang="en-GB" sz="1800" b="1" spc="180" dirty="0">
              <a:solidFill>
                <a:schemeClr val="bg1"/>
              </a:solidFill>
            </a:endParaRPr>
          </a:p>
        </p:txBody>
      </p:sp>
      <p:pic>
        <p:nvPicPr>
          <p:cNvPr id="9" name="Picture 8" descr="A blue sign with white text&#10;&#10;Description automatically generated">
            <a:hlinkClick r:id="rId13"/>
            <a:hlinkHover r:id="" action="ppaction://noaction" highlightClick="1"/>
            <a:extLst>
              <a:ext uri="{FF2B5EF4-FFF2-40B4-BE49-F238E27FC236}">
                <a16:creationId xmlns:a16="http://schemas.microsoft.com/office/drawing/2014/main" id="{1C1C201F-7B74-AF5F-2180-D302C1E15C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04920" y="3854450"/>
            <a:ext cx="1789180" cy="505969"/>
          </a:xfrm>
          <a:prstGeom prst="rect">
            <a:avLst/>
          </a:prstGeom>
          <a:effectLst>
            <a:outerShdw blurRad="76200" dist="38100" dir="13500000" algn="br" rotWithShape="0">
              <a:prstClr val="black">
                <a:alpha val="40000"/>
              </a:prstClr>
            </a:outerShdw>
          </a:effectLst>
        </p:spPr>
      </p:pic>
      <p:pic>
        <p:nvPicPr>
          <p:cNvPr id="13" name="Graphic 12">
            <a:extLst>
              <a:ext uri="{FF2B5EF4-FFF2-40B4-BE49-F238E27FC236}">
                <a16:creationId xmlns:a16="http://schemas.microsoft.com/office/drawing/2014/main" id="{11D52466-4671-3373-1750-1CC37C04123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60500" y="2101850"/>
            <a:ext cx="167191" cy="1743268"/>
          </a:xfrm>
          <a:prstGeom prst="rect">
            <a:avLst/>
          </a:prstGeom>
          <a:effectLst>
            <a:glow rad="25400">
              <a:schemeClr val="tx1">
                <a:alpha val="48000"/>
              </a:schemeClr>
            </a:glow>
            <a:innerShdw blurRad="177800" dist="25400" dir="2400000">
              <a:prstClr val="black">
                <a:alpha val="97000"/>
              </a:prstClr>
            </a:innerShdw>
          </a:effectLst>
        </p:spPr>
      </p:pic>
      <p:sp>
        <p:nvSpPr>
          <p:cNvPr id="16" name="TextBox 15">
            <a:extLst>
              <a:ext uri="{FF2B5EF4-FFF2-40B4-BE49-F238E27FC236}">
                <a16:creationId xmlns:a16="http://schemas.microsoft.com/office/drawing/2014/main" id="{A3ECAF08-A473-C0A2-E8AC-75578934C8D2}"/>
              </a:ext>
            </a:extLst>
          </p:cNvPr>
          <p:cNvSpPr txBox="1"/>
          <p:nvPr/>
        </p:nvSpPr>
        <p:spPr>
          <a:xfrm>
            <a:off x="1627689" y="3070364"/>
            <a:ext cx="7681411" cy="677108"/>
          </a:xfrm>
          <a:prstGeom prst="rect">
            <a:avLst/>
          </a:prstGeom>
          <a:noFill/>
          <a:effectLst>
            <a:outerShdw blurRad="50800" dist="38100" dir="5400000" algn="t" rotWithShape="0">
              <a:prstClr val="black">
                <a:alpha val="97000"/>
              </a:prstClr>
            </a:outerShdw>
          </a:effectLst>
        </p:spPr>
        <p:txBody>
          <a:bodyPr wrap="square" rtlCol="0">
            <a:spAutoFit/>
          </a:bodyPr>
          <a:lstStyle/>
          <a:p>
            <a:r>
              <a:rPr lang="en-GB" sz="3800" b="1" spc="400" dirty="0">
                <a:solidFill>
                  <a:schemeClr val="bg1"/>
                </a:solidFill>
                <a:effectLst>
                  <a:outerShdw blurRad="50800" dist="38100" dir="5400000" algn="t" rotWithShape="0">
                    <a:prstClr val="black">
                      <a:alpha val="40000"/>
                    </a:prstClr>
                  </a:outerShdw>
                </a:effectLst>
                <a:latin typeface="Arial MT" pitchFamily="50" charset="0"/>
              </a:rPr>
              <a:t>GREEN</a:t>
            </a:r>
            <a:r>
              <a:rPr lang="en-GB" sz="3800" spc="400" dirty="0">
                <a:solidFill>
                  <a:schemeClr val="bg1"/>
                </a:solidFill>
                <a:effectLst>
                  <a:outerShdw blurRad="50800" dist="38100" dir="5400000" algn="t" rotWithShape="0">
                    <a:prstClr val="black">
                      <a:alpha val="40000"/>
                    </a:prstClr>
                  </a:outerShdw>
                </a:effectLst>
                <a:latin typeface="Arial" panose="020B0604020202020204" pitchFamily="34" charset="0"/>
              </a:rPr>
              <a:t>DIGITAL</a:t>
            </a:r>
            <a:r>
              <a:rPr lang="en-GB" sz="3800" b="1" spc="400" dirty="0">
                <a:solidFill>
                  <a:schemeClr val="bg1"/>
                </a:solidFill>
                <a:effectLst>
                  <a:outerShdw blurRad="50800" dist="38100" dir="5400000" algn="t" rotWithShape="0">
                    <a:prstClr val="black">
                      <a:alpha val="40000"/>
                    </a:prstClr>
                  </a:outerShdw>
                </a:effectLst>
                <a:latin typeface="Arial MT" pitchFamily="50" charset="0"/>
              </a:rPr>
              <a:t>EVOLUTION</a:t>
            </a:r>
          </a:p>
        </p:txBody>
      </p:sp>
      <p:pic>
        <p:nvPicPr>
          <p:cNvPr id="10" name="Picture 9" descr="A logo of a group of people&#10;&#10;Description automatically generated">
            <a:hlinkClick r:id="rId17"/>
            <a:extLst>
              <a:ext uri="{FF2B5EF4-FFF2-40B4-BE49-F238E27FC236}">
                <a16:creationId xmlns:a16="http://schemas.microsoft.com/office/drawing/2014/main" id="{B88CF62F-EE14-A2E8-CEFD-3492BF139F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21433" y="6050003"/>
            <a:ext cx="515667" cy="525881"/>
          </a:xfrm>
          <a:prstGeom prst="rect">
            <a:avLst/>
          </a:prstGeom>
        </p:spPr>
      </p:pic>
      <p:pic>
        <p:nvPicPr>
          <p:cNvPr id="12" name="Picture 11" descr="A green and white app icon&#10;&#10;Description automatically generated">
            <a:hlinkClick r:id="rId19"/>
            <a:extLst>
              <a:ext uri="{FF2B5EF4-FFF2-40B4-BE49-F238E27FC236}">
                <a16:creationId xmlns:a16="http://schemas.microsoft.com/office/drawing/2014/main" id="{21A2C008-588C-BD36-169E-42807EDA45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37773" y="6070270"/>
            <a:ext cx="495794" cy="505614"/>
          </a:xfrm>
          <a:prstGeom prst="rect">
            <a:avLst/>
          </a:prstGeom>
        </p:spPr>
      </p:pic>
    </p:spTree>
    <p:extLst>
      <p:ext uri="{BB962C8B-B14F-4D97-AF65-F5344CB8AC3E}">
        <p14:creationId xmlns:p14="http://schemas.microsoft.com/office/powerpoint/2010/main" val="77423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glass of water&#10;&#10;Description automatically generated">
            <a:extLst>
              <a:ext uri="{FF2B5EF4-FFF2-40B4-BE49-F238E27FC236}">
                <a16:creationId xmlns:a16="http://schemas.microsoft.com/office/drawing/2014/main" id="{E9170A29-E13F-E527-DC73-DCA5F131A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61300" cy="7556500"/>
          </a:xfrm>
          <a:prstGeom prst="rect">
            <a:avLst/>
          </a:prstGeom>
        </p:spPr>
      </p:pic>
      <p:sp>
        <p:nvSpPr>
          <p:cNvPr id="4" name="TextBox 3">
            <a:extLst>
              <a:ext uri="{FF2B5EF4-FFF2-40B4-BE49-F238E27FC236}">
                <a16:creationId xmlns:a16="http://schemas.microsoft.com/office/drawing/2014/main" id="{FA70E1C9-A64C-0F00-893F-F2EB092C4EB4}"/>
              </a:ext>
            </a:extLst>
          </p:cNvPr>
          <p:cNvSpPr txBox="1"/>
          <p:nvPr/>
        </p:nvSpPr>
        <p:spPr>
          <a:xfrm>
            <a:off x="6261100" y="0"/>
            <a:ext cx="4432300" cy="7556500"/>
          </a:xfrm>
          <a:prstGeom prst="rect">
            <a:avLst/>
          </a:prstGeom>
          <a:solidFill>
            <a:schemeClr val="tx1"/>
          </a:solidFill>
        </p:spPr>
        <p:txBody>
          <a:bodyPr vert="horz" lIns="91440" tIns="45720" rIns="91440" bIns="45720" rtlCol="0" anchor="ctr">
            <a:noAutofit/>
          </a:bodyPr>
          <a:lstStyle/>
          <a:p>
            <a:pPr>
              <a:lnSpc>
                <a:spcPct val="90000"/>
              </a:lnSpc>
              <a:spcAft>
                <a:spcPts val="600"/>
              </a:spcAft>
            </a:pPr>
            <a:r>
              <a:rPr lang="en-US" sz="2800" dirty="0">
                <a:solidFill>
                  <a:schemeClr val="accent6"/>
                </a:solidFill>
              </a:rPr>
              <a:t>Optimizing even* Global Freshwater Distribution: </a:t>
            </a:r>
          </a:p>
          <a:p>
            <a:pPr indent="-228600">
              <a:lnSpc>
                <a:spcPct val="90000"/>
              </a:lnSpc>
              <a:spcAft>
                <a:spcPts val="600"/>
              </a:spcAft>
              <a:buFont typeface="Arial" panose="020B0604020202020204" pitchFamily="34" charset="0"/>
              <a:buChar char="•"/>
            </a:pPr>
            <a:r>
              <a:rPr lang="en-US" sz="2800" dirty="0">
                <a:solidFill>
                  <a:srgbClr val="FFFFFF"/>
                </a:solidFill>
              </a:rPr>
              <a:t>Public water supply</a:t>
            </a:r>
          </a:p>
          <a:p>
            <a:pPr indent="-228600">
              <a:lnSpc>
                <a:spcPct val="90000"/>
              </a:lnSpc>
              <a:spcAft>
                <a:spcPts val="600"/>
              </a:spcAft>
              <a:buFont typeface="Arial" panose="020B0604020202020204" pitchFamily="34" charset="0"/>
              <a:buChar char="•"/>
            </a:pPr>
            <a:r>
              <a:rPr lang="en-US" sz="2800" dirty="0">
                <a:solidFill>
                  <a:srgbClr val="FFFFFF"/>
                </a:solidFill>
              </a:rPr>
              <a:t>Irrigation</a:t>
            </a:r>
          </a:p>
          <a:p>
            <a:pPr indent="-228600">
              <a:lnSpc>
                <a:spcPct val="90000"/>
              </a:lnSpc>
              <a:spcAft>
                <a:spcPts val="600"/>
              </a:spcAft>
              <a:buFont typeface="Arial" panose="020B0604020202020204" pitchFamily="34" charset="0"/>
              <a:buChar char="•"/>
            </a:pPr>
            <a:r>
              <a:rPr lang="en-US" sz="2800" dirty="0" err="1">
                <a:solidFill>
                  <a:srgbClr val="FFFFFF"/>
                </a:solidFill>
              </a:rPr>
              <a:t>Thermo</a:t>
            </a:r>
            <a:r>
              <a:rPr lang="en-US" sz="2800" dirty="0">
                <a:solidFill>
                  <a:srgbClr val="FFFFFF"/>
                </a:solidFill>
              </a:rPr>
              <a:t>/Hydro power</a:t>
            </a:r>
          </a:p>
          <a:p>
            <a:pPr indent="-228600">
              <a:lnSpc>
                <a:spcPct val="90000"/>
              </a:lnSpc>
              <a:spcAft>
                <a:spcPts val="600"/>
              </a:spcAft>
              <a:buFont typeface="Arial" panose="020B0604020202020204" pitchFamily="34" charset="0"/>
              <a:buChar char="•"/>
            </a:pPr>
            <a:r>
              <a:rPr lang="en-US" sz="2800" dirty="0">
                <a:solidFill>
                  <a:srgbClr val="FFFFFF"/>
                </a:solidFill>
              </a:rPr>
              <a:t>Industrial use, recreation</a:t>
            </a:r>
          </a:p>
          <a:p>
            <a:pPr indent="-228600">
              <a:lnSpc>
                <a:spcPct val="90000"/>
              </a:lnSpc>
              <a:spcAft>
                <a:spcPts val="600"/>
              </a:spcAft>
              <a:buFont typeface="Arial" panose="020B0604020202020204" pitchFamily="34" charset="0"/>
              <a:buChar char="•"/>
            </a:pPr>
            <a:r>
              <a:rPr lang="en-US" sz="2800" dirty="0">
                <a:solidFill>
                  <a:srgbClr val="FFFFFF"/>
                </a:solidFill>
              </a:rPr>
              <a:t>Domestic use</a:t>
            </a:r>
          </a:p>
          <a:p>
            <a:pPr indent="-228600">
              <a:lnSpc>
                <a:spcPct val="90000"/>
              </a:lnSpc>
              <a:spcAft>
                <a:spcPts val="600"/>
              </a:spcAft>
              <a:buFont typeface="Arial" panose="020B0604020202020204" pitchFamily="34" charset="0"/>
              <a:buChar char="•"/>
            </a:pPr>
            <a:r>
              <a:rPr lang="en-US" sz="2800" dirty="0">
                <a:solidFill>
                  <a:srgbClr val="FFFFFF"/>
                </a:solidFill>
              </a:rPr>
              <a:t>Mining</a:t>
            </a:r>
          </a:p>
          <a:p>
            <a:pPr indent="-228600">
              <a:lnSpc>
                <a:spcPct val="90000"/>
              </a:lnSpc>
              <a:spcAft>
                <a:spcPts val="600"/>
              </a:spcAft>
              <a:buFont typeface="Arial" panose="020B0604020202020204" pitchFamily="34" charset="0"/>
              <a:buChar char="•"/>
            </a:pPr>
            <a:r>
              <a:rPr lang="en-US" sz="2800" dirty="0">
                <a:solidFill>
                  <a:srgbClr val="FFFFFF"/>
                </a:solidFill>
              </a:rPr>
              <a:t>Livestock, Aquaculture</a:t>
            </a:r>
          </a:p>
          <a:p>
            <a:pPr indent="-228600">
              <a:lnSpc>
                <a:spcPct val="90000"/>
              </a:lnSpc>
              <a:spcAft>
                <a:spcPts val="600"/>
              </a:spcAft>
              <a:buFont typeface="Arial" panose="020B0604020202020204" pitchFamily="34" charset="0"/>
              <a:buChar char="•"/>
            </a:pPr>
            <a:r>
              <a:rPr lang="en-US" sz="2800" dirty="0">
                <a:solidFill>
                  <a:srgbClr val="FFFFFF"/>
                </a:solidFill>
              </a:rPr>
              <a:t>H</a:t>
            </a:r>
            <a:r>
              <a:rPr lang="en-US" sz="2800" baseline="-25000" dirty="0">
                <a:solidFill>
                  <a:srgbClr val="FFFFFF"/>
                </a:solidFill>
              </a:rPr>
              <a:t>2</a:t>
            </a:r>
            <a:r>
              <a:rPr lang="en-US" sz="2800" dirty="0">
                <a:solidFill>
                  <a:srgbClr val="FFFFFF"/>
                </a:solidFill>
              </a:rPr>
              <a:t> &amp; O</a:t>
            </a:r>
            <a:r>
              <a:rPr lang="en-US" sz="2800" baseline="-25000" dirty="0">
                <a:solidFill>
                  <a:srgbClr val="FFFFFF"/>
                </a:solidFill>
              </a:rPr>
              <a:t>2</a:t>
            </a:r>
            <a:r>
              <a:rPr lang="en-US" sz="2800" dirty="0">
                <a:solidFill>
                  <a:srgbClr val="FFFFFF"/>
                </a:solidFill>
              </a:rPr>
              <a:t> production</a:t>
            </a:r>
          </a:p>
          <a:p>
            <a:pPr indent="-228600">
              <a:lnSpc>
                <a:spcPct val="90000"/>
              </a:lnSpc>
              <a:spcAft>
                <a:spcPts val="600"/>
              </a:spcAft>
              <a:buFont typeface="Arial" panose="020B0604020202020204" pitchFamily="34" charset="0"/>
              <a:buChar char="•"/>
            </a:pPr>
            <a:r>
              <a:rPr lang="en-US" sz="2800" dirty="0">
                <a:solidFill>
                  <a:srgbClr val="FFFFFF"/>
                </a:solidFill>
              </a:rPr>
              <a:t>Transportation</a:t>
            </a:r>
          </a:p>
          <a:p>
            <a:pPr marL="228600" indent="-228600">
              <a:lnSpc>
                <a:spcPct val="90000"/>
              </a:lnSpc>
              <a:spcAft>
                <a:spcPts val="600"/>
              </a:spcAft>
              <a:buFont typeface="Arial" panose="020B0604020202020204" pitchFamily="34" charset="0"/>
              <a:buChar char="•"/>
            </a:pPr>
            <a:r>
              <a:rPr lang="en-US" sz="2000" dirty="0">
                <a:solidFill>
                  <a:srgbClr val="FFFFFF"/>
                </a:solidFill>
              </a:rPr>
              <a:t>Food, energy, and water security &amp; mitigate Global Risks.</a:t>
            </a:r>
          </a:p>
          <a:p>
            <a:pPr marL="228600" indent="-228600">
              <a:lnSpc>
                <a:spcPct val="90000"/>
              </a:lnSpc>
              <a:spcAft>
                <a:spcPts val="600"/>
              </a:spcAft>
              <a:buFont typeface="Arial" panose="020B0604020202020204" pitchFamily="34" charset="0"/>
              <a:buChar char="•"/>
            </a:pPr>
            <a:r>
              <a:rPr lang="en-US" sz="2000" dirty="0" err="1">
                <a:solidFill>
                  <a:srgbClr val="FFFFFF"/>
                </a:solidFill>
              </a:rPr>
              <a:t>Etc</a:t>
            </a:r>
            <a:r>
              <a:rPr lang="en-US" sz="2000" dirty="0">
                <a:solidFill>
                  <a:srgbClr val="FFFFFF"/>
                </a:solidFill>
              </a:rPr>
              <a:t>…</a:t>
            </a:r>
          </a:p>
          <a:p>
            <a:pPr>
              <a:lnSpc>
                <a:spcPct val="90000"/>
              </a:lnSpc>
              <a:spcAft>
                <a:spcPts val="600"/>
              </a:spcAft>
            </a:pPr>
            <a:endParaRPr lang="en-US" sz="2000" dirty="0">
              <a:solidFill>
                <a:srgbClr val="FFFFFF"/>
              </a:solidFill>
            </a:endParaRPr>
          </a:p>
          <a:p>
            <a:pPr>
              <a:lnSpc>
                <a:spcPct val="90000"/>
              </a:lnSpc>
              <a:spcAft>
                <a:spcPts val="600"/>
              </a:spcAft>
            </a:pPr>
            <a:r>
              <a:rPr lang="en-US" sz="2000" dirty="0">
                <a:solidFill>
                  <a:schemeClr val="accent6"/>
                </a:solidFill>
              </a:rPr>
              <a:t>* </a:t>
            </a:r>
            <a:r>
              <a:rPr lang="en-US" sz="2000" dirty="0">
                <a:solidFill>
                  <a:srgbClr val="FFFFFF"/>
                </a:solidFill>
              </a:rPr>
              <a:t>= constant water distribution </a:t>
            </a:r>
          </a:p>
        </p:txBody>
      </p:sp>
      <p:sp>
        <p:nvSpPr>
          <p:cNvPr id="5" name="TextBox 4">
            <a:extLst>
              <a:ext uri="{FF2B5EF4-FFF2-40B4-BE49-F238E27FC236}">
                <a16:creationId xmlns:a16="http://schemas.microsoft.com/office/drawing/2014/main" id="{6B1BCEF2-0147-921B-408A-A74C16B33911}"/>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44159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volcano&#10;&#10;Description automatically generated">
            <a:extLst>
              <a:ext uri="{FF2B5EF4-FFF2-40B4-BE49-F238E27FC236}">
                <a16:creationId xmlns:a16="http://schemas.microsoft.com/office/drawing/2014/main" id="{0314E3BA-DA08-F97F-FE29-C7E6E6AD6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650"/>
            <a:ext cx="10528300" cy="7435850"/>
          </a:xfrm>
          <a:prstGeom prst="rect">
            <a:avLst/>
          </a:prstGeom>
        </p:spPr>
      </p:pic>
      <p:pic>
        <p:nvPicPr>
          <p:cNvPr id="6" name="Picture 5">
            <a:extLst>
              <a:ext uri="{FF2B5EF4-FFF2-40B4-BE49-F238E27FC236}">
                <a16:creationId xmlns:a16="http://schemas.microsoft.com/office/drawing/2014/main" id="{57650EFE-D662-6615-556E-62A2F2BAAE7F}"/>
              </a:ext>
            </a:extLst>
          </p:cNvPr>
          <p:cNvPicPr>
            <a:picLocks noChangeAspect="1"/>
          </p:cNvPicPr>
          <p:nvPr/>
        </p:nvPicPr>
        <p:blipFill>
          <a:blip r:embed="rId4"/>
          <a:stretch>
            <a:fillRect/>
          </a:stretch>
        </p:blipFill>
        <p:spPr>
          <a:xfrm>
            <a:off x="3060700" y="5683250"/>
            <a:ext cx="7632700" cy="1870297"/>
          </a:xfrm>
          <a:prstGeom prst="rect">
            <a:avLst/>
          </a:prstGeom>
        </p:spPr>
      </p:pic>
      <p:sp>
        <p:nvSpPr>
          <p:cNvPr id="7" name="TextBox 6">
            <a:extLst>
              <a:ext uri="{FF2B5EF4-FFF2-40B4-BE49-F238E27FC236}">
                <a16:creationId xmlns:a16="http://schemas.microsoft.com/office/drawing/2014/main" id="{6867A285-E977-2435-2DE2-245744D6F77A}"/>
              </a:ext>
            </a:extLst>
          </p:cNvPr>
          <p:cNvSpPr txBox="1"/>
          <p:nvPr/>
        </p:nvSpPr>
        <p:spPr>
          <a:xfrm>
            <a:off x="3095670" y="5819632"/>
            <a:ext cx="7597730" cy="1384995"/>
          </a:xfrm>
          <a:prstGeom prst="rect">
            <a:avLst/>
          </a:prstGeom>
          <a:noFill/>
        </p:spPr>
        <p:txBody>
          <a:bodyPr wrap="square" rtlCol="0">
            <a:spAutoFit/>
          </a:bodyPr>
          <a:lstStyle/>
          <a:p>
            <a:r>
              <a:rPr lang="en-GB" sz="2800" b="1" dirty="0">
                <a:solidFill>
                  <a:srgbClr val="002060"/>
                </a:solidFill>
                <a:latin typeface="Arial" panose="020B0604020202020204" pitchFamily="34" charset="0"/>
                <a:cs typeface="Arial" panose="020B0604020202020204" pitchFamily="34" charset="0"/>
              </a:rPr>
              <a:t>Remove Primary Water Cycle (PWC)</a:t>
            </a:r>
          </a:p>
          <a:p>
            <a:r>
              <a:rPr lang="en-GB" sz="2800" b="1" dirty="0">
                <a:solidFill>
                  <a:srgbClr val="002060"/>
                </a:solidFill>
              </a:rPr>
              <a:t>Problem:</a:t>
            </a:r>
            <a:r>
              <a:rPr lang="en-GB" sz="2800" b="1" dirty="0"/>
              <a:t> </a:t>
            </a:r>
            <a:r>
              <a:rPr lang="en-GB" sz="2800" b="1" dirty="0">
                <a:solidFill>
                  <a:srgbClr val="0070C0"/>
                </a:solidFill>
              </a:rPr>
              <a:t>PWC t</a:t>
            </a:r>
            <a:r>
              <a:rPr lang="en-GB" sz="2800" dirty="0">
                <a:solidFill>
                  <a:srgbClr val="0070C0"/>
                </a:solidFill>
              </a:rPr>
              <a:t>emperature &amp; pressure increases</a:t>
            </a:r>
          </a:p>
          <a:p>
            <a:r>
              <a:rPr lang="en-GB" sz="2800" b="1" dirty="0">
                <a:solidFill>
                  <a:srgbClr val="002060"/>
                </a:solidFill>
              </a:rPr>
              <a:t>Solution</a:t>
            </a:r>
            <a:r>
              <a:rPr lang="en-GB" sz="2800" dirty="0">
                <a:solidFill>
                  <a:srgbClr val="002060"/>
                </a:solidFill>
              </a:rPr>
              <a:t>: </a:t>
            </a:r>
            <a:r>
              <a:rPr lang="en-GB" sz="2800" dirty="0">
                <a:solidFill>
                  <a:srgbClr val="0070C0"/>
                </a:solidFill>
              </a:rPr>
              <a:t>Release PWC pressure.</a:t>
            </a:r>
            <a:endParaRPr lang="en-GB" sz="2000" dirty="0">
              <a:solidFill>
                <a:srgbClr val="0070C0"/>
              </a:solidFill>
            </a:endParaRPr>
          </a:p>
        </p:txBody>
      </p:sp>
      <p:pic>
        <p:nvPicPr>
          <p:cNvPr id="2" name="Picture 1">
            <a:extLst>
              <a:ext uri="{FF2B5EF4-FFF2-40B4-BE49-F238E27FC236}">
                <a16:creationId xmlns:a16="http://schemas.microsoft.com/office/drawing/2014/main" id="{695901F0-BBDE-A482-2D19-02409B19CD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9212"/>
            <a:ext cx="10693400" cy="5902325"/>
          </a:xfrm>
          <a:prstGeom prst="rect">
            <a:avLst/>
          </a:prstGeom>
          <a:noFill/>
          <a:ln>
            <a:noFill/>
          </a:ln>
        </p:spPr>
      </p:pic>
      <p:sp>
        <p:nvSpPr>
          <p:cNvPr id="4" name="TextBox 3">
            <a:extLst>
              <a:ext uri="{FF2B5EF4-FFF2-40B4-BE49-F238E27FC236}">
                <a16:creationId xmlns:a16="http://schemas.microsoft.com/office/drawing/2014/main" id="{035215E0-399C-5FA1-88CC-74A1A2041D0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6"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071524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D82DCEFF-4F01-6CDF-9B00-C9BF75CA65BD}"/>
              </a:ext>
            </a:extLst>
          </p:cNvPr>
          <p:cNvSpPr txBox="1"/>
          <p:nvPr/>
        </p:nvSpPr>
        <p:spPr>
          <a:xfrm>
            <a:off x="723900" y="868164"/>
            <a:ext cx="2832100" cy="5791200"/>
          </a:xfrm>
          <a:prstGeom prst="rect">
            <a:avLst/>
          </a:prstGeom>
        </p:spPr>
        <p:txBody>
          <a:bodyPr vert="horz" lIns="80201" tIns="40100" rIns="80201" bIns="40100" rtlCol="0">
            <a:normAutofit/>
          </a:bodyPr>
          <a:lstStyle/>
          <a:p>
            <a:pPr algn="r">
              <a:lnSpc>
                <a:spcPts val="4000"/>
              </a:lnSpc>
            </a:pPr>
            <a:r>
              <a:rPr lang="en-US" kern="0" dirty="0">
                <a:effectLst/>
                <a:latin typeface="Arial" panose="020B0604020202020204" pitchFamily="34" charset="0"/>
                <a:ea typeface="Times New Roman" panose="02020603050405020304" pitchFamily="18" charset="0"/>
                <a:cs typeface="Arial" panose="020B0604020202020204" pitchFamily="34" charset="0"/>
              </a:rPr>
              <a:t>1kg </a:t>
            </a:r>
            <a:r>
              <a:rPr lang="en-US" kern="0" dirty="0">
                <a:effectLst/>
                <a:latin typeface="Arial Black" panose="020B0A04020102020204" pitchFamily="34" charset="0"/>
                <a:ea typeface="Times New Roman" panose="02020603050405020304" pitchFamily="18" charset="0"/>
              </a:rPr>
              <a:t>Meat</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effectLst/>
                <a:latin typeface="Arial Black" panose="020B0A04020102020204" pitchFamily="34" charset="0"/>
                <a:ea typeface="Times New Roman" panose="02020603050405020304" pitchFamily="18" charset="0"/>
              </a:rPr>
              <a:t>Nuts</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latin typeface="Arial Black" panose="020B0A04020102020204" pitchFamily="34" charset="0"/>
                <a:ea typeface="Times New Roman" panose="02020603050405020304" pitchFamily="18" charset="0"/>
              </a:rPr>
              <a:t>Sheep/Goat</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effectLst/>
                <a:latin typeface="Arial Black" panose="020B0A04020102020204" pitchFamily="34" charset="0"/>
                <a:ea typeface="Times New Roman" panose="02020603050405020304" pitchFamily="18" charset="0"/>
              </a:rPr>
              <a:t>Pig</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latin typeface="Arial Black" panose="020B0A04020102020204" pitchFamily="34" charset="0"/>
                <a:ea typeface="Times New Roman" panose="02020603050405020304" pitchFamily="18" charset="0"/>
              </a:rPr>
              <a:t>Chicken</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effectLst/>
                <a:latin typeface="Arial Black" panose="020B0A04020102020204" pitchFamily="34" charset="0"/>
                <a:ea typeface="Times New Roman" panose="02020603050405020304" pitchFamily="18" charset="0"/>
              </a:rPr>
              <a:t>Eggs</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latin typeface="Arial Black" panose="020B0A04020102020204" pitchFamily="34" charset="0"/>
                <a:ea typeface="Times New Roman" panose="02020603050405020304" pitchFamily="18" charset="0"/>
              </a:rPr>
              <a:t>Cereals</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effectLst/>
                <a:latin typeface="Arial Black" panose="020B0A04020102020204" pitchFamily="34" charset="0"/>
                <a:ea typeface="Times New Roman" panose="02020603050405020304" pitchFamily="18" charset="0"/>
              </a:rPr>
              <a:t>Milk</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latin typeface="Arial Black" panose="020B0A04020102020204" pitchFamily="34" charset="0"/>
                <a:ea typeface="Times New Roman" panose="02020603050405020304" pitchFamily="18" charset="0"/>
              </a:rPr>
              <a:t>Fruits</a:t>
            </a:r>
          </a:p>
          <a:p>
            <a:pPr algn="r">
              <a:lnSpc>
                <a:spcPts val="4000"/>
              </a:lnSpc>
            </a:pPr>
            <a:r>
              <a:rPr lang="en-US" sz="2000" kern="0" dirty="0">
                <a:effectLst/>
                <a:latin typeface="Arial" panose="020B0604020202020204" pitchFamily="34" charset="0"/>
                <a:ea typeface="Times New Roman" panose="02020603050405020304" pitchFamily="18" charset="0"/>
                <a:cs typeface="Arial" panose="020B0604020202020204" pitchFamily="34" charset="0"/>
              </a:rPr>
              <a:t>1kg </a:t>
            </a:r>
            <a:r>
              <a:rPr lang="en-US" sz="2000" kern="0" dirty="0">
                <a:effectLst/>
                <a:latin typeface="Arial Black" panose="020B0A04020102020204" pitchFamily="34" charset="0"/>
                <a:ea typeface="Times New Roman" panose="02020603050405020304" pitchFamily="18" charset="0"/>
              </a:rPr>
              <a:t>Vegetables</a:t>
            </a:r>
          </a:p>
        </p:txBody>
      </p:sp>
      <p:sp>
        <p:nvSpPr>
          <p:cNvPr id="4" name="!!TextBox 11">
            <a:extLst>
              <a:ext uri="{FF2B5EF4-FFF2-40B4-BE49-F238E27FC236}">
                <a16:creationId xmlns:a16="http://schemas.microsoft.com/office/drawing/2014/main" id="{AB62CF3A-443A-EA06-C66D-BA3BAB171D81}"/>
              </a:ext>
            </a:extLst>
          </p:cNvPr>
          <p:cNvSpPr txBox="1"/>
          <p:nvPr/>
        </p:nvSpPr>
        <p:spPr>
          <a:xfrm>
            <a:off x="9309100" y="577850"/>
            <a:ext cx="1265370" cy="1119255"/>
          </a:xfrm>
          <a:prstGeom prst="rect">
            <a:avLst/>
          </a:prstGeom>
        </p:spPr>
        <p:txBody>
          <a:bodyPr vert="horz" lIns="80201" tIns="40100" rIns="80201" bIns="40100" rtlCol="0">
            <a:normAutofit/>
          </a:bodyPr>
          <a:lstStyle/>
          <a:p>
            <a:pPr>
              <a:lnSpc>
                <a:spcPts val="2000"/>
              </a:lnSpc>
            </a:pPr>
            <a:r>
              <a:rPr lang="en-US" sz="1200" b="1" kern="0" dirty="0">
                <a:effectLst/>
                <a:latin typeface="Arial" panose="020B0604020202020204" pitchFamily="34" charset="0"/>
                <a:ea typeface="Times New Roman" panose="02020603050405020304" pitchFamily="18" charset="0"/>
                <a:cs typeface="Arial" panose="020B0604020202020204" pitchFamily="34" charset="0"/>
              </a:rPr>
              <a:t>Use</a:t>
            </a:r>
          </a:p>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5 415</a:t>
            </a:r>
          </a:p>
          <a:p>
            <a:pPr>
              <a:lnSpc>
                <a:spcPts val="2000"/>
              </a:lnSpc>
            </a:pPr>
            <a:r>
              <a:rPr lang="en-GB" kern="0" noProof="1">
                <a:latin typeface="Arial" panose="020B0604020202020204" pitchFamily="34" charset="0"/>
                <a:ea typeface="Times New Roman" panose="02020603050405020304" pitchFamily="18" charset="0"/>
                <a:cs typeface="Arial" panose="020B0604020202020204" pitchFamily="34" charset="0"/>
              </a:rPr>
              <a:t>litres water</a:t>
            </a:r>
            <a:endParaRPr lang="en-GB" sz="11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11">
            <a:extLst>
              <a:ext uri="{FF2B5EF4-FFF2-40B4-BE49-F238E27FC236}">
                <a16:creationId xmlns:a16="http://schemas.microsoft.com/office/drawing/2014/main" id="{7C329448-7560-956F-118D-A4D66BE554B9}"/>
              </a:ext>
            </a:extLst>
          </p:cNvPr>
          <p:cNvSpPr txBox="1"/>
          <p:nvPr/>
        </p:nvSpPr>
        <p:spPr>
          <a:xfrm>
            <a:off x="7099300" y="1468505"/>
            <a:ext cx="1265370" cy="478584"/>
          </a:xfrm>
          <a:prstGeom prst="rect">
            <a:avLst/>
          </a:prstGeom>
        </p:spPr>
        <p:txBody>
          <a:bodyPr vert="horz" lIns="80201" tIns="40100" rIns="80201" bIns="40100" rtlCol="0">
            <a:normAutofit/>
          </a:bodyPr>
          <a:lstStyle/>
          <a:p>
            <a:pPr>
              <a:lnSpc>
                <a:spcPts val="14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9 063</a:t>
            </a:r>
          </a:p>
          <a:p>
            <a:pPr>
              <a:lnSpc>
                <a:spcPts val="1400"/>
              </a:lnSpc>
            </a:pPr>
            <a:r>
              <a:rPr lang="en-GB" sz="1200" kern="0" noProof="1">
                <a:latin typeface="Arial" panose="020B0604020202020204" pitchFamily="34" charset="0"/>
                <a:ea typeface="Times New Roman" panose="02020603050405020304" pitchFamily="18" charset="0"/>
                <a:cs typeface="Arial" panose="020B0604020202020204" pitchFamily="34" charset="0"/>
              </a:rPr>
              <a:t>litres water</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1">
            <a:extLst>
              <a:ext uri="{FF2B5EF4-FFF2-40B4-BE49-F238E27FC236}">
                <a16:creationId xmlns:a16="http://schemas.microsoft.com/office/drawing/2014/main" id="{DC4998D7-421D-A54D-F9B5-7B8A137801D9}"/>
              </a:ext>
            </a:extLst>
          </p:cNvPr>
          <p:cNvSpPr txBox="1"/>
          <p:nvPr/>
        </p:nvSpPr>
        <p:spPr>
          <a:xfrm>
            <a:off x="6946900" y="20019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8 763</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1">
            <a:extLst>
              <a:ext uri="{FF2B5EF4-FFF2-40B4-BE49-F238E27FC236}">
                <a16:creationId xmlns:a16="http://schemas.microsoft.com/office/drawing/2014/main" id="{18DCBFC7-E4FD-4EFB-9E23-CBC1CB433809}"/>
              </a:ext>
            </a:extLst>
          </p:cNvPr>
          <p:cNvSpPr txBox="1"/>
          <p:nvPr/>
        </p:nvSpPr>
        <p:spPr>
          <a:xfrm>
            <a:off x="5910130" y="24591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5 988</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11">
            <a:extLst>
              <a:ext uri="{FF2B5EF4-FFF2-40B4-BE49-F238E27FC236}">
                <a16:creationId xmlns:a16="http://schemas.microsoft.com/office/drawing/2014/main" id="{0067696F-26C9-57E1-36AD-E0B28C4CF58C}"/>
              </a:ext>
            </a:extLst>
          </p:cNvPr>
          <p:cNvSpPr txBox="1"/>
          <p:nvPr/>
        </p:nvSpPr>
        <p:spPr>
          <a:xfrm>
            <a:off x="5270500" y="29925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4 325</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11">
            <a:extLst>
              <a:ext uri="{FF2B5EF4-FFF2-40B4-BE49-F238E27FC236}">
                <a16:creationId xmlns:a16="http://schemas.microsoft.com/office/drawing/2014/main" id="{60D13E2B-7472-B4F0-BF76-3ECCF82381B7}"/>
              </a:ext>
            </a:extLst>
          </p:cNvPr>
          <p:cNvSpPr txBox="1"/>
          <p:nvPr/>
        </p:nvSpPr>
        <p:spPr>
          <a:xfrm>
            <a:off x="4889500" y="35259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3 265</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1">
            <a:extLst>
              <a:ext uri="{FF2B5EF4-FFF2-40B4-BE49-F238E27FC236}">
                <a16:creationId xmlns:a16="http://schemas.microsoft.com/office/drawing/2014/main" id="{1C6DA512-1A2B-EAD2-24EA-98DB5839217F}"/>
              </a:ext>
            </a:extLst>
          </p:cNvPr>
          <p:cNvSpPr txBox="1"/>
          <p:nvPr/>
        </p:nvSpPr>
        <p:spPr>
          <a:xfrm>
            <a:off x="4279900" y="40593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1 644</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D1896B57-9682-2931-D0BD-A1F45BF9D5AE}"/>
              </a:ext>
            </a:extLst>
          </p:cNvPr>
          <p:cNvSpPr txBox="1"/>
          <p:nvPr/>
        </p:nvSpPr>
        <p:spPr>
          <a:xfrm>
            <a:off x="4051300" y="45927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1 020</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1">
            <a:extLst>
              <a:ext uri="{FF2B5EF4-FFF2-40B4-BE49-F238E27FC236}">
                <a16:creationId xmlns:a16="http://schemas.microsoft.com/office/drawing/2014/main" id="{347EE52A-BFF5-A13C-1DB7-E2668E3BA9F6}"/>
              </a:ext>
            </a:extLst>
          </p:cNvPr>
          <p:cNvSpPr txBox="1"/>
          <p:nvPr/>
        </p:nvSpPr>
        <p:spPr>
          <a:xfrm>
            <a:off x="4051300" y="5126105"/>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962</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1">
            <a:extLst>
              <a:ext uri="{FF2B5EF4-FFF2-40B4-BE49-F238E27FC236}">
                <a16:creationId xmlns:a16="http://schemas.microsoft.com/office/drawing/2014/main" id="{338D7193-2425-0D89-391A-5470F739475B}"/>
              </a:ext>
            </a:extLst>
          </p:cNvPr>
          <p:cNvSpPr txBox="1"/>
          <p:nvPr/>
        </p:nvSpPr>
        <p:spPr>
          <a:xfrm>
            <a:off x="3822700" y="5683250"/>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322</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id="{75116C63-BCA4-F3F3-83BD-510A9E3D27A9}"/>
              </a:ext>
            </a:extLst>
          </p:cNvPr>
          <p:cNvSpPr/>
          <p:nvPr/>
        </p:nvSpPr>
        <p:spPr>
          <a:xfrm>
            <a:off x="3690345" y="963030"/>
            <a:ext cx="5638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6" name="Rectangle 15">
            <a:extLst>
              <a:ext uri="{FF2B5EF4-FFF2-40B4-BE49-F238E27FC236}">
                <a16:creationId xmlns:a16="http://schemas.microsoft.com/office/drawing/2014/main" id="{7237B5CC-6C82-FE57-C7B4-5223BC59BE7D}"/>
              </a:ext>
            </a:extLst>
          </p:cNvPr>
          <p:cNvSpPr/>
          <p:nvPr/>
        </p:nvSpPr>
        <p:spPr>
          <a:xfrm>
            <a:off x="3699373" y="1475046"/>
            <a:ext cx="3352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7" name="Rectangle 16">
            <a:extLst>
              <a:ext uri="{FF2B5EF4-FFF2-40B4-BE49-F238E27FC236}">
                <a16:creationId xmlns:a16="http://schemas.microsoft.com/office/drawing/2014/main" id="{B433DE79-499E-DD69-EEDD-95F6F4467AC1}"/>
              </a:ext>
            </a:extLst>
          </p:cNvPr>
          <p:cNvSpPr/>
          <p:nvPr/>
        </p:nvSpPr>
        <p:spPr>
          <a:xfrm>
            <a:off x="3670300" y="2001905"/>
            <a:ext cx="3200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8" name="Rectangle 17">
            <a:extLst>
              <a:ext uri="{FF2B5EF4-FFF2-40B4-BE49-F238E27FC236}">
                <a16:creationId xmlns:a16="http://schemas.microsoft.com/office/drawing/2014/main" id="{C68A00BB-6F7E-0780-3C7D-385FB8EF68A2}"/>
              </a:ext>
            </a:extLst>
          </p:cNvPr>
          <p:cNvSpPr/>
          <p:nvPr/>
        </p:nvSpPr>
        <p:spPr>
          <a:xfrm>
            <a:off x="3690345" y="2525130"/>
            <a:ext cx="216363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9" name="Rectangle 18">
            <a:extLst>
              <a:ext uri="{FF2B5EF4-FFF2-40B4-BE49-F238E27FC236}">
                <a16:creationId xmlns:a16="http://schemas.microsoft.com/office/drawing/2014/main" id="{E2780BEE-BA11-3A03-BE33-39A6442C751E}"/>
              </a:ext>
            </a:extLst>
          </p:cNvPr>
          <p:cNvSpPr/>
          <p:nvPr/>
        </p:nvSpPr>
        <p:spPr>
          <a:xfrm>
            <a:off x="3706870" y="3011097"/>
            <a:ext cx="15240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0" name="Rectangle 19">
            <a:extLst>
              <a:ext uri="{FF2B5EF4-FFF2-40B4-BE49-F238E27FC236}">
                <a16:creationId xmlns:a16="http://schemas.microsoft.com/office/drawing/2014/main" id="{5C8D8670-389A-AE18-B548-3148A2A7DBD3}"/>
              </a:ext>
            </a:extLst>
          </p:cNvPr>
          <p:cNvSpPr/>
          <p:nvPr/>
        </p:nvSpPr>
        <p:spPr>
          <a:xfrm>
            <a:off x="3688738" y="3573264"/>
            <a:ext cx="12192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1" name="Rectangle 20">
            <a:extLst>
              <a:ext uri="{FF2B5EF4-FFF2-40B4-BE49-F238E27FC236}">
                <a16:creationId xmlns:a16="http://schemas.microsoft.com/office/drawing/2014/main" id="{C3C7EBCA-CDA2-597D-5FF9-3F233095D8CC}"/>
              </a:ext>
            </a:extLst>
          </p:cNvPr>
          <p:cNvSpPr/>
          <p:nvPr/>
        </p:nvSpPr>
        <p:spPr>
          <a:xfrm>
            <a:off x="3708362" y="4072655"/>
            <a:ext cx="571538"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Rectangle 21">
            <a:extLst>
              <a:ext uri="{FF2B5EF4-FFF2-40B4-BE49-F238E27FC236}">
                <a16:creationId xmlns:a16="http://schemas.microsoft.com/office/drawing/2014/main" id="{1A840D1E-3C25-E90C-9FC3-BDE7208E2F34}"/>
              </a:ext>
            </a:extLst>
          </p:cNvPr>
          <p:cNvSpPr/>
          <p:nvPr/>
        </p:nvSpPr>
        <p:spPr>
          <a:xfrm>
            <a:off x="3670300" y="4592705"/>
            <a:ext cx="381000" cy="394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3" name="Rectangle 22">
            <a:extLst>
              <a:ext uri="{FF2B5EF4-FFF2-40B4-BE49-F238E27FC236}">
                <a16:creationId xmlns:a16="http://schemas.microsoft.com/office/drawing/2014/main" id="{79251F4A-4275-7FB6-9BDC-A47AB9D9E6ED}"/>
              </a:ext>
            </a:extLst>
          </p:cNvPr>
          <p:cNvSpPr/>
          <p:nvPr/>
        </p:nvSpPr>
        <p:spPr>
          <a:xfrm>
            <a:off x="3706870" y="5126105"/>
            <a:ext cx="34443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4" name="Rectangle 23">
            <a:extLst>
              <a:ext uri="{FF2B5EF4-FFF2-40B4-BE49-F238E27FC236}">
                <a16:creationId xmlns:a16="http://schemas.microsoft.com/office/drawing/2014/main" id="{E85B9948-2F47-34E1-8509-AE97C5781457}"/>
              </a:ext>
            </a:extLst>
          </p:cNvPr>
          <p:cNvSpPr/>
          <p:nvPr/>
        </p:nvSpPr>
        <p:spPr>
          <a:xfrm>
            <a:off x="3699373" y="5640839"/>
            <a:ext cx="123327" cy="394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8" name="TextBox 27">
            <a:extLst>
              <a:ext uri="{FF2B5EF4-FFF2-40B4-BE49-F238E27FC236}">
                <a16:creationId xmlns:a16="http://schemas.microsoft.com/office/drawing/2014/main" id="{E19BFDB4-D64C-51AC-9466-28F3BDA3785F}"/>
              </a:ext>
            </a:extLst>
          </p:cNvPr>
          <p:cNvSpPr txBox="1"/>
          <p:nvPr/>
        </p:nvSpPr>
        <p:spPr>
          <a:xfrm>
            <a:off x="7404100" y="3144905"/>
            <a:ext cx="3124200" cy="2120250"/>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000" b="1" dirty="0">
                <a:solidFill>
                  <a:srgbClr val="FFFFFF"/>
                </a:solidFill>
              </a:rPr>
              <a:t>To decrease water wastage</a:t>
            </a:r>
          </a:p>
          <a:p>
            <a:pPr marL="228600" indent="-228600">
              <a:lnSpc>
                <a:spcPct val="90000"/>
              </a:lnSpc>
              <a:spcAft>
                <a:spcPts val="600"/>
              </a:spcAft>
              <a:buFont typeface="+mj-lt"/>
              <a:buAutoNum type="arabicPeriod"/>
            </a:pPr>
            <a:r>
              <a:rPr lang="en-US" sz="2000" dirty="0">
                <a:solidFill>
                  <a:srgbClr val="FFFFFF"/>
                </a:solidFill>
              </a:rPr>
              <a:t>Store freshwater cleanly</a:t>
            </a:r>
          </a:p>
          <a:p>
            <a:pPr marL="228600" indent="-228600">
              <a:lnSpc>
                <a:spcPct val="90000"/>
              </a:lnSpc>
              <a:spcAft>
                <a:spcPts val="600"/>
              </a:spcAft>
              <a:buFont typeface="+mj-lt"/>
              <a:buAutoNum type="arabicPeriod"/>
            </a:pPr>
            <a:r>
              <a:rPr lang="en-US" sz="2000" dirty="0">
                <a:solidFill>
                  <a:srgbClr val="FFFFFF"/>
                </a:solidFill>
              </a:rPr>
              <a:t>Avoid evaporation</a:t>
            </a:r>
          </a:p>
          <a:p>
            <a:pPr marL="228600" indent="-228600">
              <a:lnSpc>
                <a:spcPct val="90000"/>
              </a:lnSpc>
              <a:spcAft>
                <a:spcPts val="600"/>
              </a:spcAft>
              <a:buFont typeface="+mj-lt"/>
              <a:buAutoNum type="arabicPeriod"/>
            </a:pPr>
            <a:r>
              <a:rPr lang="en-US" sz="2000" dirty="0">
                <a:solidFill>
                  <a:srgbClr val="FFFFFF"/>
                </a:solidFill>
              </a:rPr>
              <a:t>Transfer via pipelines</a:t>
            </a:r>
          </a:p>
          <a:p>
            <a:pPr marL="228600" indent="-228600">
              <a:lnSpc>
                <a:spcPct val="90000"/>
              </a:lnSpc>
              <a:spcAft>
                <a:spcPts val="600"/>
              </a:spcAft>
              <a:buFont typeface="+mj-lt"/>
              <a:buAutoNum type="arabicPeriod"/>
            </a:pPr>
            <a:r>
              <a:rPr lang="en-US" sz="2000" dirty="0">
                <a:solidFill>
                  <a:srgbClr val="FFFFFF"/>
                </a:solidFill>
              </a:rPr>
              <a:t>Recycle it</a:t>
            </a:r>
          </a:p>
          <a:p>
            <a:pPr marL="228600" indent="-228600">
              <a:lnSpc>
                <a:spcPct val="90000"/>
              </a:lnSpc>
              <a:spcAft>
                <a:spcPts val="600"/>
              </a:spcAft>
              <a:buFont typeface="+mj-lt"/>
              <a:buAutoNum type="arabicPeriod"/>
            </a:pPr>
            <a:r>
              <a:rPr lang="en-US" sz="2000" dirty="0">
                <a:solidFill>
                  <a:srgbClr val="FFFFFF"/>
                </a:solidFill>
              </a:rPr>
              <a:t>Reuse it again from 1.</a:t>
            </a:r>
          </a:p>
        </p:txBody>
      </p:sp>
      <p:sp>
        <p:nvSpPr>
          <p:cNvPr id="2" name="TextBox 1">
            <a:extLst>
              <a:ext uri="{FF2B5EF4-FFF2-40B4-BE49-F238E27FC236}">
                <a16:creationId xmlns:a16="http://schemas.microsoft.com/office/drawing/2014/main" id="{C21E308C-5F2A-4A99-8B84-8908734D30B4}"/>
              </a:ext>
            </a:extLst>
          </p:cNvPr>
          <p:cNvSpPr txBox="1"/>
          <p:nvPr/>
        </p:nvSpPr>
        <p:spPr>
          <a:xfrm>
            <a:off x="5605332" y="5659505"/>
            <a:ext cx="1874968" cy="369332"/>
          </a:xfrm>
          <a:prstGeom prst="rect">
            <a:avLst/>
          </a:prstGeom>
          <a:noFill/>
        </p:spPr>
        <p:txBody>
          <a:bodyPr wrap="square" rtlCol="0">
            <a:spAutoFit/>
          </a:bodyPr>
          <a:lstStyle/>
          <a:p>
            <a:r>
              <a:rPr lang="en-GB" dirty="0">
                <a:hlinkClick r:id="rId4"/>
              </a:rPr>
              <a:t>Drought impact</a:t>
            </a:r>
            <a:endParaRPr lang="en-GB" dirty="0"/>
          </a:p>
        </p:txBody>
      </p:sp>
      <p:sp>
        <p:nvSpPr>
          <p:cNvPr id="5" name="Flowchart: Alternate Process 4">
            <a:extLst>
              <a:ext uri="{FF2B5EF4-FFF2-40B4-BE49-F238E27FC236}">
                <a16:creationId xmlns:a16="http://schemas.microsoft.com/office/drawing/2014/main" id="{4DE0E785-579A-AC8A-72AE-714F07054005}"/>
              </a:ext>
            </a:extLst>
          </p:cNvPr>
          <p:cNvSpPr/>
          <p:nvPr/>
        </p:nvSpPr>
        <p:spPr>
          <a:xfrm>
            <a:off x="1" y="6978650"/>
            <a:ext cx="10693399"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Water usage for 1kg product</a:t>
            </a:r>
          </a:p>
        </p:txBody>
      </p:sp>
      <p:sp>
        <p:nvSpPr>
          <p:cNvPr id="25" name="TextBox 24">
            <a:extLst>
              <a:ext uri="{FF2B5EF4-FFF2-40B4-BE49-F238E27FC236}">
                <a16:creationId xmlns:a16="http://schemas.microsoft.com/office/drawing/2014/main" id="{1DAF8A23-A940-C7A7-FDB4-5CB9989F418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5"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2161906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D82DCEFF-4F01-6CDF-9B00-C9BF75CA65BD}"/>
              </a:ext>
            </a:extLst>
          </p:cNvPr>
          <p:cNvSpPr txBox="1"/>
          <p:nvPr/>
        </p:nvSpPr>
        <p:spPr>
          <a:xfrm>
            <a:off x="75820" y="2319051"/>
            <a:ext cx="3442080" cy="6140450"/>
          </a:xfrm>
          <a:prstGeom prst="rect">
            <a:avLst/>
          </a:prstGeom>
        </p:spPr>
        <p:txBody>
          <a:bodyPr vert="horz" lIns="80201" tIns="40100" rIns="80201" bIns="40100" rtlCol="0">
            <a:normAutofit/>
          </a:bodyPr>
          <a:lstStyle/>
          <a:p>
            <a:pPr algn="r">
              <a:lnSpc>
                <a:spcPts val="4000"/>
              </a:lnSpc>
            </a:pPr>
            <a:r>
              <a:rPr lang="en-US" sz="2000" kern="0" dirty="0">
                <a:latin typeface="Arial Black" panose="020B0A04020102020204" pitchFamily="34" charset="0"/>
                <a:ea typeface="Times New Roman" panose="02020603050405020304" pitchFamily="18" charset="0"/>
              </a:rPr>
              <a:t>Airport</a:t>
            </a:r>
          </a:p>
          <a:p>
            <a:pPr algn="r">
              <a:lnSpc>
                <a:spcPts val="4000"/>
              </a:lnSpc>
            </a:pPr>
            <a:r>
              <a:rPr lang="en-US" sz="2000" kern="0" dirty="0">
                <a:latin typeface="Arial Black" panose="020B0A04020102020204" pitchFamily="34" charset="0"/>
                <a:ea typeface="Times New Roman" panose="02020603050405020304" pitchFamily="18" charset="0"/>
              </a:rPr>
              <a:t>High speed train</a:t>
            </a:r>
          </a:p>
          <a:p>
            <a:pPr algn="r">
              <a:lnSpc>
                <a:spcPts val="4000"/>
              </a:lnSpc>
            </a:pPr>
            <a:r>
              <a:rPr lang="en-US" sz="2000" kern="0" dirty="0">
                <a:latin typeface="Arial Black" panose="020B0A04020102020204" pitchFamily="34" charset="0"/>
                <a:ea typeface="Times New Roman" panose="02020603050405020304" pitchFamily="18" charset="0"/>
              </a:rPr>
              <a:t>Airplane</a:t>
            </a:r>
          </a:p>
          <a:p>
            <a:pPr algn="r">
              <a:lnSpc>
                <a:spcPts val="4000"/>
              </a:lnSpc>
            </a:pPr>
            <a:r>
              <a:rPr lang="en-US" sz="2000" kern="0" dirty="0">
                <a:latin typeface="Arial Black" panose="020B0A04020102020204" pitchFamily="34" charset="0"/>
                <a:ea typeface="Times New Roman" panose="02020603050405020304" pitchFamily="18" charset="0"/>
              </a:rPr>
              <a:t>Car</a:t>
            </a:r>
            <a:endParaRPr lang="en-US" sz="2000" kern="0" dirty="0">
              <a:effectLst/>
              <a:latin typeface="Arial Black" panose="020B0A04020102020204" pitchFamily="34" charset="0"/>
              <a:ea typeface="Times New Roman" panose="02020603050405020304" pitchFamily="18" charset="0"/>
            </a:endParaRPr>
          </a:p>
          <a:p>
            <a:pPr algn="r">
              <a:lnSpc>
                <a:spcPts val="4000"/>
              </a:lnSpc>
            </a:pPr>
            <a:r>
              <a:rPr lang="en-US" sz="2400" kern="0" dirty="0">
                <a:latin typeface="Arial Black" panose="020B0A04020102020204" pitchFamily="34" charset="0"/>
                <a:ea typeface="Times New Roman" panose="02020603050405020304" pitchFamily="18" charset="0"/>
              </a:rPr>
              <a:t>Phone</a:t>
            </a:r>
            <a:endParaRPr lang="en-US" sz="2400" kern="0" dirty="0">
              <a:effectLst/>
              <a:latin typeface="Arial Black" panose="020B0A04020102020204" pitchFamily="34" charset="0"/>
              <a:ea typeface="Times New Roman" panose="02020603050405020304" pitchFamily="18" charset="0"/>
            </a:endParaRPr>
          </a:p>
          <a:p>
            <a:pPr algn="r">
              <a:lnSpc>
                <a:spcPts val="4000"/>
              </a:lnSpc>
            </a:pPr>
            <a:r>
              <a:rPr lang="en-US" sz="2400" kern="0" dirty="0">
                <a:latin typeface="Arial Black" panose="020B0A04020102020204" pitchFamily="34" charset="0"/>
                <a:ea typeface="Times New Roman" panose="02020603050405020304" pitchFamily="18" charset="0"/>
              </a:rPr>
              <a:t>Jeans </a:t>
            </a:r>
            <a:r>
              <a:rPr lang="en-US" sz="2000" kern="0" dirty="0">
                <a:effectLst/>
                <a:latin typeface="Arial Black" panose="020B0A04020102020204" pitchFamily="34" charset="0"/>
                <a:ea typeface="Times New Roman" panose="02020603050405020304" pitchFamily="18" charset="0"/>
              </a:rPr>
              <a:t>(cotton)</a:t>
            </a:r>
            <a:endParaRPr lang="en-US" sz="2400" kern="0" dirty="0">
              <a:latin typeface="Arial Black" panose="020B0A04020102020204" pitchFamily="34" charset="0"/>
              <a:ea typeface="Times New Roman" panose="02020603050405020304" pitchFamily="18" charset="0"/>
            </a:endParaRPr>
          </a:p>
          <a:p>
            <a:pPr algn="r">
              <a:lnSpc>
                <a:spcPts val="4000"/>
              </a:lnSpc>
            </a:pPr>
            <a:r>
              <a:rPr lang="en-US" sz="2400" kern="0" dirty="0">
                <a:effectLst/>
                <a:latin typeface="Arial Black" panose="020B0A04020102020204" pitchFamily="34" charset="0"/>
                <a:ea typeface="Times New Roman" panose="02020603050405020304" pitchFamily="18" charset="0"/>
              </a:rPr>
              <a:t>Bed sheet </a:t>
            </a:r>
            <a:r>
              <a:rPr lang="en-US" sz="2000" kern="0" dirty="0">
                <a:effectLst/>
                <a:latin typeface="Arial Black" panose="020B0A04020102020204" pitchFamily="34" charset="0"/>
                <a:ea typeface="Times New Roman" panose="02020603050405020304" pitchFamily="18" charset="0"/>
              </a:rPr>
              <a:t>(cotton)</a:t>
            </a:r>
            <a:endParaRPr lang="en-US" sz="2400" kern="0" dirty="0">
              <a:effectLst/>
              <a:latin typeface="Arial Black" panose="020B0A04020102020204" pitchFamily="34" charset="0"/>
              <a:ea typeface="Times New Roman" panose="02020603050405020304" pitchFamily="18" charset="0"/>
            </a:endParaRPr>
          </a:p>
          <a:p>
            <a:pPr algn="r">
              <a:lnSpc>
                <a:spcPts val="4000"/>
              </a:lnSpc>
            </a:pPr>
            <a:r>
              <a:rPr lang="en-US" sz="2400" kern="0" dirty="0">
                <a:latin typeface="Arial Black" panose="020B0A04020102020204" pitchFamily="34" charset="0"/>
                <a:ea typeface="Times New Roman" panose="02020603050405020304" pitchFamily="18" charset="0"/>
              </a:rPr>
              <a:t>Leather Shoes</a:t>
            </a:r>
          </a:p>
          <a:p>
            <a:pPr algn="r">
              <a:lnSpc>
                <a:spcPts val="4000"/>
              </a:lnSpc>
            </a:pPr>
            <a:r>
              <a:rPr lang="en-US" sz="2400" kern="0" dirty="0">
                <a:effectLst/>
                <a:latin typeface="Arial Black" panose="020B0A04020102020204" pitchFamily="34" charset="0"/>
                <a:ea typeface="Times New Roman" panose="02020603050405020304" pitchFamily="18" charset="0"/>
              </a:rPr>
              <a:t>T-shirt</a:t>
            </a:r>
          </a:p>
          <a:p>
            <a:pPr algn="r">
              <a:lnSpc>
                <a:spcPts val="4000"/>
              </a:lnSpc>
            </a:pPr>
            <a:r>
              <a:rPr lang="en-US" sz="2400" kern="0" dirty="0">
                <a:latin typeface="Arial Black" panose="020B0A04020102020204" pitchFamily="34" charset="0"/>
                <a:ea typeface="Times New Roman" panose="02020603050405020304" pitchFamily="18" charset="0"/>
              </a:rPr>
              <a:t>Paper </a:t>
            </a:r>
            <a:r>
              <a:rPr lang="en-US" sz="2000" kern="0" dirty="0">
                <a:effectLst/>
                <a:latin typeface="Arial Black" panose="020B0A04020102020204" pitchFamily="34" charset="0"/>
                <a:ea typeface="Times New Roman" panose="02020603050405020304" pitchFamily="18" charset="0"/>
              </a:rPr>
              <a:t>(1xA4)</a:t>
            </a:r>
            <a:endParaRPr lang="en-US" sz="2400" kern="0" dirty="0">
              <a:latin typeface="Arial Black" panose="020B0A04020102020204" pitchFamily="34" charset="0"/>
              <a:ea typeface="Times New Roman" panose="02020603050405020304" pitchFamily="18" charset="0"/>
            </a:endParaRPr>
          </a:p>
          <a:p>
            <a:pPr algn="r">
              <a:lnSpc>
                <a:spcPts val="4000"/>
              </a:lnSpc>
            </a:pPr>
            <a:endParaRPr lang="en-US" sz="2400" kern="0" dirty="0">
              <a:effectLst/>
              <a:latin typeface="Arial Black" panose="020B0A04020102020204" pitchFamily="34" charset="0"/>
              <a:ea typeface="Times New Roman" panose="02020603050405020304" pitchFamily="18" charset="0"/>
            </a:endParaRPr>
          </a:p>
        </p:txBody>
      </p:sp>
      <p:sp>
        <p:nvSpPr>
          <p:cNvPr id="4" name="!!TextBox 11">
            <a:extLst>
              <a:ext uri="{FF2B5EF4-FFF2-40B4-BE49-F238E27FC236}">
                <a16:creationId xmlns:a16="http://schemas.microsoft.com/office/drawing/2014/main" id="{AB62CF3A-443A-EA06-C66D-BA3BAB171D81}"/>
              </a:ext>
            </a:extLst>
          </p:cNvPr>
          <p:cNvSpPr txBox="1"/>
          <p:nvPr/>
        </p:nvSpPr>
        <p:spPr>
          <a:xfrm>
            <a:off x="9309100" y="3930650"/>
            <a:ext cx="1265370" cy="762000"/>
          </a:xfrm>
          <a:prstGeom prst="rect">
            <a:avLst/>
          </a:prstGeom>
        </p:spPr>
        <p:txBody>
          <a:bodyPr vert="horz" lIns="80201" tIns="40100" rIns="80201" bIns="40100" rtlCol="0">
            <a:normAutofit fontScale="92500"/>
          </a:bodyPr>
          <a:lstStyle/>
          <a:p>
            <a:pPr>
              <a:lnSpc>
                <a:spcPts val="2000"/>
              </a:lnSpc>
            </a:pPr>
            <a:r>
              <a:rPr lang="en-US" sz="2400" b="1" kern="0" dirty="0">
                <a:latin typeface="Arial" panose="020B0604020202020204" pitchFamily="34" charset="0"/>
                <a:ea typeface="Times New Roman" panose="02020603050405020304" pitchFamily="18" charset="0"/>
                <a:cs typeface="Arial" panose="020B0604020202020204" pitchFamily="34" charset="0"/>
              </a:rPr>
              <a:t>52k-83k</a:t>
            </a:r>
            <a:endParaRPr lang="en-US" sz="2400" b="1"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11">
            <a:extLst>
              <a:ext uri="{FF2B5EF4-FFF2-40B4-BE49-F238E27FC236}">
                <a16:creationId xmlns:a16="http://schemas.microsoft.com/office/drawing/2014/main" id="{7C329448-7560-956F-118D-A4D66BE554B9}"/>
              </a:ext>
            </a:extLst>
          </p:cNvPr>
          <p:cNvSpPr txBox="1"/>
          <p:nvPr/>
        </p:nvSpPr>
        <p:spPr>
          <a:xfrm>
            <a:off x="7099300" y="4464050"/>
            <a:ext cx="1265370" cy="762000"/>
          </a:xfrm>
          <a:prstGeom prst="rect">
            <a:avLst/>
          </a:prstGeom>
        </p:spPr>
        <p:txBody>
          <a:bodyPr vert="horz" lIns="80201" tIns="40100" rIns="80201" bIns="40100" rtlCol="0">
            <a:normAutofit/>
          </a:bodyPr>
          <a:lstStyle/>
          <a:p>
            <a:pPr>
              <a:lnSpc>
                <a:spcPts val="2000"/>
              </a:lnSpc>
            </a:pPr>
            <a:r>
              <a:rPr lang="en-US" sz="2400" b="1" kern="0" dirty="0">
                <a:latin typeface="Arial" panose="020B0604020202020204" pitchFamily="34" charset="0"/>
                <a:ea typeface="Times New Roman" panose="02020603050405020304" pitchFamily="18" charset="0"/>
                <a:cs typeface="Arial" panose="020B0604020202020204" pitchFamily="34" charset="0"/>
              </a:rPr>
              <a:t>12</a:t>
            </a:r>
            <a:r>
              <a:rPr lang="en-US" sz="2400" b="1" kern="0" dirty="0">
                <a:effectLst/>
                <a:latin typeface="Arial" panose="020B0604020202020204" pitchFamily="34" charset="0"/>
                <a:ea typeface="Times New Roman" panose="02020603050405020304" pitchFamily="18" charset="0"/>
                <a:cs typeface="Arial" panose="020B0604020202020204" pitchFamily="34" charset="0"/>
              </a:rPr>
              <a:t> 760</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1">
            <a:extLst>
              <a:ext uri="{FF2B5EF4-FFF2-40B4-BE49-F238E27FC236}">
                <a16:creationId xmlns:a16="http://schemas.microsoft.com/office/drawing/2014/main" id="{DC4998D7-421D-A54D-F9B5-7B8A137801D9}"/>
              </a:ext>
            </a:extLst>
          </p:cNvPr>
          <p:cNvSpPr txBox="1"/>
          <p:nvPr/>
        </p:nvSpPr>
        <p:spPr>
          <a:xfrm>
            <a:off x="6946900" y="4997450"/>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10 850</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1">
            <a:extLst>
              <a:ext uri="{FF2B5EF4-FFF2-40B4-BE49-F238E27FC236}">
                <a16:creationId xmlns:a16="http://schemas.microsoft.com/office/drawing/2014/main" id="{18DCBFC7-E4FD-4EFB-9E23-CBC1CB433809}"/>
              </a:ext>
            </a:extLst>
          </p:cNvPr>
          <p:cNvSpPr txBox="1"/>
          <p:nvPr/>
        </p:nvSpPr>
        <p:spPr>
          <a:xfrm>
            <a:off x="5910130" y="5454650"/>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9 750</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11">
            <a:extLst>
              <a:ext uri="{FF2B5EF4-FFF2-40B4-BE49-F238E27FC236}">
                <a16:creationId xmlns:a16="http://schemas.microsoft.com/office/drawing/2014/main" id="{0067696F-26C9-57E1-36AD-E0B28C4CF58C}"/>
              </a:ext>
            </a:extLst>
          </p:cNvPr>
          <p:cNvSpPr txBox="1"/>
          <p:nvPr/>
        </p:nvSpPr>
        <p:spPr>
          <a:xfrm>
            <a:off x="5270500" y="5988050"/>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8 000</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11">
            <a:extLst>
              <a:ext uri="{FF2B5EF4-FFF2-40B4-BE49-F238E27FC236}">
                <a16:creationId xmlns:a16="http://schemas.microsoft.com/office/drawing/2014/main" id="{60D13E2B-7472-B4F0-BF76-3ECCF82381B7}"/>
              </a:ext>
            </a:extLst>
          </p:cNvPr>
          <p:cNvSpPr txBox="1"/>
          <p:nvPr/>
        </p:nvSpPr>
        <p:spPr>
          <a:xfrm>
            <a:off x="4889500" y="6521450"/>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2 720</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1">
            <a:extLst>
              <a:ext uri="{FF2B5EF4-FFF2-40B4-BE49-F238E27FC236}">
                <a16:creationId xmlns:a16="http://schemas.microsoft.com/office/drawing/2014/main" id="{1C6DA512-1A2B-EAD2-24EA-98DB5839217F}"/>
              </a:ext>
            </a:extLst>
          </p:cNvPr>
          <p:cNvSpPr txBox="1"/>
          <p:nvPr/>
        </p:nvSpPr>
        <p:spPr>
          <a:xfrm>
            <a:off x="3975100" y="7054850"/>
            <a:ext cx="1265370" cy="762000"/>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5.1</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id="{75116C63-BCA4-F3F3-83BD-510A9E3D27A9}"/>
              </a:ext>
            </a:extLst>
          </p:cNvPr>
          <p:cNvSpPr/>
          <p:nvPr/>
        </p:nvSpPr>
        <p:spPr>
          <a:xfrm>
            <a:off x="3690345" y="3995451"/>
            <a:ext cx="5638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6" name="Rectangle 15">
            <a:extLst>
              <a:ext uri="{FF2B5EF4-FFF2-40B4-BE49-F238E27FC236}">
                <a16:creationId xmlns:a16="http://schemas.microsoft.com/office/drawing/2014/main" id="{7237B5CC-6C82-FE57-C7B4-5223BC59BE7D}"/>
              </a:ext>
            </a:extLst>
          </p:cNvPr>
          <p:cNvSpPr/>
          <p:nvPr/>
        </p:nvSpPr>
        <p:spPr>
          <a:xfrm>
            <a:off x="3699373" y="4470591"/>
            <a:ext cx="3352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7" name="Rectangle 16">
            <a:extLst>
              <a:ext uri="{FF2B5EF4-FFF2-40B4-BE49-F238E27FC236}">
                <a16:creationId xmlns:a16="http://schemas.microsoft.com/office/drawing/2014/main" id="{B433DE79-499E-DD69-EEDD-95F6F4467AC1}"/>
              </a:ext>
            </a:extLst>
          </p:cNvPr>
          <p:cNvSpPr/>
          <p:nvPr/>
        </p:nvSpPr>
        <p:spPr>
          <a:xfrm>
            <a:off x="3670300" y="4997450"/>
            <a:ext cx="3200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8" name="Rectangle 17">
            <a:extLst>
              <a:ext uri="{FF2B5EF4-FFF2-40B4-BE49-F238E27FC236}">
                <a16:creationId xmlns:a16="http://schemas.microsoft.com/office/drawing/2014/main" id="{C68A00BB-6F7E-0780-3C7D-385FB8EF68A2}"/>
              </a:ext>
            </a:extLst>
          </p:cNvPr>
          <p:cNvSpPr/>
          <p:nvPr/>
        </p:nvSpPr>
        <p:spPr>
          <a:xfrm>
            <a:off x="3690345" y="5520675"/>
            <a:ext cx="216363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9" name="Rectangle 18">
            <a:extLst>
              <a:ext uri="{FF2B5EF4-FFF2-40B4-BE49-F238E27FC236}">
                <a16:creationId xmlns:a16="http://schemas.microsoft.com/office/drawing/2014/main" id="{E2780BEE-BA11-3A03-BE33-39A6442C751E}"/>
              </a:ext>
            </a:extLst>
          </p:cNvPr>
          <p:cNvSpPr/>
          <p:nvPr/>
        </p:nvSpPr>
        <p:spPr>
          <a:xfrm>
            <a:off x="3706870" y="6006642"/>
            <a:ext cx="15240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0" name="Rectangle 19">
            <a:extLst>
              <a:ext uri="{FF2B5EF4-FFF2-40B4-BE49-F238E27FC236}">
                <a16:creationId xmlns:a16="http://schemas.microsoft.com/office/drawing/2014/main" id="{5C8D8670-389A-AE18-B548-3148A2A7DBD3}"/>
              </a:ext>
            </a:extLst>
          </p:cNvPr>
          <p:cNvSpPr/>
          <p:nvPr/>
        </p:nvSpPr>
        <p:spPr>
          <a:xfrm>
            <a:off x="3688738" y="6568809"/>
            <a:ext cx="12192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1" name="Rectangle 20">
            <a:extLst>
              <a:ext uri="{FF2B5EF4-FFF2-40B4-BE49-F238E27FC236}">
                <a16:creationId xmlns:a16="http://schemas.microsoft.com/office/drawing/2014/main" id="{C3C7EBCA-CDA2-597D-5FF9-3F233095D8CC}"/>
              </a:ext>
            </a:extLst>
          </p:cNvPr>
          <p:cNvSpPr/>
          <p:nvPr/>
        </p:nvSpPr>
        <p:spPr>
          <a:xfrm>
            <a:off x="3708362" y="7068200"/>
            <a:ext cx="190538"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26" name="Graphic 25">
            <a:extLst>
              <a:ext uri="{FF2B5EF4-FFF2-40B4-BE49-F238E27FC236}">
                <a16:creationId xmlns:a16="http://schemas.microsoft.com/office/drawing/2014/main" id="{112A20F0-6F3A-078F-B545-3BFC7ECD69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2300" y="2981833"/>
            <a:ext cx="480144" cy="833293"/>
          </a:xfrm>
          <a:prstGeom prst="rect">
            <a:avLst/>
          </a:prstGeom>
        </p:spPr>
      </p:pic>
      <p:sp>
        <p:nvSpPr>
          <p:cNvPr id="12" name="!!TextBox 11">
            <a:extLst>
              <a:ext uri="{FF2B5EF4-FFF2-40B4-BE49-F238E27FC236}">
                <a16:creationId xmlns:a16="http://schemas.microsoft.com/office/drawing/2014/main" id="{4899C3C1-E42C-110C-7187-654C8315BDF8}"/>
              </a:ext>
            </a:extLst>
          </p:cNvPr>
          <p:cNvSpPr txBox="1"/>
          <p:nvPr/>
        </p:nvSpPr>
        <p:spPr>
          <a:xfrm>
            <a:off x="9339130" y="3397250"/>
            <a:ext cx="1265370" cy="762000"/>
          </a:xfrm>
          <a:prstGeom prst="rect">
            <a:avLst/>
          </a:prstGeom>
        </p:spPr>
        <p:txBody>
          <a:bodyPr vert="horz" lIns="80201" tIns="40100" rIns="80201" bIns="40100" rtlCol="0">
            <a:normAutofit fontScale="92500"/>
          </a:bodyPr>
          <a:lstStyle/>
          <a:p>
            <a:pPr>
              <a:lnSpc>
                <a:spcPts val="2000"/>
              </a:lnSpc>
            </a:pPr>
            <a:r>
              <a:rPr lang="en-US" sz="2400" b="1" kern="0" dirty="0">
                <a:latin typeface="Arial" panose="020B0604020202020204" pitchFamily="34" charset="0"/>
                <a:ea typeface="Times New Roman" panose="02020603050405020304" pitchFamily="18" charset="0"/>
                <a:cs typeface="Arial" panose="020B0604020202020204" pitchFamily="34" charset="0"/>
              </a:rPr>
              <a:t>1M-10M</a:t>
            </a:r>
            <a:endParaRPr lang="en-US" sz="2400" b="1"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CFDD404-D229-DF55-C253-F44A99F926BC}"/>
              </a:ext>
            </a:extLst>
          </p:cNvPr>
          <p:cNvSpPr/>
          <p:nvPr/>
        </p:nvSpPr>
        <p:spPr>
          <a:xfrm>
            <a:off x="3720375" y="3462051"/>
            <a:ext cx="5638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4" name="!!TextBox 11">
            <a:extLst>
              <a:ext uri="{FF2B5EF4-FFF2-40B4-BE49-F238E27FC236}">
                <a16:creationId xmlns:a16="http://schemas.microsoft.com/office/drawing/2014/main" id="{690257C7-5E1E-6F78-AF9C-1B751293C567}"/>
              </a:ext>
            </a:extLst>
          </p:cNvPr>
          <p:cNvSpPr txBox="1"/>
          <p:nvPr/>
        </p:nvSpPr>
        <p:spPr>
          <a:xfrm>
            <a:off x="9365255" y="2863850"/>
            <a:ext cx="1265370" cy="762000"/>
          </a:xfrm>
          <a:prstGeom prst="rect">
            <a:avLst/>
          </a:prstGeom>
        </p:spPr>
        <p:txBody>
          <a:bodyPr vert="horz" lIns="80201" tIns="40100" rIns="80201" bIns="40100" rtlCol="0">
            <a:normAutofit fontScale="92500"/>
          </a:bodyPr>
          <a:lstStyle/>
          <a:p>
            <a:pPr>
              <a:lnSpc>
                <a:spcPts val="2000"/>
              </a:lnSpc>
            </a:pPr>
            <a:r>
              <a:rPr lang="en-US" sz="2400" b="1" kern="0" dirty="0">
                <a:latin typeface="Arial" panose="020B0604020202020204" pitchFamily="34" charset="0"/>
                <a:ea typeface="Times New Roman" panose="02020603050405020304" pitchFamily="18" charset="0"/>
                <a:cs typeface="Arial" panose="020B0604020202020204" pitchFamily="34" charset="0"/>
              </a:rPr>
              <a:t>5M-20M</a:t>
            </a:r>
            <a:endParaRPr lang="en-US" sz="2400" b="1"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06F8F433-E853-2E24-8D77-D2CB6A3CD32E}"/>
              </a:ext>
            </a:extLst>
          </p:cNvPr>
          <p:cNvSpPr/>
          <p:nvPr/>
        </p:nvSpPr>
        <p:spPr>
          <a:xfrm>
            <a:off x="3746500" y="2928651"/>
            <a:ext cx="5638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3" name="!!TextBox 11">
            <a:extLst>
              <a:ext uri="{FF2B5EF4-FFF2-40B4-BE49-F238E27FC236}">
                <a16:creationId xmlns:a16="http://schemas.microsoft.com/office/drawing/2014/main" id="{E3C403D7-5FEB-181B-B6DF-2D1A9A7FAAE0}"/>
              </a:ext>
            </a:extLst>
          </p:cNvPr>
          <p:cNvSpPr txBox="1"/>
          <p:nvPr/>
        </p:nvSpPr>
        <p:spPr>
          <a:xfrm>
            <a:off x="9365255" y="2330450"/>
            <a:ext cx="1265370" cy="762000"/>
          </a:xfrm>
          <a:prstGeom prst="rect">
            <a:avLst/>
          </a:prstGeom>
        </p:spPr>
        <p:txBody>
          <a:bodyPr vert="horz" lIns="80201" tIns="40100" rIns="80201" bIns="40100" rtlCol="0">
            <a:normAutofit/>
          </a:bodyPr>
          <a:lstStyle/>
          <a:p>
            <a:pPr>
              <a:lnSpc>
                <a:spcPts val="2000"/>
              </a:lnSpc>
            </a:pPr>
            <a:r>
              <a:rPr lang="en-US" sz="2400" b="1" kern="0" dirty="0">
                <a:latin typeface="Arial" panose="020B0604020202020204" pitchFamily="34" charset="0"/>
                <a:ea typeface="Times New Roman" panose="02020603050405020304" pitchFamily="18" charset="0"/>
                <a:cs typeface="Arial" panose="020B0604020202020204" pitchFamily="34" charset="0"/>
              </a:rPr>
              <a:t>2B-10B</a:t>
            </a:r>
            <a:endParaRPr lang="en-US" sz="2400" b="1"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litres</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23">
            <a:extLst>
              <a:ext uri="{FF2B5EF4-FFF2-40B4-BE49-F238E27FC236}">
                <a16:creationId xmlns:a16="http://schemas.microsoft.com/office/drawing/2014/main" id="{3E4C4DEE-C48D-B6AD-5309-E354C5CE9BA1}"/>
              </a:ext>
            </a:extLst>
          </p:cNvPr>
          <p:cNvSpPr/>
          <p:nvPr/>
        </p:nvSpPr>
        <p:spPr>
          <a:xfrm>
            <a:off x="3746500" y="2395251"/>
            <a:ext cx="56388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25" name="Graphic 24">
            <a:extLst>
              <a:ext uri="{FF2B5EF4-FFF2-40B4-BE49-F238E27FC236}">
                <a16:creationId xmlns:a16="http://schemas.microsoft.com/office/drawing/2014/main" id="{8D3AE4E8-A989-26F2-2AFC-95045C869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8500" y="3859357"/>
            <a:ext cx="480144" cy="833293"/>
          </a:xfrm>
          <a:prstGeom prst="rect">
            <a:avLst/>
          </a:prstGeom>
        </p:spPr>
      </p:pic>
      <p:pic>
        <p:nvPicPr>
          <p:cNvPr id="27" name="Graphic 26">
            <a:extLst>
              <a:ext uri="{FF2B5EF4-FFF2-40B4-BE49-F238E27FC236}">
                <a16:creationId xmlns:a16="http://schemas.microsoft.com/office/drawing/2014/main" id="{F1E210BD-495D-82F6-3474-B7FA1144EA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2300" y="3097357"/>
            <a:ext cx="480144" cy="833293"/>
          </a:xfrm>
          <a:prstGeom prst="rect">
            <a:avLst/>
          </a:prstGeom>
        </p:spPr>
      </p:pic>
      <p:pic>
        <p:nvPicPr>
          <p:cNvPr id="28" name="Graphic 27">
            <a:extLst>
              <a:ext uri="{FF2B5EF4-FFF2-40B4-BE49-F238E27FC236}">
                <a16:creationId xmlns:a16="http://schemas.microsoft.com/office/drawing/2014/main" id="{0BDC344F-68BD-F957-8126-F3374ECE87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2300" y="2254250"/>
            <a:ext cx="480144" cy="833293"/>
          </a:xfrm>
          <a:prstGeom prst="rect">
            <a:avLst/>
          </a:prstGeom>
        </p:spPr>
      </p:pic>
      <p:sp>
        <p:nvSpPr>
          <p:cNvPr id="29" name="TextBox 28">
            <a:extLst>
              <a:ext uri="{FF2B5EF4-FFF2-40B4-BE49-F238E27FC236}">
                <a16:creationId xmlns:a16="http://schemas.microsoft.com/office/drawing/2014/main" id="{ADF8A876-8216-02ED-A262-443752DFD2ED}"/>
              </a:ext>
            </a:extLst>
          </p:cNvPr>
          <p:cNvSpPr txBox="1"/>
          <p:nvPr/>
        </p:nvSpPr>
        <p:spPr>
          <a:xfrm>
            <a:off x="7790896" y="5271323"/>
            <a:ext cx="2944068" cy="2076642"/>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b="1" dirty="0">
                <a:solidFill>
                  <a:srgbClr val="FFFFFF"/>
                </a:solidFill>
              </a:rPr>
              <a:t>To increase quantity</a:t>
            </a:r>
          </a:p>
          <a:p>
            <a:pPr marL="228600" indent="-228600">
              <a:lnSpc>
                <a:spcPct val="90000"/>
              </a:lnSpc>
              <a:spcAft>
                <a:spcPts val="600"/>
              </a:spcAft>
              <a:buFont typeface="+mj-lt"/>
              <a:buAutoNum type="arabicPeriod"/>
            </a:pPr>
            <a:r>
              <a:rPr lang="en-US" dirty="0">
                <a:solidFill>
                  <a:srgbClr val="FFFFFF"/>
                </a:solidFill>
              </a:rPr>
              <a:t>Store freshwater cleanly</a:t>
            </a:r>
          </a:p>
          <a:p>
            <a:pPr marL="228600" indent="-228600">
              <a:lnSpc>
                <a:spcPct val="90000"/>
              </a:lnSpc>
              <a:spcAft>
                <a:spcPts val="600"/>
              </a:spcAft>
              <a:buFont typeface="+mj-lt"/>
              <a:buAutoNum type="arabicPeriod"/>
            </a:pPr>
            <a:r>
              <a:rPr lang="en-US" dirty="0">
                <a:solidFill>
                  <a:srgbClr val="FFFFFF"/>
                </a:solidFill>
              </a:rPr>
              <a:t>Avoid evaporation</a:t>
            </a:r>
          </a:p>
          <a:p>
            <a:pPr marL="228600" indent="-228600">
              <a:lnSpc>
                <a:spcPct val="90000"/>
              </a:lnSpc>
              <a:spcAft>
                <a:spcPts val="600"/>
              </a:spcAft>
              <a:buFont typeface="+mj-lt"/>
              <a:buAutoNum type="arabicPeriod"/>
            </a:pPr>
            <a:r>
              <a:rPr lang="en-US" dirty="0">
                <a:solidFill>
                  <a:srgbClr val="FFFFFF"/>
                </a:solidFill>
              </a:rPr>
              <a:t>Transfer via pipelines</a:t>
            </a:r>
          </a:p>
          <a:p>
            <a:pPr marL="228600" indent="-228600">
              <a:lnSpc>
                <a:spcPct val="90000"/>
              </a:lnSpc>
              <a:spcAft>
                <a:spcPts val="600"/>
              </a:spcAft>
              <a:buFont typeface="+mj-lt"/>
              <a:buAutoNum type="arabicPeriod"/>
            </a:pPr>
            <a:r>
              <a:rPr lang="en-US" dirty="0">
                <a:solidFill>
                  <a:srgbClr val="FFFFFF"/>
                </a:solidFill>
              </a:rPr>
              <a:t>Recycle it</a:t>
            </a:r>
          </a:p>
          <a:p>
            <a:pPr marL="228600" indent="-228600">
              <a:lnSpc>
                <a:spcPct val="90000"/>
              </a:lnSpc>
              <a:spcAft>
                <a:spcPts val="600"/>
              </a:spcAft>
              <a:buFont typeface="+mj-lt"/>
              <a:buAutoNum type="arabicPeriod"/>
            </a:pPr>
            <a:r>
              <a:rPr lang="en-US" dirty="0">
                <a:solidFill>
                  <a:srgbClr val="FFFFFF"/>
                </a:solidFill>
              </a:rPr>
              <a:t>Reuse it again from 1</a:t>
            </a:r>
          </a:p>
        </p:txBody>
      </p:sp>
      <p:sp>
        <p:nvSpPr>
          <p:cNvPr id="32" name="Shape 0">
            <a:extLst>
              <a:ext uri="{FF2B5EF4-FFF2-40B4-BE49-F238E27FC236}">
                <a16:creationId xmlns:a16="http://schemas.microsoft.com/office/drawing/2014/main" id="{68FD38F4-93C2-0281-C0EA-7848D34B7E47}"/>
              </a:ext>
            </a:extLst>
          </p:cNvPr>
          <p:cNvSpPr/>
          <p:nvPr/>
        </p:nvSpPr>
        <p:spPr>
          <a:xfrm>
            <a:off x="626596" y="958850"/>
            <a:ext cx="9810495" cy="1311992"/>
          </a:xfrm>
          <a:prstGeom prst="roundRect">
            <a:avLst>
              <a:gd name="adj" fmla="val 0"/>
            </a:avLst>
          </a:prstGeom>
          <a:gradFill flip="none" rotWithShape="1">
            <a:gsLst>
              <a:gs pos="28000">
                <a:srgbClr val="E0DDD4">
                  <a:shade val="30000"/>
                  <a:satMod val="115000"/>
                  <a:lumMod val="40000"/>
                  <a:lumOff val="60000"/>
                  <a:alpha val="48000"/>
                </a:srgbClr>
              </a:gs>
              <a:gs pos="95000">
                <a:srgbClr val="E0DDD4">
                  <a:shade val="67500"/>
                  <a:satMod val="115000"/>
                </a:srgbClr>
              </a:gs>
              <a:gs pos="100000">
                <a:srgbClr val="E0DDD4">
                  <a:shade val="100000"/>
                  <a:satMod val="115000"/>
                </a:srgbClr>
              </a:gs>
            </a:gsLst>
            <a:path path="circle">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ln>
        </p:spPr>
        <p:txBody>
          <a:bodyPr/>
          <a:lstStyle/>
          <a:p>
            <a:pPr defTabSz="802020">
              <a:defRPr/>
            </a:pPr>
            <a:endParaRPr lang="en-GB" sz="1579">
              <a:solidFill>
                <a:prstClr val="black"/>
              </a:solidFill>
              <a:latin typeface="Franklin Gothic Book" panose="020B0502020104020203"/>
            </a:endParaRPr>
          </a:p>
        </p:txBody>
      </p:sp>
      <p:sp>
        <p:nvSpPr>
          <p:cNvPr id="33" name="!!TextBox 11">
            <a:extLst>
              <a:ext uri="{FF2B5EF4-FFF2-40B4-BE49-F238E27FC236}">
                <a16:creationId xmlns:a16="http://schemas.microsoft.com/office/drawing/2014/main" id="{E75A8F8A-67D9-A515-21AE-8D3EEF8CE9AC}"/>
              </a:ext>
            </a:extLst>
          </p:cNvPr>
          <p:cNvSpPr txBox="1"/>
          <p:nvPr/>
        </p:nvSpPr>
        <p:spPr>
          <a:xfrm>
            <a:off x="641605" y="1058795"/>
            <a:ext cx="9810495" cy="1271655"/>
          </a:xfrm>
          <a:prstGeom prst="rect">
            <a:avLst/>
          </a:prstGeom>
        </p:spPr>
        <p:txBody>
          <a:bodyPr vert="horz" lIns="80201" tIns="40100" rIns="80201" bIns="40100" rtlCol="0">
            <a:normAutofit fontScale="47500" lnSpcReduction="20000"/>
          </a:bodyPr>
          <a:lstStyle/>
          <a:p>
            <a:pPr algn="ctr"/>
            <a:r>
              <a:rPr lang="en-GB" sz="6000" b="1" kern="0" dirty="0">
                <a:solidFill>
                  <a:srgbClr val="002060"/>
                </a:solidFill>
                <a:effectLst/>
                <a:latin typeface="Arial Black" panose="020B0A04020102020204" pitchFamily="34" charset="0"/>
                <a:ea typeface="Times New Roman" panose="02020603050405020304" pitchFamily="18" charset="0"/>
              </a:rPr>
              <a:t>Boosting World GDP</a:t>
            </a:r>
          </a:p>
          <a:p>
            <a:pPr algn="ctr"/>
            <a:r>
              <a:rPr lang="en-GB" sz="6000" b="1" kern="0" dirty="0">
                <a:solidFill>
                  <a:srgbClr val="002060"/>
                </a:solidFill>
                <a:effectLst/>
                <a:latin typeface="Arial Black" panose="020B0A04020102020204" pitchFamily="34" charset="0"/>
                <a:ea typeface="Times New Roman" panose="02020603050405020304" pitchFamily="18" charset="0"/>
              </a:rPr>
              <a:t>by optimizing Water distribution</a:t>
            </a:r>
            <a:endParaRPr lang="en-US" sz="6000" b="1" kern="0" dirty="0">
              <a:solidFill>
                <a:srgbClr val="002060"/>
              </a:solidFill>
              <a:effectLst/>
              <a:latin typeface="Arial Black" panose="020B0A04020102020204" pitchFamily="34" charset="0"/>
              <a:ea typeface="Times New Roman" panose="02020603050405020304" pitchFamily="18" charset="0"/>
            </a:endParaRPr>
          </a:p>
          <a:p>
            <a:pPr algn="ctr"/>
            <a:r>
              <a:rPr lang="en-US" sz="5900" kern="0" dirty="0">
                <a:effectLst/>
                <a:latin typeface="Arial MT Extra Bold" panose="020B0903030403020204" pitchFamily="34" charset="0"/>
                <a:ea typeface="Times New Roman" panose="02020603050405020304" pitchFamily="18" charset="0"/>
              </a:rPr>
              <a:t>Water usage per </a:t>
            </a:r>
            <a:r>
              <a:rPr lang="en-US" sz="5900" kern="0" dirty="0">
                <a:solidFill>
                  <a:srgbClr val="002060"/>
                </a:solidFill>
                <a:effectLst/>
                <a:latin typeface="Arial MT Extra Bold" panose="020B0903030403020204" pitchFamily="34" charset="0"/>
                <a:ea typeface="Times New Roman" panose="02020603050405020304" pitchFamily="18" charset="0"/>
              </a:rPr>
              <a:t>product</a:t>
            </a:r>
            <a:endParaRPr lang="en-US" sz="6000" kern="0" dirty="0">
              <a:effectLst/>
              <a:latin typeface="Arial MT Extra Bold" panose="020B0903030403020204" pitchFamily="34" charset="0"/>
              <a:ea typeface="Times New Roman" panose="02020603050405020304" pitchFamily="18" charset="0"/>
            </a:endParaRPr>
          </a:p>
        </p:txBody>
      </p:sp>
      <p:sp>
        <p:nvSpPr>
          <p:cNvPr id="31" name="TextBox 30">
            <a:extLst>
              <a:ext uri="{FF2B5EF4-FFF2-40B4-BE49-F238E27FC236}">
                <a16:creationId xmlns:a16="http://schemas.microsoft.com/office/drawing/2014/main" id="{68C683D6-5F78-8C04-361D-CD712C42A853}"/>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6"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128678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pic>
        <p:nvPicPr>
          <p:cNvPr id="27" name="Picture 26" descr="A cartoon of a city&#10;&#10;Description automatically generated">
            <a:extLst>
              <a:ext uri="{FF2B5EF4-FFF2-40B4-BE49-F238E27FC236}">
                <a16:creationId xmlns:a16="http://schemas.microsoft.com/office/drawing/2014/main" id="{41AFD798-EDB6-EE72-12C8-DE337C37E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14" y="2140383"/>
            <a:ext cx="1932586" cy="928853"/>
          </a:xfrm>
          <a:prstGeom prst="rect">
            <a:avLst/>
          </a:prstGeom>
        </p:spPr>
      </p:pic>
      <p:pic>
        <p:nvPicPr>
          <p:cNvPr id="29" name="Picture 28" descr="A cartoon of buildings and windmills&#10;&#10;Description automatically generated">
            <a:extLst>
              <a:ext uri="{FF2B5EF4-FFF2-40B4-BE49-F238E27FC236}">
                <a16:creationId xmlns:a16="http://schemas.microsoft.com/office/drawing/2014/main" id="{5289523D-5746-7DAB-8616-135B80954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736" y="5719420"/>
            <a:ext cx="1936290" cy="1019486"/>
          </a:xfrm>
          <a:prstGeom prst="rect">
            <a:avLst/>
          </a:prstGeom>
        </p:spPr>
      </p:pic>
      <p:pic>
        <p:nvPicPr>
          <p:cNvPr id="31" name="Picture 30" descr="A collage of images of farmers working in a field&#10;&#10;Description automatically generated">
            <a:extLst>
              <a:ext uri="{FF2B5EF4-FFF2-40B4-BE49-F238E27FC236}">
                <a16:creationId xmlns:a16="http://schemas.microsoft.com/office/drawing/2014/main" id="{5E5D1B56-CFDD-17B0-9CCD-6237ED044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56" y="3702050"/>
            <a:ext cx="2005644" cy="1274174"/>
          </a:xfrm>
          <a:prstGeom prst="rect">
            <a:avLst/>
          </a:prstGeom>
        </p:spPr>
      </p:pic>
      <p:sp>
        <p:nvSpPr>
          <p:cNvPr id="35" name="!!TextBox 11">
            <a:extLst>
              <a:ext uri="{FF2B5EF4-FFF2-40B4-BE49-F238E27FC236}">
                <a16:creationId xmlns:a16="http://schemas.microsoft.com/office/drawing/2014/main" id="{22457307-7B3C-6472-17C9-5C2A65A779A3}"/>
              </a:ext>
            </a:extLst>
          </p:cNvPr>
          <p:cNvSpPr txBox="1"/>
          <p:nvPr/>
        </p:nvSpPr>
        <p:spPr>
          <a:xfrm>
            <a:off x="1079500" y="425450"/>
            <a:ext cx="8809050" cy="1271655"/>
          </a:xfrm>
          <a:prstGeom prst="rect">
            <a:avLst/>
          </a:prstGeom>
        </p:spPr>
        <p:txBody>
          <a:bodyPr vert="horz" lIns="80201" tIns="40100" rIns="80201" bIns="40100" rtlCol="0">
            <a:normAutofit/>
          </a:bodyPr>
          <a:lstStyle/>
          <a:p>
            <a:pPr algn="ctr"/>
            <a:endParaRPr lang="en-US" b="1" kern="0" dirty="0">
              <a:effectLst/>
              <a:latin typeface="Arial Black" panose="020B0A04020102020204" pitchFamily="34" charset="0"/>
              <a:ea typeface="Times New Roman" panose="02020603050405020304" pitchFamily="18" charset="0"/>
            </a:endParaRPr>
          </a:p>
        </p:txBody>
      </p:sp>
      <p:sp>
        <p:nvSpPr>
          <p:cNvPr id="38" name="TextBox 37">
            <a:extLst>
              <a:ext uri="{FF2B5EF4-FFF2-40B4-BE49-F238E27FC236}">
                <a16:creationId xmlns:a16="http://schemas.microsoft.com/office/drawing/2014/main" id="{6AB934B3-A50D-B95F-8739-88330151AC8F}"/>
              </a:ext>
            </a:extLst>
          </p:cNvPr>
          <p:cNvSpPr txBox="1"/>
          <p:nvPr/>
        </p:nvSpPr>
        <p:spPr>
          <a:xfrm>
            <a:off x="317500" y="907475"/>
            <a:ext cx="10058400" cy="584775"/>
          </a:xfrm>
          <a:prstGeom prst="rect">
            <a:avLst/>
          </a:prstGeom>
          <a:noFill/>
          <a:effectLst>
            <a:outerShdw blurRad="50800" dist="25400" dir="5400000" algn="ctr" rotWithShape="0">
              <a:schemeClr val="bg1">
                <a:alpha val="99000"/>
              </a:schemeClr>
            </a:outerShdw>
          </a:effectLst>
        </p:spPr>
        <p:txBody>
          <a:bodyPr wrap="square">
            <a:spAutoFit/>
          </a:bodyPr>
          <a:lstStyle/>
          <a:p>
            <a:r>
              <a:rPr lang="en-US" sz="2400" b="1" kern="0" dirty="0">
                <a:effectLst/>
                <a:latin typeface="Arial Black" panose="020B0A04020102020204" pitchFamily="34" charset="0"/>
                <a:ea typeface="Times New Roman" panose="02020603050405020304" pitchFamily="18" charset="0"/>
              </a:rPr>
              <a:t>Average Water usage in the US is </a:t>
            </a:r>
            <a:r>
              <a:rPr lang="en-US" sz="3200" b="1" kern="0" dirty="0">
                <a:effectLst/>
                <a:latin typeface="Arial Black" panose="020B0A04020102020204" pitchFamily="34" charset="0"/>
                <a:ea typeface="Times New Roman" panose="02020603050405020304" pitchFamily="18" charset="0"/>
              </a:rPr>
              <a:t>388 505 </a:t>
            </a:r>
            <a:r>
              <a:rPr lang="en-US" sz="2400" b="1" kern="0" dirty="0">
                <a:effectLst/>
                <a:latin typeface="Arial Black" panose="020B0A04020102020204" pitchFamily="34" charset="0"/>
                <a:ea typeface="Times New Roman" panose="02020603050405020304" pitchFamily="18" charset="0"/>
              </a:rPr>
              <a:t>km</a:t>
            </a:r>
            <a:r>
              <a:rPr lang="en-US" sz="2400" b="1" kern="0" baseline="30000" dirty="0">
                <a:effectLst/>
                <a:latin typeface="Arial Black" panose="020B0A04020102020204" pitchFamily="34" charset="0"/>
                <a:ea typeface="Times New Roman" panose="02020603050405020304" pitchFamily="18" charset="0"/>
              </a:rPr>
              <a:t>3 </a:t>
            </a:r>
            <a:r>
              <a:rPr lang="en-US" sz="2400" b="1" kern="0" dirty="0">
                <a:effectLst/>
                <a:latin typeface="Arial Black" panose="020B0A04020102020204" pitchFamily="34" charset="0"/>
                <a:ea typeface="Times New Roman" panose="02020603050405020304" pitchFamily="18" charset="0"/>
              </a:rPr>
              <a:t>/ year</a:t>
            </a:r>
          </a:p>
        </p:txBody>
      </p:sp>
      <p:sp>
        <p:nvSpPr>
          <p:cNvPr id="39" name="TextBox 38">
            <a:extLst>
              <a:ext uri="{FF2B5EF4-FFF2-40B4-BE49-F238E27FC236}">
                <a16:creationId xmlns:a16="http://schemas.microsoft.com/office/drawing/2014/main" id="{2F48D7FD-54E6-33B1-749D-6E765DD3C368}"/>
              </a:ext>
            </a:extLst>
          </p:cNvPr>
          <p:cNvSpPr txBox="1"/>
          <p:nvPr/>
        </p:nvSpPr>
        <p:spPr>
          <a:xfrm>
            <a:off x="2374900" y="2101850"/>
            <a:ext cx="5748900" cy="1015663"/>
          </a:xfrm>
          <a:prstGeom prst="rect">
            <a:avLst/>
          </a:prstGeom>
          <a:noFill/>
        </p:spPr>
        <p:txBody>
          <a:bodyPr wrap="square">
            <a:spAutoFit/>
          </a:bodyPr>
          <a:lstStyle/>
          <a:p>
            <a:r>
              <a:rPr lang="en-US" sz="2400" b="1" kern="0" dirty="0">
                <a:effectLst/>
                <a:latin typeface="Arial Black" panose="020B0A04020102020204" pitchFamily="34" charset="0"/>
                <a:ea typeface="Times New Roman" panose="02020603050405020304" pitchFamily="18" charset="0"/>
              </a:rPr>
              <a:t> Domestic and public supply</a:t>
            </a:r>
          </a:p>
          <a:p>
            <a:r>
              <a:rPr lang="en-US" sz="3600" b="1" kern="0" dirty="0">
                <a:effectLst/>
                <a:latin typeface="Arial Black" panose="020B0A04020102020204" pitchFamily="34" charset="0"/>
                <a:ea typeface="Times New Roman" panose="02020603050405020304" pitchFamily="18" charset="0"/>
              </a:rPr>
              <a:t>54 271 </a:t>
            </a:r>
            <a:r>
              <a:rPr lang="en-US" sz="2400" b="1" kern="0" dirty="0">
                <a:effectLst/>
                <a:latin typeface="Arial Black" panose="020B0A04020102020204" pitchFamily="34" charset="0"/>
                <a:ea typeface="Times New Roman" panose="02020603050405020304" pitchFamily="18" charset="0"/>
              </a:rPr>
              <a:t>km</a:t>
            </a:r>
            <a:r>
              <a:rPr lang="en-US" sz="2400" b="1" kern="0" baseline="30000" dirty="0">
                <a:effectLst/>
                <a:latin typeface="Arial Black" panose="020B0A04020102020204" pitchFamily="34" charset="0"/>
                <a:ea typeface="Times New Roman" panose="02020603050405020304" pitchFamily="18" charset="0"/>
              </a:rPr>
              <a:t>3</a:t>
            </a:r>
            <a:r>
              <a:rPr lang="en-US" sz="2400" b="1" kern="0" dirty="0">
                <a:effectLst/>
                <a:latin typeface="Arial Black" panose="020B0A04020102020204" pitchFamily="34" charset="0"/>
                <a:ea typeface="Times New Roman" panose="02020603050405020304" pitchFamily="18" charset="0"/>
              </a:rPr>
              <a:t> </a:t>
            </a:r>
          </a:p>
        </p:txBody>
      </p:sp>
      <p:sp>
        <p:nvSpPr>
          <p:cNvPr id="40" name="TextBox 39">
            <a:extLst>
              <a:ext uri="{FF2B5EF4-FFF2-40B4-BE49-F238E27FC236}">
                <a16:creationId xmlns:a16="http://schemas.microsoft.com/office/drawing/2014/main" id="{328E3392-1247-CA9D-C241-6E3892EAB218}"/>
              </a:ext>
            </a:extLst>
          </p:cNvPr>
          <p:cNvSpPr txBox="1"/>
          <p:nvPr/>
        </p:nvSpPr>
        <p:spPr>
          <a:xfrm>
            <a:off x="2397714" y="5687477"/>
            <a:ext cx="4549186" cy="1138773"/>
          </a:xfrm>
          <a:prstGeom prst="rect">
            <a:avLst/>
          </a:prstGeom>
          <a:noFill/>
        </p:spPr>
        <p:txBody>
          <a:bodyPr wrap="square">
            <a:spAutoFit/>
          </a:bodyPr>
          <a:lstStyle/>
          <a:p>
            <a:r>
              <a:rPr lang="en-US" sz="2800" b="1" kern="0" dirty="0">
                <a:effectLst/>
                <a:latin typeface="Arial Black" panose="020B0A04020102020204" pitchFamily="34" charset="0"/>
                <a:ea typeface="Times New Roman" panose="02020603050405020304" pitchFamily="18" charset="0"/>
              </a:rPr>
              <a:t>Industries*</a:t>
            </a:r>
          </a:p>
          <a:p>
            <a:r>
              <a:rPr lang="en-US" sz="4000" b="1" kern="0" dirty="0">
                <a:effectLst/>
                <a:latin typeface="Arial Black" panose="020B0A04020102020204" pitchFamily="34" charset="0"/>
                <a:ea typeface="Times New Roman" panose="02020603050405020304" pitchFamily="18" charset="0"/>
              </a:rPr>
              <a:t>291 169 </a:t>
            </a:r>
            <a:r>
              <a:rPr lang="en-US" sz="2800" b="1" kern="0" dirty="0">
                <a:effectLst/>
                <a:latin typeface="Arial Black" panose="020B0A04020102020204" pitchFamily="34" charset="0"/>
                <a:ea typeface="Times New Roman" panose="02020603050405020304" pitchFamily="18" charset="0"/>
              </a:rPr>
              <a:t>km</a:t>
            </a:r>
            <a:r>
              <a:rPr lang="en-US" sz="2800" b="1" kern="0" baseline="30000" dirty="0">
                <a:effectLst/>
                <a:latin typeface="Arial Black" panose="020B0A04020102020204" pitchFamily="34" charset="0"/>
                <a:ea typeface="Times New Roman" panose="02020603050405020304" pitchFamily="18" charset="0"/>
              </a:rPr>
              <a:t>3</a:t>
            </a:r>
            <a:r>
              <a:rPr lang="en-US" sz="2800" b="1" kern="0" dirty="0">
                <a:effectLst/>
                <a:latin typeface="Arial Black" panose="020B0A04020102020204" pitchFamily="34" charset="0"/>
                <a:ea typeface="Times New Roman" panose="02020603050405020304" pitchFamily="18" charset="0"/>
              </a:rPr>
              <a:t> </a:t>
            </a:r>
          </a:p>
        </p:txBody>
      </p:sp>
      <p:sp>
        <p:nvSpPr>
          <p:cNvPr id="41" name="TextBox 40">
            <a:extLst>
              <a:ext uri="{FF2B5EF4-FFF2-40B4-BE49-F238E27FC236}">
                <a16:creationId xmlns:a16="http://schemas.microsoft.com/office/drawing/2014/main" id="{849A6FB6-F435-2B13-EA58-E0A42A853106}"/>
              </a:ext>
            </a:extLst>
          </p:cNvPr>
          <p:cNvSpPr txBox="1"/>
          <p:nvPr/>
        </p:nvSpPr>
        <p:spPr>
          <a:xfrm>
            <a:off x="2421620" y="3702050"/>
            <a:ext cx="3991879" cy="1384995"/>
          </a:xfrm>
          <a:prstGeom prst="rect">
            <a:avLst/>
          </a:prstGeom>
          <a:noFill/>
        </p:spPr>
        <p:txBody>
          <a:bodyPr wrap="square">
            <a:spAutoFit/>
          </a:bodyPr>
          <a:lstStyle/>
          <a:p>
            <a:r>
              <a:rPr lang="en-US" sz="3600" b="1" kern="0" dirty="0">
                <a:effectLst/>
                <a:latin typeface="Arial Black" panose="020B0A04020102020204" pitchFamily="34" charset="0"/>
                <a:ea typeface="Times New Roman" panose="02020603050405020304" pitchFamily="18" charset="0"/>
              </a:rPr>
              <a:t>Farming </a:t>
            </a:r>
          </a:p>
          <a:p>
            <a:r>
              <a:rPr lang="en-US" sz="4800" b="1" kern="0" dirty="0">
                <a:effectLst/>
                <a:latin typeface="Arial Black" panose="020B0A04020102020204" pitchFamily="34" charset="0"/>
                <a:ea typeface="Times New Roman" panose="02020603050405020304" pitchFamily="18" charset="0"/>
              </a:rPr>
              <a:t>43 065 </a:t>
            </a:r>
            <a:r>
              <a:rPr lang="en-US" sz="3600" b="1" kern="0" dirty="0">
                <a:effectLst/>
                <a:latin typeface="Arial Black" panose="020B0A04020102020204" pitchFamily="34" charset="0"/>
                <a:ea typeface="Times New Roman" panose="02020603050405020304" pitchFamily="18" charset="0"/>
              </a:rPr>
              <a:t>km</a:t>
            </a:r>
            <a:r>
              <a:rPr lang="en-US" sz="3600" b="1" kern="0" baseline="30000" dirty="0">
                <a:effectLst/>
                <a:latin typeface="Arial Black" panose="020B0A04020102020204" pitchFamily="34" charset="0"/>
                <a:ea typeface="Times New Roman" panose="02020603050405020304" pitchFamily="18" charset="0"/>
              </a:rPr>
              <a:t>3</a:t>
            </a:r>
            <a:r>
              <a:rPr lang="en-US" sz="3600" b="1" kern="0" dirty="0">
                <a:effectLst/>
                <a:latin typeface="Arial Black" panose="020B0A04020102020204" pitchFamily="34" charset="0"/>
                <a:ea typeface="Times New Roman" panose="02020603050405020304" pitchFamily="18" charset="0"/>
              </a:rPr>
              <a:t> </a:t>
            </a:r>
          </a:p>
        </p:txBody>
      </p:sp>
      <p:sp>
        <p:nvSpPr>
          <p:cNvPr id="2" name="TextBox 1">
            <a:extLst>
              <a:ext uri="{FF2B5EF4-FFF2-40B4-BE49-F238E27FC236}">
                <a16:creationId xmlns:a16="http://schemas.microsoft.com/office/drawing/2014/main" id="{B9B796C8-7E21-44FD-1B05-655E3641ECB0}"/>
              </a:ext>
            </a:extLst>
          </p:cNvPr>
          <p:cNvSpPr txBox="1"/>
          <p:nvPr/>
        </p:nvSpPr>
        <p:spPr>
          <a:xfrm>
            <a:off x="7251700" y="4339137"/>
            <a:ext cx="2388999" cy="1477328"/>
          </a:xfrm>
          <a:prstGeom prst="rect">
            <a:avLst/>
          </a:prstGeom>
          <a:noFill/>
        </p:spPr>
        <p:txBody>
          <a:bodyPr wrap="square" rtlCol="0">
            <a:spAutoFit/>
          </a:bodyPr>
          <a:lstStyle/>
          <a:p>
            <a:pPr marL="228600" indent="-228600">
              <a:tabLst>
                <a:tab pos="228600" algn="l"/>
              </a:tabLst>
            </a:pPr>
            <a:r>
              <a:rPr lang="en-US" dirty="0"/>
              <a:t>*	</a:t>
            </a:r>
            <a:r>
              <a:rPr lang="en-GB" dirty="0">
                <a:solidFill>
                  <a:srgbClr val="000000"/>
                </a:solidFill>
                <a:latin typeface="Arial" panose="020B0604020202020204" pitchFamily="34" charset="0"/>
              </a:rPr>
              <a:t>excludes water used by dams, which is released back into the rivers.</a:t>
            </a:r>
            <a:endParaRPr lang="en-US" dirty="0"/>
          </a:p>
        </p:txBody>
      </p:sp>
      <p:sp>
        <p:nvSpPr>
          <p:cNvPr id="3" name="TextBox 2">
            <a:extLst>
              <a:ext uri="{FF2B5EF4-FFF2-40B4-BE49-F238E27FC236}">
                <a16:creationId xmlns:a16="http://schemas.microsoft.com/office/drawing/2014/main" id="{39C86419-895C-F96D-6D01-F0F1A0C2AA86}"/>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7"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4" name="Flowchart: Alternate Process 3">
            <a:extLst>
              <a:ext uri="{FF2B5EF4-FFF2-40B4-BE49-F238E27FC236}">
                <a16:creationId xmlns:a16="http://schemas.microsoft.com/office/drawing/2014/main" id="{C15E0F4B-3A74-6EF4-39A0-0DA9245115AD}"/>
              </a:ext>
            </a:extLst>
          </p:cNvPr>
          <p:cNvSpPr/>
          <p:nvPr/>
        </p:nvSpPr>
        <p:spPr>
          <a:xfrm>
            <a:off x="1" y="6978650"/>
            <a:ext cx="10693400"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US water usage, therefore high GDP </a:t>
            </a:r>
          </a:p>
        </p:txBody>
      </p:sp>
    </p:spTree>
    <p:extLst>
      <p:ext uri="{BB962C8B-B14F-4D97-AF65-F5344CB8AC3E}">
        <p14:creationId xmlns:p14="http://schemas.microsoft.com/office/powerpoint/2010/main" val="3693197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pic>
        <p:nvPicPr>
          <p:cNvPr id="27" name="Picture 26" descr="A cartoon of a city&#10;&#10;Description automatically generated">
            <a:extLst>
              <a:ext uri="{FF2B5EF4-FFF2-40B4-BE49-F238E27FC236}">
                <a16:creationId xmlns:a16="http://schemas.microsoft.com/office/drawing/2014/main" id="{41AFD798-EDB6-EE72-12C8-DE337C37E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13" y="1416050"/>
            <a:ext cx="3344434" cy="1356931"/>
          </a:xfrm>
          <a:prstGeom prst="rect">
            <a:avLst/>
          </a:prstGeom>
        </p:spPr>
      </p:pic>
      <p:pic>
        <p:nvPicPr>
          <p:cNvPr id="29" name="Picture 28" descr="A cartoon of buildings and windmills&#10;&#10;Description automatically generated">
            <a:extLst>
              <a:ext uri="{FF2B5EF4-FFF2-40B4-BE49-F238E27FC236}">
                <a16:creationId xmlns:a16="http://schemas.microsoft.com/office/drawing/2014/main" id="{5289523D-5746-7DAB-8616-135B80954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735" y="5076404"/>
            <a:ext cx="3323449" cy="1749846"/>
          </a:xfrm>
          <a:prstGeom prst="rect">
            <a:avLst/>
          </a:prstGeom>
        </p:spPr>
      </p:pic>
      <p:pic>
        <p:nvPicPr>
          <p:cNvPr id="31" name="Picture 30" descr="A collage of images of farmers working in a field&#10;&#10;Description automatically generated">
            <a:extLst>
              <a:ext uri="{FF2B5EF4-FFF2-40B4-BE49-F238E27FC236}">
                <a16:creationId xmlns:a16="http://schemas.microsoft.com/office/drawing/2014/main" id="{5E5D1B56-CFDD-17B0-9CCD-6237ED044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92" y="2854337"/>
            <a:ext cx="3358692" cy="2133758"/>
          </a:xfrm>
          <a:prstGeom prst="rect">
            <a:avLst/>
          </a:prstGeom>
        </p:spPr>
      </p:pic>
      <p:sp>
        <p:nvSpPr>
          <p:cNvPr id="35" name="!!TextBox 11">
            <a:extLst>
              <a:ext uri="{FF2B5EF4-FFF2-40B4-BE49-F238E27FC236}">
                <a16:creationId xmlns:a16="http://schemas.microsoft.com/office/drawing/2014/main" id="{22457307-7B3C-6472-17C9-5C2A65A779A3}"/>
              </a:ext>
            </a:extLst>
          </p:cNvPr>
          <p:cNvSpPr txBox="1"/>
          <p:nvPr/>
        </p:nvSpPr>
        <p:spPr>
          <a:xfrm>
            <a:off x="1079500" y="425450"/>
            <a:ext cx="8809050" cy="1271655"/>
          </a:xfrm>
          <a:prstGeom prst="rect">
            <a:avLst/>
          </a:prstGeom>
        </p:spPr>
        <p:txBody>
          <a:bodyPr vert="horz" lIns="80201" tIns="40100" rIns="80201" bIns="40100" rtlCol="0">
            <a:normAutofit/>
          </a:bodyPr>
          <a:lstStyle/>
          <a:p>
            <a:pPr algn="ctr"/>
            <a:endParaRPr lang="en-US" b="1" kern="0" dirty="0">
              <a:effectLst/>
              <a:latin typeface="Arial Black" panose="020B0A04020102020204" pitchFamily="34" charset="0"/>
              <a:ea typeface="Times New Roman" panose="02020603050405020304" pitchFamily="18" charset="0"/>
            </a:endParaRPr>
          </a:p>
        </p:txBody>
      </p:sp>
      <p:sp>
        <p:nvSpPr>
          <p:cNvPr id="38" name="TextBox 37">
            <a:extLst>
              <a:ext uri="{FF2B5EF4-FFF2-40B4-BE49-F238E27FC236}">
                <a16:creationId xmlns:a16="http://schemas.microsoft.com/office/drawing/2014/main" id="{6AB934B3-A50D-B95F-8739-88330151AC8F}"/>
              </a:ext>
            </a:extLst>
          </p:cNvPr>
          <p:cNvSpPr txBox="1"/>
          <p:nvPr/>
        </p:nvSpPr>
        <p:spPr>
          <a:xfrm>
            <a:off x="317500" y="631964"/>
            <a:ext cx="9645982" cy="707886"/>
          </a:xfrm>
          <a:prstGeom prst="rect">
            <a:avLst/>
          </a:prstGeom>
          <a:noFill/>
          <a:effectLst>
            <a:outerShdw blurRad="50800" dist="25400" dir="5400000" algn="ctr" rotWithShape="0">
              <a:schemeClr val="bg1">
                <a:alpha val="99000"/>
              </a:schemeClr>
            </a:outerShdw>
          </a:effectLst>
        </p:spPr>
        <p:txBody>
          <a:bodyPr wrap="square">
            <a:spAutoFit/>
          </a:bodyPr>
          <a:lstStyle/>
          <a:p>
            <a:r>
              <a:rPr lang="en-US" sz="2400" b="1" kern="0" dirty="0">
                <a:effectLst/>
                <a:latin typeface="Arial Black" panose="020B0A04020102020204" pitchFamily="34" charset="0"/>
                <a:ea typeface="Times New Roman" panose="02020603050405020304" pitchFamily="18" charset="0"/>
              </a:rPr>
              <a:t>Average Water usage in Europe is </a:t>
            </a:r>
            <a:r>
              <a:rPr lang="en-US" sz="3200" b="1" kern="0" dirty="0">
                <a:effectLst/>
                <a:latin typeface="Arial Black" panose="020B0A04020102020204" pitchFamily="34" charset="0"/>
                <a:ea typeface="Times New Roman" panose="02020603050405020304" pitchFamily="18" charset="0"/>
              </a:rPr>
              <a:t>286</a:t>
            </a:r>
            <a:r>
              <a:rPr lang="en-US" sz="4000" b="1" kern="0" dirty="0">
                <a:effectLst/>
                <a:latin typeface="Arial Black" panose="020B0A04020102020204" pitchFamily="34" charset="0"/>
                <a:ea typeface="Times New Roman" panose="02020603050405020304" pitchFamily="18" charset="0"/>
              </a:rPr>
              <a:t> </a:t>
            </a:r>
            <a:r>
              <a:rPr lang="en-US" sz="3200" b="1" kern="0" dirty="0">
                <a:effectLst/>
                <a:latin typeface="Arial Black" panose="020B0A04020102020204" pitchFamily="34" charset="0"/>
                <a:ea typeface="Times New Roman" panose="02020603050405020304" pitchFamily="18" charset="0"/>
              </a:rPr>
              <a:t>km</a:t>
            </a:r>
            <a:r>
              <a:rPr lang="en-US" sz="3200" b="1" kern="0" baseline="30000" dirty="0">
                <a:effectLst/>
                <a:latin typeface="Arial Black" panose="020B0A04020102020204" pitchFamily="34" charset="0"/>
                <a:ea typeface="Times New Roman" panose="02020603050405020304" pitchFamily="18" charset="0"/>
              </a:rPr>
              <a:t>3 </a:t>
            </a:r>
            <a:r>
              <a:rPr lang="en-US" sz="3200" b="1" kern="0" dirty="0">
                <a:effectLst/>
                <a:latin typeface="Arial Black" panose="020B0A04020102020204" pitchFamily="34" charset="0"/>
                <a:ea typeface="Times New Roman" panose="02020603050405020304" pitchFamily="18" charset="0"/>
              </a:rPr>
              <a:t>/ year</a:t>
            </a:r>
            <a:endParaRPr lang="en-US" sz="2400" b="1" kern="0" dirty="0">
              <a:effectLst/>
              <a:latin typeface="Arial Black" panose="020B0A04020102020204" pitchFamily="34" charset="0"/>
              <a:ea typeface="Times New Roman" panose="02020603050405020304" pitchFamily="18" charset="0"/>
            </a:endParaRPr>
          </a:p>
        </p:txBody>
      </p:sp>
      <p:sp>
        <p:nvSpPr>
          <p:cNvPr id="39" name="TextBox 38">
            <a:extLst>
              <a:ext uri="{FF2B5EF4-FFF2-40B4-BE49-F238E27FC236}">
                <a16:creationId xmlns:a16="http://schemas.microsoft.com/office/drawing/2014/main" id="{2F48D7FD-54E6-33B1-749D-6E765DD3C368}"/>
              </a:ext>
            </a:extLst>
          </p:cNvPr>
          <p:cNvSpPr txBox="1"/>
          <p:nvPr/>
        </p:nvSpPr>
        <p:spPr>
          <a:xfrm>
            <a:off x="3980817" y="1848187"/>
            <a:ext cx="5638800" cy="1015663"/>
          </a:xfrm>
          <a:prstGeom prst="rect">
            <a:avLst/>
          </a:prstGeom>
          <a:noFill/>
        </p:spPr>
        <p:txBody>
          <a:bodyPr wrap="square">
            <a:spAutoFit/>
          </a:bodyPr>
          <a:lstStyle/>
          <a:p>
            <a:r>
              <a:rPr lang="en-US" sz="2400" b="1" kern="0" dirty="0">
                <a:effectLst/>
                <a:latin typeface="Arial Black" panose="020B0A04020102020204" pitchFamily="34" charset="0"/>
                <a:ea typeface="Times New Roman" panose="02020603050405020304" pitchFamily="18" charset="0"/>
              </a:rPr>
              <a:t>Domestic and public supply</a:t>
            </a:r>
          </a:p>
          <a:p>
            <a:r>
              <a:rPr lang="en-US" sz="3600" b="1" kern="0" dirty="0">
                <a:effectLst/>
                <a:latin typeface="Arial Black" panose="020B0A04020102020204" pitchFamily="34" charset="0"/>
                <a:ea typeface="Times New Roman" panose="02020603050405020304" pitchFamily="18" charset="0"/>
              </a:rPr>
              <a:t>90 </a:t>
            </a:r>
            <a:r>
              <a:rPr lang="en-US" sz="2400" b="1" kern="0" dirty="0">
                <a:effectLst/>
                <a:latin typeface="Arial Black" panose="020B0A04020102020204" pitchFamily="34" charset="0"/>
                <a:ea typeface="Times New Roman" panose="02020603050405020304" pitchFamily="18" charset="0"/>
              </a:rPr>
              <a:t>km</a:t>
            </a:r>
            <a:r>
              <a:rPr lang="en-US" sz="2400" b="1" kern="0" baseline="30000" dirty="0">
                <a:effectLst/>
                <a:latin typeface="Arial Black" panose="020B0A04020102020204" pitchFamily="34" charset="0"/>
                <a:ea typeface="Times New Roman" panose="02020603050405020304" pitchFamily="18" charset="0"/>
              </a:rPr>
              <a:t>3</a:t>
            </a:r>
            <a:r>
              <a:rPr lang="en-US" sz="2400" b="1" kern="0" dirty="0">
                <a:effectLst/>
                <a:latin typeface="Arial Black" panose="020B0A04020102020204" pitchFamily="34" charset="0"/>
                <a:ea typeface="Times New Roman" panose="02020603050405020304" pitchFamily="18" charset="0"/>
              </a:rPr>
              <a:t> </a:t>
            </a:r>
          </a:p>
        </p:txBody>
      </p:sp>
      <p:sp>
        <p:nvSpPr>
          <p:cNvPr id="40" name="TextBox 39">
            <a:extLst>
              <a:ext uri="{FF2B5EF4-FFF2-40B4-BE49-F238E27FC236}">
                <a16:creationId xmlns:a16="http://schemas.microsoft.com/office/drawing/2014/main" id="{328E3392-1247-CA9D-C241-6E3892EAB218}"/>
              </a:ext>
            </a:extLst>
          </p:cNvPr>
          <p:cNvSpPr txBox="1"/>
          <p:nvPr/>
        </p:nvSpPr>
        <p:spPr>
          <a:xfrm>
            <a:off x="3969570" y="5687477"/>
            <a:ext cx="2567985" cy="1138773"/>
          </a:xfrm>
          <a:prstGeom prst="rect">
            <a:avLst/>
          </a:prstGeom>
          <a:noFill/>
        </p:spPr>
        <p:txBody>
          <a:bodyPr wrap="square">
            <a:spAutoFit/>
          </a:bodyPr>
          <a:lstStyle/>
          <a:p>
            <a:r>
              <a:rPr lang="en-US" sz="2800" b="1" kern="0" dirty="0">
                <a:effectLst/>
                <a:latin typeface="Arial Black" panose="020B0A04020102020204" pitchFamily="34" charset="0"/>
                <a:ea typeface="Times New Roman" panose="02020603050405020304" pitchFamily="18" charset="0"/>
              </a:rPr>
              <a:t>Industries* </a:t>
            </a:r>
            <a:r>
              <a:rPr lang="en-US" sz="4000" b="1" kern="0" dirty="0">
                <a:effectLst/>
                <a:latin typeface="Arial Black" panose="020B0A04020102020204" pitchFamily="34" charset="0"/>
                <a:ea typeface="Times New Roman" panose="02020603050405020304" pitchFamily="18" charset="0"/>
              </a:rPr>
              <a:t>128 </a:t>
            </a:r>
            <a:r>
              <a:rPr lang="en-US" sz="2800" b="1" kern="0" dirty="0">
                <a:effectLst/>
                <a:latin typeface="Arial Black" panose="020B0A04020102020204" pitchFamily="34" charset="0"/>
                <a:ea typeface="Times New Roman" panose="02020603050405020304" pitchFamily="18" charset="0"/>
              </a:rPr>
              <a:t>km</a:t>
            </a:r>
            <a:r>
              <a:rPr lang="en-US" sz="2800" b="1" kern="0" baseline="30000" dirty="0">
                <a:effectLst/>
                <a:latin typeface="Arial Black" panose="020B0A04020102020204" pitchFamily="34" charset="0"/>
                <a:ea typeface="Times New Roman" panose="02020603050405020304" pitchFamily="18" charset="0"/>
              </a:rPr>
              <a:t>3</a:t>
            </a:r>
            <a:r>
              <a:rPr lang="en-US" sz="2800" b="1" kern="0" dirty="0">
                <a:effectLst/>
                <a:latin typeface="Arial Black" panose="020B0A04020102020204" pitchFamily="34" charset="0"/>
                <a:ea typeface="Times New Roman" panose="02020603050405020304" pitchFamily="18" charset="0"/>
              </a:rPr>
              <a:t> </a:t>
            </a:r>
          </a:p>
        </p:txBody>
      </p:sp>
      <p:sp>
        <p:nvSpPr>
          <p:cNvPr id="41" name="TextBox 40">
            <a:extLst>
              <a:ext uri="{FF2B5EF4-FFF2-40B4-BE49-F238E27FC236}">
                <a16:creationId xmlns:a16="http://schemas.microsoft.com/office/drawing/2014/main" id="{849A6FB6-F435-2B13-EA58-E0A42A853106}"/>
              </a:ext>
            </a:extLst>
          </p:cNvPr>
          <p:cNvSpPr txBox="1"/>
          <p:nvPr/>
        </p:nvSpPr>
        <p:spPr>
          <a:xfrm>
            <a:off x="3969570" y="3764855"/>
            <a:ext cx="4296680" cy="1384995"/>
          </a:xfrm>
          <a:prstGeom prst="rect">
            <a:avLst/>
          </a:prstGeom>
          <a:noFill/>
        </p:spPr>
        <p:txBody>
          <a:bodyPr wrap="square">
            <a:spAutoFit/>
          </a:bodyPr>
          <a:lstStyle/>
          <a:p>
            <a:r>
              <a:rPr lang="en-US" sz="3600" b="1" kern="0" dirty="0">
                <a:effectLst/>
                <a:latin typeface="Arial Black" panose="020B0A04020102020204" pitchFamily="34" charset="0"/>
                <a:ea typeface="Times New Roman" panose="02020603050405020304" pitchFamily="18" charset="0"/>
              </a:rPr>
              <a:t>Farming </a:t>
            </a:r>
          </a:p>
          <a:p>
            <a:r>
              <a:rPr lang="en-US" sz="4800" b="1" kern="0" dirty="0">
                <a:effectLst/>
                <a:latin typeface="Arial Black" panose="020B0A04020102020204" pitchFamily="34" charset="0"/>
                <a:ea typeface="Times New Roman" panose="02020603050405020304" pitchFamily="18" charset="0"/>
              </a:rPr>
              <a:t>68 </a:t>
            </a:r>
            <a:r>
              <a:rPr lang="en-US" sz="3600" b="1" kern="0" dirty="0">
                <a:effectLst/>
                <a:latin typeface="Arial Black" panose="020B0A04020102020204" pitchFamily="34" charset="0"/>
                <a:ea typeface="Times New Roman" panose="02020603050405020304" pitchFamily="18" charset="0"/>
              </a:rPr>
              <a:t>km</a:t>
            </a:r>
            <a:r>
              <a:rPr lang="en-US" sz="3600" b="1" kern="0" baseline="30000" dirty="0">
                <a:effectLst/>
                <a:latin typeface="Arial Black" panose="020B0A04020102020204" pitchFamily="34" charset="0"/>
                <a:ea typeface="Times New Roman" panose="02020603050405020304" pitchFamily="18" charset="0"/>
              </a:rPr>
              <a:t>3</a:t>
            </a:r>
            <a:r>
              <a:rPr lang="en-US" sz="3600" b="1" kern="0" dirty="0">
                <a:effectLst/>
                <a:latin typeface="Arial Black" panose="020B0A04020102020204" pitchFamily="34" charset="0"/>
                <a:ea typeface="Times New Roman" panose="02020603050405020304" pitchFamily="18" charset="0"/>
              </a:rPr>
              <a:t> </a:t>
            </a:r>
          </a:p>
        </p:txBody>
      </p:sp>
      <p:sp>
        <p:nvSpPr>
          <p:cNvPr id="2" name="TextBox 1">
            <a:extLst>
              <a:ext uri="{FF2B5EF4-FFF2-40B4-BE49-F238E27FC236}">
                <a16:creationId xmlns:a16="http://schemas.microsoft.com/office/drawing/2014/main" id="{C4F5EF66-0C27-9D7A-8660-7FC2CCC66336}"/>
              </a:ext>
            </a:extLst>
          </p:cNvPr>
          <p:cNvSpPr txBox="1"/>
          <p:nvPr/>
        </p:nvSpPr>
        <p:spPr>
          <a:xfrm>
            <a:off x="6643134" y="4563640"/>
            <a:ext cx="4070437" cy="923330"/>
          </a:xfrm>
          <a:prstGeom prst="rect">
            <a:avLst/>
          </a:prstGeom>
          <a:noFill/>
        </p:spPr>
        <p:txBody>
          <a:bodyPr wrap="square" rtlCol="0">
            <a:spAutoFit/>
          </a:bodyPr>
          <a:lstStyle/>
          <a:p>
            <a:pPr marL="228600" indent="-228600">
              <a:tabLst>
                <a:tab pos="228600" algn="l"/>
              </a:tabLst>
            </a:pPr>
            <a:r>
              <a:rPr lang="en-US" dirty="0"/>
              <a:t>*	</a:t>
            </a:r>
            <a:r>
              <a:rPr lang="en-GB" dirty="0">
                <a:solidFill>
                  <a:srgbClr val="000000"/>
                </a:solidFill>
                <a:latin typeface="Arial" panose="020B0604020202020204" pitchFamily="34" charset="0"/>
              </a:rPr>
              <a:t>excludes water used by dams, which is released back into the rivers.</a:t>
            </a:r>
            <a:endParaRPr lang="en-US" dirty="0"/>
          </a:p>
        </p:txBody>
      </p:sp>
      <p:sp>
        <p:nvSpPr>
          <p:cNvPr id="3" name="TextBox 2">
            <a:extLst>
              <a:ext uri="{FF2B5EF4-FFF2-40B4-BE49-F238E27FC236}">
                <a16:creationId xmlns:a16="http://schemas.microsoft.com/office/drawing/2014/main" id="{1BCC3EC3-BFF1-EE65-3EC1-0312F0FC546F}"/>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7"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4" name="Flowchart: Alternate Process 3">
            <a:extLst>
              <a:ext uri="{FF2B5EF4-FFF2-40B4-BE49-F238E27FC236}">
                <a16:creationId xmlns:a16="http://schemas.microsoft.com/office/drawing/2014/main" id="{1417394D-6844-C03B-A513-2AD38DD360BD}"/>
              </a:ext>
            </a:extLst>
          </p:cNvPr>
          <p:cNvSpPr/>
          <p:nvPr/>
        </p:nvSpPr>
        <p:spPr>
          <a:xfrm>
            <a:off x="1" y="6978650"/>
            <a:ext cx="10693400"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EU water usage, medium GDP </a:t>
            </a:r>
          </a:p>
        </p:txBody>
      </p:sp>
    </p:spTree>
    <p:extLst>
      <p:ext uri="{BB962C8B-B14F-4D97-AF65-F5344CB8AC3E}">
        <p14:creationId xmlns:p14="http://schemas.microsoft.com/office/powerpoint/2010/main" val="2822813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pic>
        <p:nvPicPr>
          <p:cNvPr id="27" name="Picture 26" descr="A cartoon of a city&#10;&#10;Description automatically generated">
            <a:extLst>
              <a:ext uri="{FF2B5EF4-FFF2-40B4-BE49-F238E27FC236}">
                <a16:creationId xmlns:a16="http://schemas.microsoft.com/office/drawing/2014/main" id="{41AFD798-EDB6-EE72-12C8-DE337C37E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13" y="1278511"/>
            <a:ext cx="3344434" cy="1607425"/>
          </a:xfrm>
          <a:prstGeom prst="rect">
            <a:avLst/>
          </a:prstGeom>
        </p:spPr>
      </p:pic>
      <p:pic>
        <p:nvPicPr>
          <p:cNvPr id="29" name="Picture 28" descr="A cartoon of buildings and windmills&#10;&#10;Description automatically generated">
            <a:extLst>
              <a:ext uri="{FF2B5EF4-FFF2-40B4-BE49-F238E27FC236}">
                <a16:creationId xmlns:a16="http://schemas.microsoft.com/office/drawing/2014/main" id="{5289523D-5746-7DAB-8616-135B80954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735" y="5174690"/>
            <a:ext cx="3323449" cy="1749846"/>
          </a:xfrm>
          <a:prstGeom prst="rect">
            <a:avLst/>
          </a:prstGeom>
        </p:spPr>
      </p:pic>
      <p:pic>
        <p:nvPicPr>
          <p:cNvPr id="31" name="Picture 30" descr="A collage of images of farmers working in a field&#10;&#10;Description automatically generated">
            <a:extLst>
              <a:ext uri="{FF2B5EF4-FFF2-40B4-BE49-F238E27FC236}">
                <a16:creationId xmlns:a16="http://schemas.microsoft.com/office/drawing/2014/main" id="{5E5D1B56-CFDD-17B0-9CCD-6237ED044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92" y="2961978"/>
            <a:ext cx="3358692" cy="2133758"/>
          </a:xfrm>
          <a:prstGeom prst="rect">
            <a:avLst/>
          </a:prstGeom>
        </p:spPr>
      </p:pic>
      <p:sp>
        <p:nvSpPr>
          <p:cNvPr id="35" name="!!TextBox 11">
            <a:extLst>
              <a:ext uri="{FF2B5EF4-FFF2-40B4-BE49-F238E27FC236}">
                <a16:creationId xmlns:a16="http://schemas.microsoft.com/office/drawing/2014/main" id="{22457307-7B3C-6472-17C9-5C2A65A779A3}"/>
              </a:ext>
            </a:extLst>
          </p:cNvPr>
          <p:cNvSpPr txBox="1"/>
          <p:nvPr/>
        </p:nvSpPr>
        <p:spPr>
          <a:xfrm>
            <a:off x="1079500" y="425450"/>
            <a:ext cx="8809050" cy="1271655"/>
          </a:xfrm>
          <a:prstGeom prst="rect">
            <a:avLst/>
          </a:prstGeom>
        </p:spPr>
        <p:txBody>
          <a:bodyPr vert="horz" lIns="80201" tIns="40100" rIns="80201" bIns="40100" rtlCol="0">
            <a:normAutofit/>
          </a:bodyPr>
          <a:lstStyle/>
          <a:p>
            <a:pPr algn="ctr"/>
            <a:endParaRPr lang="en-US" b="1" kern="0" dirty="0">
              <a:effectLst/>
              <a:latin typeface="Arial Black" panose="020B0A04020102020204" pitchFamily="34" charset="0"/>
              <a:ea typeface="Times New Roman" panose="02020603050405020304" pitchFamily="18" charset="0"/>
            </a:endParaRPr>
          </a:p>
        </p:txBody>
      </p:sp>
      <p:sp>
        <p:nvSpPr>
          <p:cNvPr id="38" name="TextBox 37">
            <a:extLst>
              <a:ext uri="{FF2B5EF4-FFF2-40B4-BE49-F238E27FC236}">
                <a16:creationId xmlns:a16="http://schemas.microsoft.com/office/drawing/2014/main" id="{6AB934B3-A50D-B95F-8739-88330151AC8F}"/>
              </a:ext>
            </a:extLst>
          </p:cNvPr>
          <p:cNvSpPr txBox="1"/>
          <p:nvPr/>
        </p:nvSpPr>
        <p:spPr>
          <a:xfrm>
            <a:off x="317500" y="425450"/>
            <a:ext cx="9645982" cy="707886"/>
          </a:xfrm>
          <a:prstGeom prst="rect">
            <a:avLst/>
          </a:prstGeom>
          <a:noFill/>
          <a:effectLst>
            <a:outerShdw blurRad="50800" dist="25400" dir="5400000" algn="ctr" rotWithShape="0">
              <a:schemeClr val="bg1">
                <a:alpha val="99000"/>
              </a:schemeClr>
            </a:outerShdw>
          </a:effectLst>
        </p:spPr>
        <p:txBody>
          <a:bodyPr wrap="square">
            <a:spAutoFit/>
          </a:bodyPr>
          <a:lstStyle/>
          <a:p>
            <a:r>
              <a:rPr lang="en-US" sz="2400" b="1" kern="0" dirty="0">
                <a:effectLst/>
                <a:latin typeface="Arial Black" panose="020B0A04020102020204" pitchFamily="34" charset="0"/>
                <a:ea typeface="Times New Roman" panose="02020603050405020304" pitchFamily="18" charset="0"/>
              </a:rPr>
              <a:t>Average Water usage in Laos is </a:t>
            </a:r>
            <a:r>
              <a:rPr lang="en-US" sz="3200" b="1" kern="0" dirty="0">
                <a:effectLst/>
                <a:latin typeface="Arial Black" panose="020B0A04020102020204" pitchFamily="34" charset="0"/>
                <a:ea typeface="Times New Roman" panose="02020603050405020304" pitchFamily="18" charset="0"/>
              </a:rPr>
              <a:t>0.75</a:t>
            </a:r>
            <a:r>
              <a:rPr lang="en-US" sz="4000" b="1" kern="0" dirty="0">
                <a:effectLst/>
                <a:latin typeface="Arial Black" panose="020B0A04020102020204" pitchFamily="34" charset="0"/>
                <a:ea typeface="Times New Roman" panose="02020603050405020304" pitchFamily="18" charset="0"/>
              </a:rPr>
              <a:t> </a:t>
            </a:r>
            <a:r>
              <a:rPr lang="en-US" sz="3200" b="1" kern="0" dirty="0">
                <a:effectLst/>
                <a:latin typeface="Arial Black" panose="020B0A04020102020204" pitchFamily="34" charset="0"/>
                <a:ea typeface="Times New Roman" panose="02020603050405020304" pitchFamily="18" charset="0"/>
              </a:rPr>
              <a:t>km</a:t>
            </a:r>
            <a:r>
              <a:rPr lang="en-US" sz="3200" b="1" kern="0" baseline="30000" dirty="0">
                <a:effectLst/>
                <a:latin typeface="Arial Black" panose="020B0A04020102020204" pitchFamily="34" charset="0"/>
                <a:ea typeface="Times New Roman" panose="02020603050405020304" pitchFamily="18" charset="0"/>
              </a:rPr>
              <a:t>3 </a:t>
            </a:r>
            <a:r>
              <a:rPr lang="en-US" sz="3200" b="1" kern="0" dirty="0">
                <a:effectLst/>
                <a:latin typeface="Arial Black" panose="020B0A04020102020204" pitchFamily="34" charset="0"/>
                <a:ea typeface="Times New Roman" panose="02020603050405020304" pitchFamily="18" charset="0"/>
              </a:rPr>
              <a:t>/ year</a:t>
            </a:r>
            <a:endParaRPr lang="en-US" sz="2400" b="1" kern="0" dirty="0">
              <a:effectLst/>
              <a:latin typeface="Arial Black" panose="020B0A04020102020204" pitchFamily="34" charset="0"/>
              <a:ea typeface="Times New Roman" panose="02020603050405020304" pitchFamily="18" charset="0"/>
            </a:endParaRPr>
          </a:p>
        </p:txBody>
      </p:sp>
      <p:sp>
        <p:nvSpPr>
          <p:cNvPr id="39" name="TextBox 38">
            <a:extLst>
              <a:ext uri="{FF2B5EF4-FFF2-40B4-BE49-F238E27FC236}">
                <a16:creationId xmlns:a16="http://schemas.microsoft.com/office/drawing/2014/main" id="{2F48D7FD-54E6-33B1-749D-6E765DD3C368}"/>
              </a:ext>
            </a:extLst>
          </p:cNvPr>
          <p:cNvSpPr txBox="1"/>
          <p:nvPr/>
        </p:nvSpPr>
        <p:spPr>
          <a:xfrm>
            <a:off x="3997098" y="1290966"/>
            <a:ext cx="5638800" cy="1015663"/>
          </a:xfrm>
          <a:prstGeom prst="rect">
            <a:avLst/>
          </a:prstGeom>
          <a:noFill/>
        </p:spPr>
        <p:txBody>
          <a:bodyPr wrap="square">
            <a:spAutoFit/>
          </a:bodyPr>
          <a:lstStyle/>
          <a:p>
            <a:r>
              <a:rPr lang="en-US" sz="2400" b="1" kern="0" dirty="0">
                <a:effectLst/>
                <a:latin typeface="Arial Black" panose="020B0A04020102020204" pitchFamily="34" charset="0"/>
                <a:ea typeface="Times New Roman" panose="02020603050405020304" pitchFamily="18" charset="0"/>
              </a:rPr>
              <a:t>Domestic and public supply</a:t>
            </a:r>
          </a:p>
          <a:p>
            <a:r>
              <a:rPr lang="en-US" sz="3600" b="1" kern="0" dirty="0">
                <a:effectLst/>
                <a:latin typeface="Arial Black" panose="020B0A04020102020204" pitchFamily="34" charset="0"/>
                <a:ea typeface="Times New Roman" panose="02020603050405020304" pitchFamily="18" charset="0"/>
              </a:rPr>
              <a:t>0.03 </a:t>
            </a:r>
            <a:r>
              <a:rPr lang="en-US" sz="2400" b="1" kern="0" dirty="0">
                <a:effectLst/>
                <a:latin typeface="Arial Black" panose="020B0A04020102020204" pitchFamily="34" charset="0"/>
                <a:ea typeface="Times New Roman" panose="02020603050405020304" pitchFamily="18" charset="0"/>
              </a:rPr>
              <a:t>km</a:t>
            </a:r>
            <a:r>
              <a:rPr lang="en-US" sz="2400" b="1" kern="0" baseline="30000" dirty="0">
                <a:effectLst/>
                <a:latin typeface="Arial Black" panose="020B0A04020102020204" pitchFamily="34" charset="0"/>
                <a:ea typeface="Times New Roman" panose="02020603050405020304" pitchFamily="18" charset="0"/>
              </a:rPr>
              <a:t>3</a:t>
            </a:r>
            <a:r>
              <a:rPr lang="en-US" sz="2400" b="1" kern="0" dirty="0">
                <a:effectLst/>
                <a:latin typeface="Arial Black" panose="020B0A04020102020204" pitchFamily="34" charset="0"/>
                <a:ea typeface="Times New Roman" panose="02020603050405020304" pitchFamily="18" charset="0"/>
              </a:rPr>
              <a:t> </a:t>
            </a:r>
          </a:p>
        </p:txBody>
      </p:sp>
      <p:sp>
        <p:nvSpPr>
          <p:cNvPr id="40" name="TextBox 39">
            <a:extLst>
              <a:ext uri="{FF2B5EF4-FFF2-40B4-BE49-F238E27FC236}">
                <a16:creationId xmlns:a16="http://schemas.microsoft.com/office/drawing/2014/main" id="{328E3392-1247-CA9D-C241-6E3892EAB218}"/>
              </a:ext>
            </a:extLst>
          </p:cNvPr>
          <p:cNvSpPr txBox="1"/>
          <p:nvPr/>
        </p:nvSpPr>
        <p:spPr>
          <a:xfrm>
            <a:off x="3967982" y="5115463"/>
            <a:ext cx="4653730" cy="1138773"/>
          </a:xfrm>
          <a:prstGeom prst="rect">
            <a:avLst/>
          </a:prstGeom>
          <a:noFill/>
        </p:spPr>
        <p:txBody>
          <a:bodyPr wrap="square">
            <a:spAutoFit/>
          </a:bodyPr>
          <a:lstStyle/>
          <a:p>
            <a:r>
              <a:rPr lang="en-US" sz="2800" b="1" kern="0" dirty="0">
                <a:effectLst/>
                <a:latin typeface="Arial Black" panose="020B0A04020102020204" pitchFamily="34" charset="0"/>
                <a:ea typeface="Times New Roman" panose="02020603050405020304" pitchFamily="18" charset="0"/>
              </a:rPr>
              <a:t>Industries*</a:t>
            </a:r>
          </a:p>
          <a:p>
            <a:r>
              <a:rPr lang="en-US" sz="4000" b="1" kern="0" dirty="0">
                <a:effectLst/>
                <a:latin typeface="Arial Black" panose="020B0A04020102020204" pitchFamily="34" charset="0"/>
                <a:ea typeface="Times New Roman" panose="02020603050405020304" pitchFamily="18" charset="0"/>
              </a:rPr>
              <a:t>0.015 </a:t>
            </a:r>
            <a:r>
              <a:rPr lang="en-US" sz="2800" b="1" kern="0" dirty="0">
                <a:effectLst/>
                <a:latin typeface="Arial Black" panose="020B0A04020102020204" pitchFamily="34" charset="0"/>
                <a:ea typeface="Times New Roman" panose="02020603050405020304" pitchFamily="18" charset="0"/>
              </a:rPr>
              <a:t>km</a:t>
            </a:r>
            <a:r>
              <a:rPr lang="en-US" sz="2800" b="1" kern="0" baseline="30000" dirty="0">
                <a:effectLst/>
                <a:latin typeface="Arial Black" panose="020B0A04020102020204" pitchFamily="34" charset="0"/>
                <a:ea typeface="Times New Roman" panose="02020603050405020304" pitchFamily="18" charset="0"/>
              </a:rPr>
              <a:t>3</a:t>
            </a:r>
            <a:r>
              <a:rPr lang="en-US" sz="2800" b="1" kern="0" dirty="0">
                <a:effectLst/>
                <a:latin typeface="Arial Black" panose="020B0A04020102020204" pitchFamily="34" charset="0"/>
                <a:ea typeface="Times New Roman" panose="02020603050405020304" pitchFamily="18" charset="0"/>
              </a:rPr>
              <a:t> </a:t>
            </a:r>
          </a:p>
        </p:txBody>
      </p:sp>
      <p:sp>
        <p:nvSpPr>
          <p:cNvPr id="41" name="TextBox 40">
            <a:extLst>
              <a:ext uri="{FF2B5EF4-FFF2-40B4-BE49-F238E27FC236}">
                <a16:creationId xmlns:a16="http://schemas.microsoft.com/office/drawing/2014/main" id="{849A6FB6-F435-2B13-EA58-E0A42A853106}"/>
              </a:ext>
            </a:extLst>
          </p:cNvPr>
          <p:cNvSpPr txBox="1"/>
          <p:nvPr/>
        </p:nvSpPr>
        <p:spPr>
          <a:xfrm>
            <a:off x="3967982" y="2791871"/>
            <a:ext cx="4296680" cy="1384995"/>
          </a:xfrm>
          <a:prstGeom prst="rect">
            <a:avLst/>
          </a:prstGeom>
          <a:noFill/>
        </p:spPr>
        <p:txBody>
          <a:bodyPr wrap="square">
            <a:spAutoFit/>
          </a:bodyPr>
          <a:lstStyle/>
          <a:p>
            <a:r>
              <a:rPr lang="en-US" sz="3600" b="1" kern="0" dirty="0">
                <a:effectLst/>
                <a:latin typeface="Arial Black" panose="020B0A04020102020204" pitchFamily="34" charset="0"/>
                <a:ea typeface="Times New Roman" panose="02020603050405020304" pitchFamily="18" charset="0"/>
              </a:rPr>
              <a:t>Farming </a:t>
            </a:r>
          </a:p>
          <a:p>
            <a:r>
              <a:rPr lang="en-US" sz="4800" b="1" kern="0" dirty="0">
                <a:effectLst/>
                <a:latin typeface="Arial Black" panose="020B0A04020102020204" pitchFamily="34" charset="0"/>
                <a:ea typeface="Times New Roman" panose="02020603050405020304" pitchFamily="18" charset="0"/>
              </a:rPr>
              <a:t>0.705 </a:t>
            </a:r>
            <a:r>
              <a:rPr lang="en-US" sz="3600" b="1" kern="0" dirty="0">
                <a:effectLst/>
                <a:latin typeface="Arial Black" panose="020B0A04020102020204" pitchFamily="34" charset="0"/>
                <a:ea typeface="Times New Roman" panose="02020603050405020304" pitchFamily="18" charset="0"/>
              </a:rPr>
              <a:t>km</a:t>
            </a:r>
            <a:r>
              <a:rPr lang="en-US" sz="3600" b="1" kern="0" baseline="30000" dirty="0">
                <a:effectLst/>
                <a:latin typeface="Arial Black" panose="020B0A04020102020204" pitchFamily="34" charset="0"/>
                <a:ea typeface="Times New Roman" panose="02020603050405020304" pitchFamily="18" charset="0"/>
              </a:rPr>
              <a:t>3</a:t>
            </a:r>
            <a:r>
              <a:rPr lang="en-US" sz="3600" b="1" kern="0" dirty="0">
                <a:effectLst/>
                <a:latin typeface="Arial Black" panose="020B0A04020102020204" pitchFamily="34" charset="0"/>
                <a:ea typeface="Times New Roman" panose="02020603050405020304" pitchFamily="18" charset="0"/>
              </a:rPr>
              <a:t> </a:t>
            </a:r>
          </a:p>
        </p:txBody>
      </p:sp>
      <p:sp>
        <p:nvSpPr>
          <p:cNvPr id="2" name="TextBox 1">
            <a:extLst>
              <a:ext uri="{FF2B5EF4-FFF2-40B4-BE49-F238E27FC236}">
                <a16:creationId xmlns:a16="http://schemas.microsoft.com/office/drawing/2014/main" id="{49D782F5-7A14-A4FD-D02B-44B0AB202D5C}"/>
              </a:ext>
            </a:extLst>
          </p:cNvPr>
          <p:cNvSpPr txBox="1"/>
          <p:nvPr/>
        </p:nvSpPr>
        <p:spPr>
          <a:xfrm>
            <a:off x="6642100" y="5951061"/>
            <a:ext cx="4070437" cy="923330"/>
          </a:xfrm>
          <a:prstGeom prst="rect">
            <a:avLst/>
          </a:prstGeom>
          <a:noFill/>
        </p:spPr>
        <p:txBody>
          <a:bodyPr wrap="square" rtlCol="0">
            <a:spAutoFit/>
          </a:bodyPr>
          <a:lstStyle/>
          <a:p>
            <a:pPr marL="228600" indent="-228600">
              <a:tabLst>
                <a:tab pos="228600" algn="l"/>
              </a:tabLst>
            </a:pPr>
            <a:r>
              <a:rPr lang="en-US" dirty="0"/>
              <a:t>*	</a:t>
            </a:r>
            <a:r>
              <a:rPr lang="en-GB" dirty="0">
                <a:solidFill>
                  <a:srgbClr val="000000"/>
                </a:solidFill>
                <a:latin typeface="Arial" panose="020B0604020202020204" pitchFamily="34" charset="0"/>
              </a:rPr>
              <a:t>excludes water used by dams, which is released back into the rivers.</a:t>
            </a:r>
            <a:endParaRPr lang="en-US" dirty="0"/>
          </a:p>
        </p:txBody>
      </p:sp>
      <p:sp>
        <p:nvSpPr>
          <p:cNvPr id="4" name="Flowchart: Alternate Process 3">
            <a:extLst>
              <a:ext uri="{FF2B5EF4-FFF2-40B4-BE49-F238E27FC236}">
                <a16:creationId xmlns:a16="http://schemas.microsoft.com/office/drawing/2014/main" id="{2225BAC2-8012-4F5D-7FC5-F8275564CCA4}"/>
              </a:ext>
            </a:extLst>
          </p:cNvPr>
          <p:cNvSpPr/>
          <p:nvPr/>
        </p:nvSpPr>
        <p:spPr>
          <a:xfrm>
            <a:off x="76181" y="6978650"/>
            <a:ext cx="10617219"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LAO tiny Water Usage</a:t>
            </a:r>
          </a:p>
        </p:txBody>
      </p:sp>
      <p:sp>
        <p:nvSpPr>
          <p:cNvPr id="3" name="TextBox 2">
            <a:extLst>
              <a:ext uri="{FF2B5EF4-FFF2-40B4-BE49-F238E27FC236}">
                <a16:creationId xmlns:a16="http://schemas.microsoft.com/office/drawing/2014/main" id="{C7C72A79-6232-984E-BF2E-3FB077C4A10D}"/>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7"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415440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l="-13000" r="-13000"/>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2D5C5C4-5C83-95FE-D7FF-89B7D26E5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50" y="882650"/>
            <a:ext cx="10693400" cy="6096000"/>
          </a:xfrm>
          <a:prstGeom prst="rect">
            <a:avLst/>
          </a:prstGeom>
        </p:spPr>
      </p:pic>
      <p:sp>
        <p:nvSpPr>
          <p:cNvPr id="29" name="!!TextBox 11">
            <a:extLst>
              <a:ext uri="{FF2B5EF4-FFF2-40B4-BE49-F238E27FC236}">
                <a16:creationId xmlns:a16="http://schemas.microsoft.com/office/drawing/2014/main" id="{3F6B4379-CDA1-CC75-EC0D-36A6D7E859E1}"/>
              </a:ext>
            </a:extLst>
          </p:cNvPr>
          <p:cNvSpPr txBox="1"/>
          <p:nvPr/>
        </p:nvSpPr>
        <p:spPr>
          <a:xfrm>
            <a:off x="586936" y="1111250"/>
            <a:ext cx="6283764" cy="410741"/>
          </a:xfrm>
          <a:prstGeom prst="rect">
            <a:avLst/>
          </a:prstGeom>
        </p:spPr>
        <p:txBody>
          <a:bodyPr vert="horz" lIns="80201" tIns="40100" rIns="80201" bIns="40100" rtlCol="0">
            <a:normAutofit fontScale="70000" lnSpcReduction="20000"/>
          </a:bodyPr>
          <a:lstStyle/>
          <a:p>
            <a:r>
              <a:rPr lang="en-US" sz="3600" b="1" kern="0" dirty="0">
                <a:solidFill>
                  <a:srgbClr val="002060"/>
                </a:solidFill>
                <a:effectLst/>
                <a:latin typeface="Arial Black" panose="020B0A04020102020204" pitchFamily="34" charset="0"/>
                <a:ea typeface="Times New Roman" panose="02020603050405020304" pitchFamily="18" charset="0"/>
              </a:rPr>
              <a:t>LAO PDR GDP</a:t>
            </a:r>
            <a:endParaRPr lang="en-US" sz="4800" b="1" kern="0" dirty="0">
              <a:effectLst/>
              <a:latin typeface="Arial Black" panose="020B0A04020102020204" pitchFamily="34" charset="0"/>
              <a:ea typeface="Times New Roman" panose="02020603050405020304" pitchFamily="18" charset="0"/>
            </a:endParaRPr>
          </a:p>
        </p:txBody>
      </p:sp>
      <p:sp>
        <p:nvSpPr>
          <p:cNvPr id="30" name="!!TextBox 11">
            <a:extLst>
              <a:ext uri="{FF2B5EF4-FFF2-40B4-BE49-F238E27FC236}">
                <a16:creationId xmlns:a16="http://schemas.microsoft.com/office/drawing/2014/main" id="{5DABE485-5360-D8D6-A6A3-FF5CD00D929D}"/>
              </a:ext>
            </a:extLst>
          </p:cNvPr>
          <p:cNvSpPr txBox="1"/>
          <p:nvPr/>
        </p:nvSpPr>
        <p:spPr>
          <a:xfrm>
            <a:off x="8435109" y="2559050"/>
            <a:ext cx="1676400" cy="944584"/>
          </a:xfrm>
          <a:prstGeom prst="rect">
            <a:avLst/>
          </a:prstGeom>
        </p:spPr>
        <p:txBody>
          <a:bodyPr vert="horz" lIns="80201" tIns="40100" rIns="80201" bIns="40100" rtlCol="0">
            <a:normAutofit/>
          </a:bodyPr>
          <a:lstStyle/>
          <a:p>
            <a:pPr>
              <a:lnSpc>
                <a:spcPts val="2000"/>
              </a:lnSpc>
            </a:pPr>
            <a:r>
              <a:rPr lang="en-US" sz="2400" b="1" kern="0" dirty="0">
                <a:effectLst/>
                <a:latin typeface="Arial" panose="020B0604020202020204" pitchFamily="34" charset="0"/>
                <a:ea typeface="Times New Roman" panose="02020603050405020304" pitchFamily="18" charset="0"/>
                <a:cs typeface="Arial" panose="020B0604020202020204" pitchFamily="34" charset="0"/>
              </a:rPr>
              <a:t>0.01%</a:t>
            </a:r>
          </a:p>
          <a:p>
            <a:pPr>
              <a:lnSpc>
                <a:spcPts val="2000"/>
              </a:lnSpc>
            </a:pPr>
            <a:r>
              <a:rPr lang="en-GB" sz="2000" kern="0" noProof="1">
                <a:latin typeface="Arial" panose="020B0604020202020204" pitchFamily="34" charset="0"/>
                <a:ea typeface="Times New Roman" panose="02020603050405020304" pitchFamily="18" charset="0"/>
                <a:cs typeface="Arial" panose="020B0604020202020204" pitchFamily="34" charset="0"/>
              </a:rPr>
              <a:t>World GDP</a:t>
            </a:r>
            <a:endParaRPr lang="en-GB" sz="1200" kern="0" noProof="1">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Flowchart: Alternate Process 1">
            <a:extLst>
              <a:ext uri="{FF2B5EF4-FFF2-40B4-BE49-F238E27FC236}">
                <a16:creationId xmlns:a16="http://schemas.microsoft.com/office/drawing/2014/main" id="{F3D2D1C1-F92A-A919-43B0-4CBBD27638AD}"/>
              </a:ext>
            </a:extLst>
          </p:cNvPr>
          <p:cNvSpPr/>
          <p:nvPr/>
        </p:nvSpPr>
        <p:spPr>
          <a:xfrm>
            <a:off x="88881" y="6978650"/>
            <a:ext cx="10604519"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Therefore, low in GDP</a:t>
            </a:r>
          </a:p>
        </p:txBody>
      </p:sp>
      <p:sp>
        <p:nvSpPr>
          <p:cNvPr id="25" name="TextBox 24">
            <a:extLst>
              <a:ext uri="{FF2B5EF4-FFF2-40B4-BE49-F238E27FC236}">
                <a16:creationId xmlns:a16="http://schemas.microsoft.com/office/drawing/2014/main" id="{1DAF8A23-A940-C7A7-FDB4-5CB9989F418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5"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6024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DAAAFF-186B-10C8-BBD4-D9013A46CE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56700" y="5454650"/>
            <a:ext cx="935231" cy="944584"/>
          </a:xfrm>
          <a:prstGeom prst="rect">
            <a:avLst/>
          </a:prstGeom>
        </p:spPr>
      </p:pic>
      <p:sp>
        <p:nvSpPr>
          <p:cNvPr id="3" name="!!TextBox 11">
            <a:extLst>
              <a:ext uri="{FF2B5EF4-FFF2-40B4-BE49-F238E27FC236}">
                <a16:creationId xmlns:a16="http://schemas.microsoft.com/office/drawing/2014/main" id="{D82DCEFF-4F01-6CDF-9B00-C9BF75CA65BD}"/>
              </a:ext>
            </a:extLst>
          </p:cNvPr>
          <p:cNvSpPr txBox="1"/>
          <p:nvPr/>
        </p:nvSpPr>
        <p:spPr>
          <a:xfrm>
            <a:off x="393700" y="970965"/>
            <a:ext cx="3617969" cy="6304155"/>
          </a:xfrm>
          <a:prstGeom prst="rect">
            <a:avLst/>
          </a:prstGeom>
        </p:spPr>
        <p:txBody>
          <a:bodyPr vert="horz" lIns="80201" tIns="40100" rIns="80201" bIns="40100" rtlCol="0">
            <a:normAutofit/>
          </a:bodyPr>
          <a:lstStyle/>
          <a:p>
            <a:pPr algn="r">
              <a:lnSpc>
                <a:spcPts val="1600"/>
              </a:lnSpc>
            </a:pPr>
            <a:r>
              <a:rPr lang="en-US" sz="2400" kern="0" dirty="0">
                <a:effectLst/>
                <a:latin typeface="Arial Black" panose="020B0A04020102020204" pitchFamily="34" charset="0"/>
                <a:ea typeface="Times New Roman" panose="02020603050405020304" pitchFamily="18" charset="0"/>
              </a:rPr>
              <a:t>GDP</a:t>
            </a:r>
          </a:p>
          <a:p>
            <a:pPr algn="r">
              <a:lnSpc>
                <a:spcPts val="1600"/>
              </a:lnSpc>
            </a:pPr>
            <a:r>
              <a:rPr lang="en-GB" sz="1600" kern="0" noProof="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increase</a:t>
            </a:r>
            <a:endParaRPr lang="en-GB" kern="0" noProof="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r">
              <a:lnSpc>
                <a:spcPts val="1600"/>
              </a:lnSpc>
            </a:pPr>
            <a:endParaRPr lang="en-GB" kern="0" noProof="1">
              <a:latin typeface="Arial" panose="020B0604020202020204" pitchFamily="34" charset="0"/>
              <a:ea typeface="Times New Roman" panose="02020603050405020304" pitchFamily="18" charset="0"/>
              <a:cs typeface="Arial" panose="020B0604020202020204" pitchFamily="34" charset="0"/>
            </a:endParaRPr>
          </a:p>
          <a:p>
            <a:pPr algn="r">
              <a:lnSpc>
                <a:spcPts val="1600"/>
              </a:lnSpc>
            </a:pPr>
            <a:r>
              <a:rPr lang="en-US" sz="2000" kern="0" dirty="0">
                <a:latin typeface="Arial Black" panose="020B0A04020102020204" pitchFamily="34" charset="0"/>
                <a:ea typeface="Times New Roman" panose="02020603050405020304" pitchFamily="18" charset="0"/>
              </a:rPr>
              <a:t>Financial services*</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Loans, ipo (+securities) fees</a:t>
            </a:r>
          </a:p>
        </p:txBody>
      </p:sp>
      <p:sp>
        <p:nvSpPr>
          <p:cNvPr id="7" name="!!TextBox 11">
            <a:extLst>
              <a:ext uri="{FF2B5EF4-FFF2-40B4-BE49-F238E27FC236}">
                <a16:creationId xmlns:a16="http://schemas.microsoft.com/office/drawing/2014/main" id="{DC4998D7-421D-A54D-F9B5-7B8A137801D9}"/>
              </a:ext>
            </a:extLst>
          </p:cNvPr>
          <p:cNvSpPr txBox="1"/>
          <p:nvPr/>
        </p:nvSpPr>
        <p:spPr>
          <a:xfrm>
            <a:off x="8368575" y="874320"/>
            <a:ext cx="2235925" cy="1773046"/>
          </a:xfrm>
          <a:prstGeom prst="rect">
            <a:avLst/>
          </a:prstGeom>
        </p:spPr>
        <p:txBody>
          <a:bodyPr vert="horz" lIns="80201" tIns="40100" rIns="80201" bIns="40100" rtlCol="0">
            <a:normAutofit fontScale="70000" lnSpcReduction="20000"/>
          </a:bodyPr>
          <a:lstStyle/>
          <a:p>
            <a:pPr>
              <a:lnSpc>
                <a:spcPts val="2000"/>
              </a:lnSpc>
            </a:pPr>
            <a:r>
              <a:rPr lang="en-US" sz="2000" b="1" kern="0" dirty="0">
                <a:solidFill>
                  <a:srgbClr val="002060"/>
                </a:solidFill>
                <a:latin typeface="Arial Black" panose="020B0A04020102020204" pitchFamily="34" charset="0"/>
                <a:ea typeface="Times New Roman" panose="02020603050405020304" pitchFamily="18" charset="0"/>
                <a:cs typeface="Arial" panose="020B0604020202020204" pitchFamily="34" charset="0"/>
              </a:rPr>
              <a:t>ASEAN</a:t>
            </a:r>
            <a:r>
              <a:rPr lang="en-US" sz="20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lnSpc>
                <a:spcPts val="2000"/>
              </a:lnSpc>
            </a:pPr>
            <a:r>
              <a:rPr lang="en-US" sz="20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From 39 to </a:t>
            </a:r>
            <a:r>
              <a:rPr lang="en-US" sz="2000" b="1" kern="0" dirty="0">
                <a:solidFill>
                  <a:srgbClr val="002060"/>
                </a:solidFill>
                <a:latin typeface="Arial Black" panose="020B0A04020102020204" pitchFamily="34" charset="0"/>
                <a:ea typeface="Times New Roman" panose="02020603050405020304" pitchFamily="18" charset="0"/>
                <a:cs typeface="Arial" panose="020B0604020202020204" pitchFamily="34" charset="0"/>
              </a:rPr>
              <a:t>+51</a:t>
            </a:r>
            <a:r>
              <a:rPr lang="en-US" sz="2000" b="1" kern="0" dirty="0">
                <a:solidFill>
                  <a:srgbClr val="002060"/>
                </a:solidFill>
                <a:effectLst/>
                <a:latin typeface="Arial Black" panose="020B0A04020102020204" pitchFamily="34" charset="0"/>
                <a:ea typeface="Times New Roman" panose="02020603050405020304" pitchFamily="18" charset="0"/>
                <a:cs typeface="Arial" panose="020B0604020202020204" pitchFamily="34" charset="0"/>
              </a:rPr>
              <a:t>%</a:t>
            </a:r>
            <a:r>
              <a:rPr lang="en-US" sz="2000" b="1"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of </a:t>
            </a:r>
            <a:r>
              <a:rPr lang="en-US" sz="2000" b="1" kern="0" dirty="0">
                <a:solidFill>
                  <a:srgbClr val="002060"/>
                </a:solidFill>
                <a:effectLst/>
                <a:latin typeface="Arial Black" panose="020B0A04020102020204" pitchFamily="34" charset="0"/>
                <a:ea typeface="Times New Roman" panose="02020603050405020304" pitchFamily="18" charset="0"/>
                <a:cs typeface="Arial" panose="020B0604020202020204" pitchFamily="34" charset="0"/>
              </a:rPr>
              <a:t>world GDP</a:t>
            </a:r>
          </a:p>
          <a:p>
            <a:pPr>
              <a:lnSpc>
                <a:spcPts val="2000"/>
              </a:lnSpc>
            </a:pPr>
            <a:endParaRPr lang="en-US" sz="2000" b="1" kern="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nSpc>
                <a:spcPts val="2000"/>
              </a:lnSpc>
            </a:pPr>
            <a:r>
              <a:rPr lang="en-US" sz="2000" b="1" kern="0" dirty="0">
                <a:solidFill>
                  <a:srgbClr val="002060"/>
                </a:solidFill>
                <a:effectLst/>
                <a:latin typeface="Arial Black" panose="020B0A04020102020204" pitchFamily="34" charset="0"/>
                <a:ea typeface="Times New Roman" panose="02020603050405020304" pitchFamily="18" charset="0"/>
                <a:cs typeface="Arial" panose="020B0604020202020204" pitchFamily="34" charset="0"/>
              </a:rPr>
              <a:t>ASEAN PPP</a:t>
            </a:r>
            <a:r>
              <a:rPr lang="en-US" sz="2000" b="1"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is </a:t>
            </a:r>
            <a:r>
              <a:rPr lang="en-US" sz="2000" b="1" kern="0" dirty="0">
                <a:solidFill>
                  <a:srgbClr val="002060"/>
                </a:solidFill>
                <a:effectLst/>
                <a:latin typeface="Arial Black" panose="020B0A04020102020204" pitchFamily="34" charset="0"/>
                <a:ea typeface="Times New Roman" panose="02020603050405020304" pitchFamily="18" charset="0"/>
                <a:cs typeface="Arial" panose="020B0604020202020204" pitchFamily="34" charset="0"/>
              </a:rPr>
              <a:t>47.5%</a:t>
            </a:r>
            <a:r>
              <a:rPr lang="en-US" sz="2000" b="1"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of the world PPP</a:t>
            </a:r>
          </a:p>
        </p:txBody>
      </p:sp>
      <p:sp>
        <p:nvSpPr>
          <p:cNvPr id="15" name="Rectangle 14">
            <a:extLst>
              <a:ext uri="{FF2B5EF4-FFF2-40B4-BE49-F238E27FC236}">
                <a16:creationId xmlns:a16="http://schemas.microsoft.com/office/drawing/2014/main" id="{75116C63-BCA4-F3F3-83BD-510A9E3D27A9}"/>
              </a:ext>
            </a:extLst>
          </p:cNvPr>
          <p:cNvSpPr/>
          <p:nvPr/>
        </p:nvSpPr>
        <p:spPr>
          <a:xfrm>
            <a:off x="4127500" y="894766"/>
            <a:ext cx="3810000" cy="381000"/>
          </a:xfrm>
          <a:prstGeom prst="rect">
            <a:avLst/>
          </a:prstGeom>
          <a:solidFill>
            <a:srgbClr val="00B05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solidFill>
                <a:srgbClr val="00B050"/>
              </a:solidFill>
            </a:endParaRPr>
          </a:p>
        </p:txBody>
      </p:sp>
      <p:sp>
        <p:nvSpPr>
          <p:cNvPr id="16" name="Rectangle 15">
            <a:extLst>
              <a:ext uri="{FF2B5EF4-FFF2-40B4-BE49-F238E27FC236}">
                <a16:creationId xmlns:a16="http://schemas.microsoft.com/office/drawing/2014/main" id="{7237B5CC-6C82-FE57-C7B4-5223BC59BE7D}"/>
              </a:ext>
            </a:extLst>
          </p:cNvPr>
          <p:cNvSpPr/>
          <p:nvPr/>
        </p:nvSpPr>
        <p:spPr>
          <a:xfrm>
            <a:off x="4127500" y="1495815"/>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26" name="Rectangle 25">
            <a:extLst>
              <a:ext uri="{FF2B5EF4-FFF2-40B4-BE49-F238E27FC236}">
                <a16:creationId xmlns:a16="http://schemas.microsoft.com/office/drawing/2014/main" id="{436651E2-F7EA-E66B-A4B7-53315A735F0A}"/>
              </a:ext>
            </a:extLst>
          </p:cNvPr>
          <p:cNvSpPr/>
          <p:nvPr/>
        </p:nvSpPr>
        <p:spPr>
          <a:xfrm>
            <a:off x="4558575" y="2037765"/>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17" name="Rectangle 16">
            <a:extLst>
              <a:ext uri="{FF2B5EF4-FFF2-40B4-BE49-F238E27FC236}">
                <a16:creationId xmlns:a16="http://schemas.microsoft.com/office/drawing/2014/main" id="{6373B87B-F168-40B2-DA6A-5E3A1689F062}"/>
              </a:ext>
            </a:extLst>
          </p:cNvPr>
          <p:cNvSpPr/>
          <p:nvPr/>
        </p:nvSpPr>
        <p:spPr>
          <a:xfrm>
            <a:off x="5015775" y="2599090"/>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27" name="!!TextBox 11">
            <a:extLst>
              <a:ext uri="{FF2B5EF4-FFF2-40B4-BE49-F238E27FC236}">
                <a16:creationId xmlns:a16="http://schemas.microsoft.com/office/drawing/2014/main" id="{6079DCE4-0305-CBD3-830E-B0096FF2088C}"/>
              </a:ext>
            </a:extLst>
          </p:cNvPr>
          <p:cNvSpPr txBox="1"/>
          <p:nvPr/>
        </p:nvSpPr>
        <p:spPr>
          <a:xfrm>
            <a:off x="8764224" y="2980091"/>
            <a:ext cx="1687876" cy="1648476"/>
          </a:xfrm>
          <a:prstGeom prst="rect">
            <a:avLst/>
          </a:prstGeom>
          <a:solidFill>
            <a:srgbClr val="002060">
              <a:alpha val="58000"/>
            </a:srgbClr>
          </a:solidFill>
          <a:ln w="38100" cap="rnd">
            <a:solidFill>
              <a:srgbClr val="002060">
                <a:alpha val="83000"/>
              </a:srgbClr>
            </a:solidFill>
          </a:ln>
        </p:spPr>
        <p:txBody>
          <a:bodyPr vert="horz" lIns="80201" tIns="40100" rIns="80201" bIns="40100" rtlCol="0">
            <a:normAutofit fontScale="92500"/>
          </a:bodyPr>
          <a:lstStyle/>
          <a:p>
            <a:pPr>
              <a:lnSpc>
                <a:spcPts val="2000"/>
              </a:lnSpc>
            </a:pPr>
            <a:r>
              <a:rPr lang="en-US" sz="2000" b="1" kern="0" dirty="0">
                <a:solidFill>
                  <a:schemeClr val="bg1"/>
                </a:solidFill>
                <a:effectLst>
                  <a:outerShdw blurRad="101600" dist="50800" dir="13500000" algn="br" rotWithShape="0">
                    <a:schemeClr val="tx1">
                      <a:alpha val="40000"/>
                    </a:schemeClr>
                  </a:outerShdw>
                </a:effectLst>
                <a:latin typeface="Arial Black" panose="020B0A04020102020204" pitchFamily="34" charset="0"/>
                <a:ea typeface="Times New Roman" panose="02020603050405020304" pitchFamily="18" charset="0"/>
                <a:cs typeface="Arial" panose="020B0604020202020204" pitchFamily="34" charset="0"/>
              </a:rPr>
              <a:t>+51 </a:t>
            </a:r>
            <a:r>
              <a:rPr lang="en-US" sz="2000" b="1" kern="0" dirty="0">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 world</a:t>
            </a:r>
          </a:p>
          <a:p>
            <a:pPr>
              <a:lnSpc>
                <a:spcPts val="2000"/>
              </a:lnSpc>
            </a:pPr>
            <a:r>
              <a:rPr lang="en-GB" sz="2000" b="1" kern="0" noProof="1">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 economy</a:t>
            </a:r>
          </a:p>
          <a:p>
            <a:pPr algn="ctr">
              <a:lnSpc>
                <a:spcPts val="2000"/>
              </a:lnSpc>
            </a:pPr>
            <a:r>
              <a:rPr lang="en-GB" b="1" kern="0" noProof="1">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a:t>
            </a:r>
          </a:p>
          <a:p>
            <a:pPr algn="ctr">
              <a:lnSpc>
                <a:spcPts val="2000"/>
              </a:lnSpc>
            </a:pPr>
            <a:r>
              <a:rPr lang="en-GB" kern="0" noProof="1">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Increased GDP of participing Countries</a:t>
            </a:r>
          </a:p>
        </p:txBody>
      </p:sp>
      <p:sp>
        <p:nvSpPr>
          <p:cNvPr id="28" name="Rectangle 27">
            <a:extLst>
              <a:ext uri="{FF2B5EF4-FFF2-40B4-BE49-F238E27FC236}">
                <a16:creationId xmlns:a16="http://schemas.microsoft.com/office/drawing/2014/main" id="{68F15628-73C6-D0E2-16D0-1A37F292DD74}"/>
              </a:ext>
            </a:extLst>
          </p:cNvPr>
          <p:cNvSpPr/>
          <p:nvPr/>
        </p:nvSpPr>
        <p:spPr>
          <a:xfrm>
            <a:off x="5472975" y="3228124"/>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29" name="Rectangle 28">
            <a:extLst>
              <a:ext uri="{FF2B5EF4-FFF2-40B4-BE49-F238E27FC236}">
                <a16:creationId xmlns:a16="http://schemas.microsoft.com/office/drawing/2014/main" id="{2791930A-5BB5-8EF3-8520-9B4E30AA1EE8}"/>
              </a:ext>
            </a:extLst>
          </p:cNvPr>
          <p:cNvSpPr/>
          <p:nvPr/>
        </p:nvSpPr>
        <p:spPr>
          <a:xfrm>
            <a:off x="5930175" y="3761523"/>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30" name="Rectangle 29">
            <a:extLst>
              <a:ext uri="{FF2B5EF4-FFF2-40B4-BE49-F238E27FC236}">
                <a16:creationId xmlns:a16="http://schemas.microsoft.com/office/drawing/2014/main" id="{0ED28050-E382-21B8-19A0-2A0B08531215}"/>
              </a:ext>
            </a:extLst>
          </p:cNvPr>
          <p:cNvSpPr/>
          <p:nvPr/>
        </p:nvSpPr>
        <p:spPr>
          <a:xfrm>
            <a:off x="6413500" y="4323765"/>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31" name="Rectangle 30">
            <a:extLst>
              <a:ext uri="{FF2B5EF4-FFF2-40B4-BE49-F238E27FC236}">
                <a16:creationId xmlns:a16="http://schemas.microsoft.com/office/drawing/2014/main" id="{90D774C1-058D-86FA-7DBF-6E86C9D031F7}"/>
              </a:ext>
            </a:extLst>
          </p:cNvPr>
          <p:cNvSpPr/>
          <p:nvPr/>
        </p:nvSpPr>
        <p:spPr>
          <a:xfrm>
            <a:off x="6844575" y="4857166"/>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32" name="Rectangle 31">
            <a:extLst>
              <a:ext uri="{FF2B5EF4-FFF2-40B4-BE49-F238E27FC236}">
                <a16:creationId xmlns:a16="http://schemas.microsoft.com/office/drawing/2014/main" id="{927219B1-4297-B5EA-8A31-A88C13228D03}"/>
              </a:ext>
            </a:extLst>
          </p:cNvPr>
          <p:cNvSpPr/>
          <p:nvPr/>
        </p:nvSpPr>
        <p:spPr>
          <a:xfrm>
            <a:off x="7301775" y="5314365"/>
            <a:ext cx="407125" cy="381000"/>
          </a:xfrm>
          <a:prstGeom prst="rect">
            <a:avLst/>
          </a:prstGeom>
          <a:solidFill>
            <a:schemeClr val="accent2">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highlight>
                <a:srgbClr val="800000"/>
              </a:highlight>
            </a:endParaRPr>
          </a:p>
        </p:txBody>
      </p:sp>
      <p:sp>
        <p:nvSpPr>
          <p:cNvPr id="33" name="Rectangle 32">
            <a:extLst>
              <a:ext uri="{FF2B5EF4-FFF2-40B4-BE49-F238E27FC236}">
                <a16:creationId xmlns:a16="http://schemas.microsoft.com/office/drawing/2014/main" id="{A9DB7F63-45B9-4D48-1F00-1BD88AE813A9}"/>
              </a:ext>
            </a:extLst>
          </p:cNvPr>
          <p:cNvSpPr/>
          <p:nvPr/>
        </p:nvSpPr>
        <p:spPr>
          <a:xfrm>
            <a:off x="7785100" y="5771566"/>
            <a:ext cx="407125" cy="381000"/>
          </a:xfrm>
          <a:prstGeom prst="rect">
            <a:avLst/>
          </a:prstGeom>
          <a:solidFill>
            <a:srgbClr val="00B050">
              <a:alpha val="6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solidFill>
                <a:srgbClr val="00B050"/>
              </a:solidFill>
              <a:highlight>
                <a:srgbClr val="800000"/>
              </a:highlight>
            </a:endParaRPr>
          </a:p>
        </p:txBody>
      </p:sp>
      <p:sp>
        <p:nvSpPr>
          <p:cNvPr id="34" name="Right Brace 33">
            <a:extLst>
              <a:ext uri="{FF2B5EF4-FFF2-40B4-BE49-F238E27FC236}">
                <a16:creationId xmlns:a16="http://schemas.microsoft.com/office/drawing/2014/main" id="{3E462299-ACC8-04CB-A8E6-E69681B61FDB}"/>
              </a:ext>
            </a:extLst>
          </p:cNvPr>
          <p:cNvSpPr/>
          <p:nvPr/>
        </p:nvSpPr>
        <p:spPr>
          <a:xfrm>
            <a:off x="7937500" y="1428166"/>
            <a:ext cx="685800" cy="487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30BDB3BD-CEC3-A8D3-57AE-799A7AF4AF7A}"/>
              </a:ext>
            </a:extLst>
          </p:cNvPr>
          <p:cNvSpPr txBox="1"/>
          <p:nvPr/>
        </p:nvSpPr>
        <p:spPr>
          <a:xfrm>
            <a:off x="505681" y="5276343"/>
            <a:ext cx="2648716" cy="1144682"/>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000" b="1" dirty="0">
                <a:solidFill>
                  <a:srgbClr val="FFFFFF"/>
                </a:solidFill>
              </a:rPr>
              <a:t>* Approximates</a:t>
            </a:r>
          </a:p>
          <a:p>
            <a:pPr marL="342900" indent="-342900">
              <a:lnSpc>
                <a:spcPct val="90000"/>
              </a:lnSpc>
              <a:spcAft>
                <a:spcPts val="600"/>
              </a:spcAft>
              <a:buFont typeface="Wingdings" panose="05000000000000000000" pitchFamily="2" charset="2"/>
              <a:buChar char="q"/>
            </a:pPr>
            <a:r>
              <a:rPr lang="en-US" sz="2000" dirty="0">
                <a:solidFill>
                  <a:srgbClr val="FFFFFF"/>
                </a:solidFill>
              </a:rPr>
              <a:t>global effects</a:t>
            </a:r>
          </a:p>
          <a:p>
            <a:pPr marL="342900" indent="-342900">
              <a:lnSpc>
                <a:spcPct val="90000"/>
              </a:lnSpc>
              <a:spcAft>
                <a:spcPts val="600"/>
              </a:spcAft>
              <a:buFont typeface="Wingdings" panose="05000000000000000000" pitchFamily="2" charset="2"/>
              <a:buChar char="q"/>
            </a:pPr>
            <a:r>
              <a:rPr lang="en-US" sz="2000" dirty="0">
                <a:solidFill>
                  <a:srgbClr val="FFFFFF"/>
                </a:solidFill>
              </a:rPr>
              <a:t>All sectors turnover </a:t>
            </a:r>
          </a:p>
        </p:txBody>
      </p:sp>
      <p:sp>
        <p:nvSpPr>
          <p:cNvPr id="36" name="!!TextBox 11">
            <a:extLst>
              <a:ext uri="{FF2B5EF4-FFF2-40B4-BE49-F238E27FC236}">
                <a16:creationId xmlns:a16="http://schemas.microsoft.com/office/drawing/2014/main" id="{7DB7A5A0-537C-48BE-5066-4642109D3435}"/>
              </a:ext>
            </a:extLst>
          </p:cNvPr>
          <p:cNvSpPr txBox="1"/>
          <p:nvPr/>
        </p:nvSpPr>
        <p:spPr>
          <a:xfrm>
            <a:off x="814331" y="2037766"/>
            <a:ext cx="3617969" cy="914400"/>
          </a:xfrm>
          <a:prstGeom prst="rect">
            <a:avLst/>
          </a:prstGeom>
        </p:spPr>
        <p:txBody>
          <a:bodyPr vert="horz" lIns="80201" tIns="40100" rIns="80201" bIns="40100" rtlCol="0">
            <a:normAutofit/>
          </a:bodyPr>
          <a:lstStyle/>
          <a:p>
            <a:pPr algn="r">
              <a:lnSpc>
                <a:spcPts val="1600"/>
              </a:lnSpc>
            </a:pPr>
            <a:r>
              <a:rPr lang="en-US" kern="0" dirty="0">
                <a:latin typeface="Arial Black" panose="020B0A04020102020204" pitchFamily="34" charset="0"/>
                <a:ea typeface="Times New Roman" panose="02020603050405020304" pitchFamily="18" charset="0"/>
              </a:rPr>
              <a:t>Infrastructure &amp; buildings*</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Depreciation, maintenance</a:t>
            </a:r>
          </a:p>
        </p:txBody>
      </p:sp>
      <p:sp>
        <p:nvSpPr>
          <p:cNvPr id="37" name="!!TextBox 11">
            <a:extLst>
              <a:ext uri="{FF2B5EF4-FFF2-40B4-BE49-F238E27FC236}">
                <a16:creationId xmlns:a16="http://schemas.microsoft.com/office/drawing/2014/main" id="{CC151901-1401-3177-91C1-5D369177CEBB}"/>
              </a:ext>
            </a:extLst>
          </p:cNvPr>
          <p:cNvSpPr txBox="1"/>
          <p:nvPr/>
        </p:nvSpPr>
        <p:spPr>
          <a:xfrm>
            <a:off x="3213101" y="5771566"/>
            <a:ext cx="4495800" cy="1111250"/>
          </a:xfrm>
          <a:prstGeom prst="rect">
            <a:avLst/>
          </a:prstGeom>
        </p:spPr>
        <p:txBody>
          <a:bodyPr vert="horz" lIns="80201" tIns="40100" rIns="80201" bIns="40100" rtlCol="0">
            <a:normAutofit/>
          </a:bodyPr>
          <a:lstStyle/>
          <a:p>
            <a:pPr algn="r">
              <a:lnSpc>
                <a:spcPts val="1600"/>
              </a:lnSpc>
            </a:pPr>
            <a:r>
              <a:rPr lang="en-US" sz="2000" kern="0" dirty="0">
                <a:latin typeface="Arial Black" panose="020B0A04020102020204" pitchFamily="34" charset="0"/>
                <a:ea typeface="Times New Roman" panose="02020603050405020304" pitchFamily="18" charset="0"/>
              </a:rPr>
              <a:t>Products &amp; Services*</a:t>
            </a:r>
            <a:endParaRPr lang="en-US" sz="2800" kern="0" dirty="0">
              <a:latin typeface="Arial Black" panose="020B0A04020102020204" pitchFamily="34" charset="0"/>
              <a:ea typeface="Times New Roman" panose="02020603050405020304" pitchFamily="18" charset="0"/>
            </a:endParaRPr>
          </a:p>
          <a:p>
            <a:pPr algn="r">
              <a:lnSpc>
                <a:spcPts val="1600"/>
              </a:lnSpc>
            </a:pPr>
            <a:r>
              <a:rPr lang="en-US" sz="1600" b="1" kern="0" noProof="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Food, energy, water, clean and sustainable systems, know-how for export.</a:t>
            </a:r>
          </a:p>
          <a:p>
            <a:pPr algn="r">
              <a:lnSpc>
                <a:spcPts val="1600"/>
              </a:lnSpc>
            </a:pPr>
            <a:r>
              <a:rPr lang="en-US" sz="1600" b="1" kern="0" noProof="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This is our “</a:t>
            </a:r>
            <a:r>
              <a:rPr lang="en-US" sz="1600" b="1" kern="0" noProof="1">
                <a:solidFill>
                  <a:srgbClr val="002060"/>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Humanity’s Last Hope</a:t>
            </a:r>
            <a:r>
              <a:rPr lang="en-US" sz="1600" kern="0" noProof="1">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1600" b="1" kern="0" noProof="1">
                <a:solidFill>
                  <a:srgbClr val="002060"/>
                </a:solidFill>
                <a:latin typeface="Arial" panose="020B0604020202020204" pitchFamily="34" charset="0"/>
                <a:ea typeface="Times New Roman" panose="02020603050405020304" pitchFamily="18" charset="0"/>
                <a:cs typeface="Arial" panose="020B0604020202020204" pitchFamily="34" charset="0"/>
              </a:rPr>
              <a:t>for GDP increases in other parts of the world</a:t>
            </a:r>
            <a:endParaRPr lang="en-US" b="1" kern="0" dirty="0">
              <a:solidFill>
                <a:srgbClr val="002060"/>
              </a:solidFill>
              <a:latin typeface="Arial Black" panose="020B0A04020102020204" pitchFamily="34" charset="0"/>
              <a:ea typeface="Times New Roman" panose="02020603050405020304" pitchFamily="18" charset="0"/>
            </a:endParaRPr>
          </a:p>
          <a:p>
            <a:pPr algn="r">
              <a:lnSpc>
                <a:spcPts val="4700"/>
              </a:lnSpc>
            </a:pPr>
            <a:endParaRPr lang="en-US" sz="2400" kern="0" dirty="0">
              <a:effectLst/>
              <a:latin typeface="Arial Black" panose="020B0A04020102020204" pitchFamily="34" charset="0"/>
              <a:ea typeface="Times New Roman" panose="02020603050405020304" pitchFamily="18" charset="0"/>
            </a:endParaRPr>
          </a:p>
        </p:txBody>
      </p:sp>
      <p:sp>
        <p:nvSpPr>
          <p:cNvPr id="38" name="!!TextBox 11">
            <a:extLst>
              <a:ext uri="{FF2B5EF4-FFF2-40B4-BE49-F238E27FC236}">
                <a16:creationId xmlns:a16="http://schemas.microsoft.com/office/drawing/2014/main" id="{D51C8C32-EF3F-F66E-F0EE-025270267E9B}"/>
              </a:ext>
            </a:extLst>
          </p:cNvPr>
          <p:cNvSpPr txBox="1"/>
          <p:nvPr/>
        </p:nvSpPr>
        <p:spPr>
          <a:xfrm>
            <a:off x="1271531" y="2619536"/>
            <a:ext cx="3617969" cy="637430"/>
          </a:xfrm>
          <a:prstGeom prst="rect">
            <a:avLst/>
          </a:prstGeom>
        </p:spPr>
        <p:txBody>
          <a:bodyPr vert="horz" lIns="80201" tIns="40100" rIns="80201" bIns="40100" rtlCol="0">
            <a:normAutofit/>
          </a:bodyPr>
          <a:lstStyle/>
          <a:p>
            <a:pPr algn="r">
              <a:lnSpc>
                <a:spcPts val="1600"/>
              </a:lnSpc>
            </a:pPr>
            <a:r>
              <a:rPr lang="en-US" sz="2000" kern="0" dirty="0">
                <a:latin typeface="Arial Black" panose="020B0A04020102020204" pitchFamily="34" charset="0"/>
                <a:ea typeface="Times New Roman" panose="02020603050405020304" pitchFamily="18" charset="0"/>
              </a:rPr>
              <a:t>Wages*</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Admin, earnings, professional fees… </a:t>
            </a:r>
            <a:endParaRPr lang="en-GB" sz="2400" kern="0" noProof="1">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r">
              <a:lnSpc>
                <a:spcPts val="1600"/>
              </a:lnSpc>
            </a:pPr>
            <a:endParaRPr lang="en-US" kern="0" dirty="0">
              <a:latin typeface="Arial Black" panose="020B0A04020102020204" pitchFamily="34" charset="0"/>
              <a:ea typeface="Times New Roman" panose="02020603050405020304" pitchFamily="18" charset="0"/>
            </a:endParaRPr>
          </a:p>
        </p:txBody>
      </p:sp>
      <p:sp>
        <p:nvSpPr>
          <p:cNvPr id="39" name="!!TextBox 11">
            <a:extLst>
              <a:ext uri="{FF2B5EF4-FFF2-40B4-BE49-F238E27FC236}">
                <a16:creationId xmlns:a16="http://schemas.microsoft.com/office/drawing/2014/main" id="{A8CB446E-8BC8-C901-485C-C93CD600B3F4}"/>
              </a:ext>
            </a:extLst>
          </p:cNvPr>
          <p:cNvSpPr txBox="1"/>
          <p:nvPr/>
        </p:nvSpPr>
        <p:spPr>
          <a:xfrm>
            <a:off x="1728731" y="3263662"/>
            <a:ext cx="3617969" cy="602904"/>
          </a:xfrm>
          <a:prstGeom prst="rect">
            <a:avLst/>
          </a:prstGeom>
        </p:spPr>
        <p:txBody>
          <a:bodyPr vert="horz" lIns="80201" tIns="40100" rIns="80201" bIns="40100" rtlCol="0">
            <a:normAutofit/>
          </a:bodyPr>
          <a:lstStyle/>
          <a:p>
            <a:pPr algn="r">
              <a:lnSpc>
                <a:spcPts val="1600"/>
              </a:lnSpc>
            </a:pPr>
            <a:r>
              <a:rPr lang="en-US" sz="2000" kern="0" dirty="0">
                <a:latin typeface="Arial Black" panose="020B0A04020102020204" pitchFamily="34" charset="0"/>
                <a:ea typeface="Times New Roman" panose="02020603050405020304" pitchFamily="18" charset="0"/>
              </a:rPr>
              <a:t>Education*</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Schools, R&amp;D…</a:t>
            </a:r>
            <a:endParaRPr lang="en-GB" sz="2400" kern="0" noProof="1">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r">
              <a:lnSpc>
                <a:spcPts val="1600"/>
              </a:lnSpc>
            </a:pPr>
            <a:endParaRPr lang="en-US" sz="2400" kern="0" dirty="0">
              <a:latin typeface="Arial Black" panose="020B0A04020102020204" pitchFamily="34" charset="0"/>
              <a:ea typeface="Times New Roman" panose="02020603050405020304" pitchFamily="18" charset="0"/>
            </a:endParaRPr>
          </a:p>
        </p:txBody>
      </p:sp>
      <p:sp>
        <p:nvSpPr>
          <p:cNvPr id="40" name="!!TextBox 11">
            <a:extLst>
              <a:ext uri="{FF2B5EF4-FFF2-40B4-BE49-F238E27FC236}">
                <a16:creationId xmlns:a16="http://schemas.microsoft.com/office/drawing/2014/main" id="{6963283D-E359-5751-77EE-BECF34D4EA8C}"/>
              </a:ext>
            </a:extLst>
          </p:cNvPr>
          <p:cNvSpPr txBox="1"/>
          <p:nvPr/>
        </p:nvSpPr>
        <p:spPr>
          <a:xfrm>
            <a:off x="2222500" y="3761524"/>
            <a:ext cx="3617969" cy="562242"/>
          </a:xfrm>
          <a:prstGeom prst="rect">
            <a:avLst/>
          </a:prstGeom>
        </p:spPr>
        <p:txBody>
          <a:bodyPr vert="horz" lIns="80201" tIns="40100" rIns="80201" bIns="40100" rtlCol="0">
            <a:normAutofit/>
          </a:bodyPr>
          <a:lstStyle/>
          <a:p>
            <a:pPr algn="r">
              <a:lnSpc>
                <a:spcPts val="1600"/>
              </a:lnSpc>
            </a:pPr>
            <a:r>
              <a:rPr lang="en-US" kern="0" dirty="0">
                <a:latin typeface="Arial Black" panose="020B0A04020102020204" pitchFamily="34" charset="0"/>
                <a:ea typeface="Times New Roman" panose="02020603050405020304" pitchFamily="18" charset="0"/>
              </a:rPr>
              <a:t>Healthcare &amp; wellbeing</a:t>
            </a:r>
            <a:r>
              <a:rPr lang="en-US" sz="1800" kern="0" dirty="0">
                <a:latin typeface="Arial Black" panose="020B0A04020102020204" pitchFamily="34" charset="0"/>
                <a:ea typeface="Times New Roman" panose="02020603050405020304" pitchFamily="18" charset="0"/>
              </a:rPr>
              <a:t>*</a:t>
            </a:r>
            <a:endParaRPr lang="en-US" kern="0" dirty="0">
              <a:latin typeface="Arial Black" panose="020B0A04020102020204" pitchFamily="34" charset="0"/>
              <a:ea typeface="Times New Roman" panose="02020603050405020304" pitchFamily="18" charset="0"/>
            </a:endParaRP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Clothing, food, save productive life</a:t>
            </a:r>
          </a:p>
          <a:p>
            <a:pPr algn="r">
              <a:lnSpc>
                <a:spcPts val="4700"/>
              </a:lnSpc>
            </a:pPr>
            <a:endParaRPr lang="en-US" sz="2400" kern="0" dirty="0">
              <a:effectLst/>
              <a:latin typeface="Arial Black" panose="020B0A04020102020204" pitchFamily="34" charset="0"/>
              <a:ea typeface="Times New Roman" panose="02020603050405020304" pitchFamily="18" charset="0"/>
            </a:endParaRPr>
          </a:p>
        </p:txBody>
      </p:sp>
      <p:sp>
        <p:nvSpPr>
          <p:cNvPr id="41" name="!!TextBox 11">
            <a:extLst>
              <a:ext uri="{FF2B5EF4-FFF2-40B4-BE49-F238E27FC236}">
                <a16:creationId xmlns:a16="http://schemas.microsoft.com/office/drawing/2014/main" id="{0717D484-81C8-0AC4-CECC-8FBAA0A4C528}"/>
              </a:ext>
            </a:extLst>
          </p:cNvPr>
          <p:cNvSpPr txBox="1"/>
          <p:nvPr/>
        </p:nvSpPr>
        <p:spPr>
          <a:xfrm>
            <a:off x="2719331" y="4323766"/>
            <a:ext cx="3617969" cy="609600"/>
          </a:xfrm>
          <a:prstGeom prst="rect">
            <a:avLst/>
          </a:prstGeom>
        </p:spPr>
        <p:txBody>
          <a:bodyPr vert="horz" lIns="80201" tIns="40100" rIns="80201" bIns="40100" rtlCol="0">
            <a:normAutofit fontScale="85000" lnSpcReduction="10000"/>
          </a:bodyPr>
          <a:lstStyle/>
          <a:p>
            <a:pPr algn="r">
              <a:lnSpc>
                <a:spcPts val="1600"/>
              </a:lnSpc>
            </a:pPr>
            <a:r>
              <a:rPr lang="en-US" sz="2000" kern="0" dirty="0">
                <a:latin typeface="Arial Black" panose="020B0A04020102020204" pitchFamily="34" charset="0"/>
                <a:ea typeface="Times New Roman" panose="02020603050405020304" pitchFamily="18" charset="0"/>
              </a:rPr>
              <a:t>Raw material &amp; Energy*</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Mining, petroleum, electricity, food, water</a:t>
            </a:r>
          </a:p>
        </p:txBody>
      </p:sp>
      <p:sp>
        <p:nvSpPr>
          <p:cNvPr id="42" name="!!TextBox 11">
            <a:extLst>
              <a:ext uri="{FF2B5EF4-FFF2-40B4-BE49-F238E27FC236}">
                <a16:creationId xmlns:a16="http://schemas.microsoft.com/office/drawing/2014/main" id="{3796B49F-AA90-E3A7-0BF2-E3356783BB30}"/>
              </a:ext>
            </a:extLst>
          </p:cNvPr>
          <p:cNvSpPr txBox="1"/>
          <p:nvPr/>
        </p:nvSpPr>
        <p:spPr>
          <a:xfrm>
            <a:off x="3213100" y="4816503"/>
            <a:ext cx="3617969" cy="650263"/>
          </a:xfrm>
          <a:prstGeom prst="rect">
            <a:avLst/>
          </a:prstGeom>
        </p:spPr>
        <p:txBody>
          <a:bodyPr vert="horz" lIns="80201" tIns="40100" rIns="80201" bIns="40100" rtlCol="0">
            <a:normAutofit/>
          </a:bodyPr>
          <a:lstStyle/>
          <a:p>
            <a:pPr algn="r">
              <a:lnSpc>
                <a:spcPts val="1600"/>
              </a:lnSpc>
            </a:pPr>
            <a:r>
              <a:rPr lang="en-US" sz="1600" kern="0" dirty="0">
                <a:latin typeface="Arial Black" panose="020B0A04020102020204" pitchFamily="34" charset="0"/>
                <a:ea typeface="Times New Roman" panose="02020603050405020304" pitchFamily="18" charset="0"/>
              </a:rPr>
              <a:t>Machinery &amp; communication*</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 tools, internet, phones </a:t>
            </a:r>
            <a:endParaRPr lang="en-GB" sz="2000" kern="0" noProof="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3" name="!!TextBox 11">
            <a:extLst>
              <a:ext uri="{FF2B5EF4-FFF2-40B4-BE49-F238E27FC236}">
                <a16:creationId xmlns:a16="http://schemas.microsoft.com/office/drawing/2014/main" id="{BE51EF17-0B9D-0F88-0D1E-2412FCEC243A}"/>
              </a:ext>
            </a:extLst>
          </p:cNvPr>
          <p:cNvSpPr txBox="1"/>
          <p:nvPr/>
        </p:nvSpPr>
        <p:spPr>
          <a:xfrm>
            <a:off x="3594100" y="5314366"/>
            <a:ext cx="3617969" cy="685800"/>
          </a:xfrm>
          <a:prstGeom prst="rect">
            <a:avLst/>
          </a:prstGeom>
        </p:spPr>
        <p:txBody>
          <a:bodyPr vert="horz" lIns="80201" tIns="40100" rIns="80201" bIns="40100" rtlCol="0">
            <a:normAutofit/>
          </a:bodyPr>
          <a:lstStyle/>
          <a:p>
            <a:pPr algn="r">
              <a:lnSpc>
                <a:spcPts val="1600"/>
              </a:lnSpc>
            </a:pPr>
            <a:r>
              <a:rPr lang="en-US" sz="2000" kern="0" dirty="0">
                <a:latin typeface="Arial Black" panose="020B0A04020102020204" pitchFamily="34" charset="0"/>
                <a:ea typeface="Times New Roman" panose="02020603050405020304" pitchFamily="18" charset="0"/>
              </a:rPr>
              <a:t>Other expenditure*</a:t>
            </a:r>
          </a:p>
          <a:p>
            <a:pPr algn="r">
              <a:lnSpc>
                <a:spcPts val="1600"/>
              </a:lnSpc>
            </a:pPr>
            <a:r>
              <a:rPr lang="en-GB" sz="1600" kern="0" noProof="1">
                <a:solidFill>
                  <a:srgbClr val="FF0000"/>
                </a:solidFill>
                <a:latin typeface="Arial" panose="020B0604020202020204" pitchFamily="34" charset="0"/>
                <a:ea typeface="Times New Roman" panose="02020603050405020304" pitchFamily="18" charset="0"/>
                <a:cs typeface="Arial" panose="020B0604020202020204" pitchFamily="34" charset="0"/>
              </a:rPr>
              <a:t>Defense, leaks, miscellaneous</a:t>
            </a:r>
            <a:endParaRPr lang="en-GB" sz="2000" kern="0" noProof="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Graphic 5" descr="Checkmark with solid fill">
            <a:extLst>
              <a:ext uri="{FF2B5EF4-FFF2-40B4-BE49-F238E27FC236}">
                <a16:creationId xmlns:a16="http://schemas.microsoft.com/office/drawing/2014/main" id="{48A82C08-C6A2-8223-E4D7-F137DE1EB4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533" y="5619166"/>
            <a:ext cx="361567" cy="361567"/>
          </a:xfrm>
          <a:prstGeom prst="rect">
            <a:avLst/>
          </a:prstGeom>
        </p:spPr>
      </p:pic>
      <p:pic>
        <p:nvPicPr>
          <p:cNvPr id="8" name="Graphic 7" descr="Checkmark with solid fill">
            <a:extLst>
              <a:ext uri="{FF2B5EF4-FFF2-40B4-BE49-F238E27FC236}">
                <a16:creationId xmlns:a16="http://schemas.microsoft.com/office/drawing/2014/main" id="{F691A8D5-409D-29AF-F6F4-76825C32AC0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100" y="5923966"/>
            <a:ext cx="361567" cy="361567"/>
          </a:xfrm>
          <a:prstGeom prst="rect">
            <a:avLst/>
          </a:prstGeom>
        </p:spPr>
      </p:pic>
      <p:pic>
        <p:nvPicPr>
          <p:cNvPr id="9" name="Picture 8">
            <a:extLst>
              <a:ext uri="{FF2B5EF4-FFF2-40B4-BE49-F238E27FC236}">
                <a16:creationId xmlns:a16="http://schemas.microsoft.com/office/drawing/2014/main" id="{1EFACA94-B843-D611-F3AB-2D62202AF2A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791468" y="6330950"/>
            <a:ext cx="1813032" cy="438150"/>
          </a:xfrm>
          <a:prstGeom prst="rect">
            <a:avLst/>
          </a:prstGeom>
        </p:spPr>
      </p:pic>
      <p:sp>
        <p:nvSpPr>
          <p:cNvPr id="4" name="Flowchart: Alternate Process 3">
            <a:extLst>
              <a:ext uri="{FF2B5EF4-FFF2-40B4-BE49-F238E27FC236}">
                <a16:creationId xmlns:a16="http://schemas.microsoft.com/office/drawing/2014/main" id="{E46E634C-7A7D-0A4C-2DDF-B5FBFB2CD8A4}"/>
              </a:ext>
            </a:extLst>
          </p:cNvPr>
          <p:cNvSpPr/>
          <p:nvPr/>
        </p:nvSpPr>
        <p:spPr>
          <a:xfrm>
            <a:off x="1" y="6978650"/>
            <a:ext cx="10693400"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Increasing GDP by high water consumption</a:t>
            </a:r>
          </a:p>
        </p:txBody>
      </p:sp>
      <p:sp>
        <p:nvSpPr>
          <p:cNvPr id="25" name="TextBox 24">
            <a:extLst>
              <a:ext uri="{FF2B5EF4-FFF2-40B4-BE49-F238E27FC236}">
                <a16:creationId xmlns:a16="http://schemas.microsoft.com/office/drawing/2014/main" id="{1DAF8A23-A940-C7A7-FDB4-5CB9989F418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9"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244348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8D3D9E-A9D5-BBBD-CF43-A0143F03AD8D}"/>
              </a:ext>
            </a:extLst>
          </p:cNvPr>
          <p:cNvPicPr>
            <a:picLocks noChangeAspect="1"/>
          </p:cNvPicPr>
          <p:nvPr/>
        </p:nvPicPr>
        <p:blipFill>
          <a:blip r:embed="rId3">
            <a:alphaModFix amt="25000"/>
            <a:extLst>
              <a:ext uri="{28A0092B-C50C-407E-A947-70E740481C1C}">
                <a14:useLocalDpi xmlns:a14="http://schemas.microsoft.com/office/drawing/2010/main" val="0"/>
              </a:ext>
            </a:extLst>
          </a:blip>
          <a:srcRect/>
          <a:stretch/>
        </p:blipFill>
        <p:spPr>
          <a:xfrm>
            <a:off x="25952" y="-107950"/>
            <a:ext cx="10693400" cy="8001000"/>
          </a:xfrm>
          <a:prstGeom prst="rect">
            <a:avLst/>
          </a:prstGeom>
        </p:spPr>
      </p:pic>
      <p:pic>
        <p:nvPicPr>
          <p:cNvPr id="10" name="Picture 9" descr="A map of the world&#10;&#10;Description automatically generated">
            <a:extLst>
              <a:ext uri="{FF2B5EF4-FFF2-40B4-BE49-F238E27FC236}">
                <a16:creationId xmlns:a16="http://schemas.microsoft.com/office/drawing/2014/main" id="{C7401B37-7CD4-D9A4-147F-0613B8F33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92" y="1094361"/>
            <a:ext cx="5407449" cy="5579489"/>
          </a:xfrm>
          <a:prstGeom prst="rect">
            <a:avLst/>
          </a:prstGeom>
        </p:spPr>
      </p:pic>
      <p:sp>
        <p:nvSpPr>
          <p:cNvPr id="3" name="Text Placeholder 13">
            <a:extLst>
              <a:ext uri="{FF2B5EF4-FFF2-40B4-BE49-F238E27FC236}">
                <a16:creationId xmlns:a16="http://schemas.microsoft.com/office/drawing/2014/main" id="{08B55CCA-9ABE-A144-07F6-79C108D9C1AC}"/>
              </a:ext>
            </a:extLst>
          </p:cNvPr>
          <p:cNvSpPr txBox="1">
            <a:spLocks/>
          </p:cNvSpPr>
          <p:nvPr/>
        </p:nvSpPr>
        <p:spPr>
          <a:xfrm>
            <a:off x="6624542" y="887428"/>
            <a:ext cx="3979958" cy="6472221"/>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pPr>
              <a:lnSpc>
                <a:spcPts val="3200"/>
              </a:lnSpc>
              <a:spcBef>
                <a:spcPts val="0"/>
              </a:spcBef>
              <a:tabLst>
                <a:tab pos="1604963" algn="l"/>
              </a:tabLst>
            </a:pPr>
            <a:r>
              <a:rPr lang="en-GB" sz="2400" dirty="0">
                <a:solidFill>
                  <a:srgbClr val="002060"/>
                </a:solidFill>
              </a:rPr>
              <a:t>Political Region:</a:t>
            </a:r>
            <a:r>
              <a:rPr lang="en-GB" sz="3200" dirty="0">
                <a:solidFill>
                  <a:srgbClr val="002060"/>
                </a:solidFill>
              </a:rPr>
              <a:t> </a:t>
            </a:r>
            <a:r>
              <a:rPr lang="en-GB" sz="2400" b="0" dirty="0">
                <a:solidFill>
                  <a:srgbClr val="0070C0"/>
                </a:solidFill>
              </a:rPr>
              <a:t>ASEAN</a:t>
            </a:r>
          </a:p>
          <a:p>
            <a:pPr>
              <a:lnSpc>
                <a:spcPts val="3200"/>
              </a:lnSpc>
              <a:spcBef>
                <a:spcPts val="0"/>
              </a:spcBef>
              <a:tabLst>
                <a:tab pos="1604963" algn="l"/>
              </a:tabLst>
            </a:pPr>
            <a:r>
              <a:rPr lang="en-GB" sz="2400" dirty="0">
                <a:solidFill>
                  <a:srgbClr val="002060"/>
                </a:solidFill>
              </a:rPr>
              <a:t>Land Area:</a:t>
            </a:r>
            <a:r>
              <a:rPr lang="en-GB" sz="3200" dirty="0">
                <a:solidFill>
                  <a:srgbClr val="002060"/>
                </a:solidFill>
              </a:rPr>
              <a:t>	</a:t>
            </a:r>
            <a:r>
              <a:rPr lang="en-GB" sz="2400" b="0" dirty="0">
                <a:solidFill>
                  <a:srgbClr val="0070C0"/>
                </a:solidFill>
              </a:rPr>
              <a:t> 4.5 million km</a:t>
            </a:r>
            <a:r>
              <a:rPr lang="en-GB" sz="2400" b="0" baseline="30000" dirty="0">
                <a:solidFill>
                  <a:srgbClr val="0070C0"/>
                </a:solidFill>
              </a:rPr>
              <a:t>2</a:t>
            </a:r>
          </a:p>
          <a:p>
            <a:pPr>
              <a:lnSpc>
                <a:spcPts val="3200"/>
              </a:lnSpc>
              <a:spcBef>
                <a:spcPts val="0"/>
              </a:spcBef>
              <a:tabLst>
                <a:tab pos="1604963" algn="l"/>
              </a:tabLst>
            </a:pPr>
            <a:r>
              <a:rPr lang="en-GB" sz="2400" dirty="0">
                <a:solidFill>
                  <a:srgbClr val="002060"/>
                </a:solidFill>
              </a:rPr>
              <a:t>Population:</a:t>
            </a:r>
            <a:r>
              <a:rPr lang="en-GB" sz="3200" dirty="0">
                <a:solidFill>
                  <a:srgbClr val="002060"/>
                </a:solidFill>
              </a:rPr>
              <a:t>	</a:t>
            </a:r>
            <a:r>
              <a:rPr lang="en-GB" sz="2400" b="0" dirty="0">
                <a:solidFill>
                  <a:srgbClr val="0070C0"/>
                </a:solidFill>
              </a:rPr>
              <a:t>&gt;600 million</a:t>
            </a:r>
            <a:endParaRPr lang="en-GB" sz="2400" b="0" baseline="30000" dirty="0">
              <a:solidFill>
                <a:srgbClr val="0070C0"/>
              </a:solidFill>
            </a:endParaRPr>
          </a:p>
          <a:p>
            <a:pPr>
              <a:lnSpc>
                <a:spcPts val="3200"/>
              </a:lnSpc>
              <a:spcBef>
                <a:spcPts val="0"/>
              </a:spcBef>
              <a:tabLst>
                <a:tab pos="1604963" algn="l"/>
              </a:tabLst>
            </a:pPr>
            <a:r>
              <a:rPr lang="en-GB" sz="2400" dirty="0">
                <a:solidFill>
                  <a:srgbClr val="002060"/>
                </a:solidFill>
              </a:rPr>
              <a:t>Climate:</a:t>
            </a:r>
            <a:r>
              <a:rPr lang="en-GB" sz="3200" dirty="0">
                <a:solidFill>
                  <a:srgbClr val="002060"/>
                </a:solidFill>
              </a:rPr>
              <a:t>	</a:t>
            </a:r>
            <a:r>
              <a:rPr lang="en-GB" sz="2400" b="0" dirty="0">
                <a:solidFill>
                  <a:srgbClr val="0070C0"/>
                </a:solidFill>
              </a:rPr>
              <a:t>Tropical</a:t>
            </a:r>
            <a:endParaRPr lang="en-GB" sz="2400" b="0" dirty="0">
              <a:solidFill>
                <a:srgbClr val="002060"/>
              </a:solidFill>
            </a:endParaRPr>
          </a:p>
          <a:p>
            <a:pPr>
              <a:tabLst>
                <a:tab pos="111125" algn="l"/>
                <a:tab pos="1604963" algn="l"/>
              </a:tabLst>
            </a:pPr>
            <a:r>
              <a:rPr lang="en-GB" sz="2400" dirty="0">
                <a:solidFill>
                  <a:srgbClr val="0070C0"/>
                </a:solidFill>
              </a:rPr>
              <a:t>	</a:t>
            </a:r>
            <a:r>
              <a:rPr lang="en-GB" sz="2000" dirty="0">
                <a:solidFill>
                  <a:srgbClr val="0070C0"/>
                </a:solidFill>
              </a:rPr>
              <a:t>50% Rainy:</a:t>
            </a:r>
            <a:r>
              <a:rPr lang="en-GB" sz="1800" dirty="0">
                <a:solidFill>
                  <a:srgbClr val="0070C0"/>
                </a:solidFill>
              </a:rPr>
              <a:t>	</a:t>
            </a:r>
            <a:r>
              <a:rPr lang="en-GB" sz="1800" b="0" dirty="0">
                <a:solidFill>
                  <a:srgbClr val="0070C0"/>
                </a:solidFill>
              </a:rPr>
              <a:t>May-October</a:t>
            </a:r>
          </a:p>
          <a:p>
            <a:pPr>
              <a:tabLst>
                <a:tab pos="111125" algn="l"/>
                <a:tab pos="1604963" algn="l"/>
              </a:tabLst>
            </a:pPr>
            <a:r>
              <a:rPr lang="en-GB" sz="1800" dirty="0">
                <a:solidFill>
                  <a:srgbClr val="0070C0"/>
                </a:solidFill>
              </a:rPr>
              <a:t>	</a:t>
            </a:r>
            <a:r>
              <a:rPr lang="en-GB" sz="2000" dirty="0">
                <a:solidFill>
                  <a:srgbClr val="0070C0"/>
                </a:solidFill>
              </a:rPr>
              <a:t>50% Dry:</a:t>
            </a:r>
            <a:r>
              <a:rPr lang="en-GB" sz="1800" dirty="0">
                <a:solidFill>
                  <a:srgbClr val="0070C0"/>
                </a:solidFill>
              </a:rPr>
              <a:t>	</a:t>
            </a:r>
            <a:r>
              <a:rPr lang="en-GB" sz="1800" b="0" dirty="0">
                <a:solidFill>
                  <a:srgbClr val="0070C0"/>
                </a:solidFill>
              </a:rPr>
              <a:t>November-April</a:t>
            </a:r>
            <a:endParaRPr lang="en-GB" sz="2400" b="0" baseline="30000" dirty="0">
              <a:solidFill>
                <a:srgbClr val="0070C0"/>
              </a:solidFill>
            </a:endParaRPr>
          </a:p>
          <a:p>
            <a:pPr>
              <a:tabLst>
                <a:tab pos="1147763" algn="l"/>
              </a:tabLst>
            </a:pPr>
            <a:endParaRPr lang="en-GB" sz="100" dirty="0">
              <a:solidFill>
                <a:srgbClr val="0070C0"/>
              </a:solidFill>
            </a:endParaRPr>
          </a:p>
          <a:p>
            <a:pPr>
              <a:tabLst>
                <a:tab pos="1604963" algn="l"/>
              </a:tabLst>
            </a:pPr>
            <a:r>
              <a:rPr lang="en-GB" sz="2400" dirty="0">
                <a:solidFill>
                  <a:srgbClr val="002060"/>
                </a:solidFill>
              </a:rPr>
              <a:t>Freshwater Reserve:</a:t>
            </a:r>
          </a:p>
          <a:p>
            <a:pPr>
              <a:tabLst>
                <a:tab pos="1604963" algn="l"/>
              </a:tabLst>
            </a:pPr>
            <a:r>
              <a:rPr lang="en-GB" sz="1600" dirty="0">
                <a:solidFill>
                  <a:srgbClr val="002060"/>
                </a:solidFill>
              </a:rPr>
              <a:t>Secondary Water Cycle (SWC)</a:t>
            </a:r>
          </a:p>
          <a:p>
            <a:pPr>
              <a:tabLst>
                <a:tab pos="1604963" algn="l"/>
              </a:tabLst>
            </a:pPr>
            <a:r>
              <a:rPr lang="en-GB" sz="1600" b="0" dirty="0">
                <a:solidFill>
                  <a:srgbClr val="0070C0"/>
                </a:solidFill>
              </a:rPr>
              <a:t>Laos’ rainfall 	2000 mm/year avg.</a:t>
            </a:r>
          </a:p>
          <a:p>
            <a:pPr>
              <a:tabLst>
                <a:tab pos="1604963" algn="l"/>
              </a:tabLst>
            </a:pPr>
            <a:r>
              <a:rPr lang="en-GB" sz="1600" dirty="0">
                <a:solidFill>
                  <a:srgbClr val="002060"/>
                </a:solidFill>
              </a:rPr>
              <a:t>Primary Water Cycle (PWC)</a:t>
            </a:r>
          </a:p>
          <a:p>
            <a:pPr>
              <a:tabLst>
                <a:tab pos="1604963" algn="l"/>
              </a:tabLst>
            </a:pPr>
            <a:r>
              <a:rPr lang="en-GB" sz="1600" b="0" dirty="0">
                <a:solidFill>
                  <a:srgbClr val="0070C0"/>
                </a:solidFill>
              </a:rPr>
              <a:t>ASEAN	 ± 500 km</a:t>
            </a:r>
            <a:r>
              <a:rPr lang="en-GB" sz="1600" b="0" baseline="30000" dirty="0">
                <a:solidFill>
                  <a:srgbClr val="0070C0"/>
                </a:solidFill>
              </a:rPr>
              <a:t>3</a:t>
            </a:r>
            <a:r>
              <a:rPr lang="en-GB" sz="1600" b="0" dirty="0">
                <a:solidFill>
                  <a:srgbClr val="0070C0"/>
                </a:solidFill>
              </a:rPr>
              <a:t>/year avg.</a:t>
            </a:r>
          </a:p>
          <a:p>
            <a:pPr>
              <a:tabLst>
                <a:tab pos="1604963" algn="l"/>
              </a:tabLst>
            </a:pPr>
            <a:r>
              <a:rPr lang="en-GB" sz="1600" b="0" dirty="0">
                <a:solidFill>
                  <a:srgbClr val="0070C0"/>
                </a:solidFill>
              </a:rPr>
              <a:t>World	≤ 5 times SWC.</a:t>
            </a:r>
          </a:p>
        </p:txBody>
      </p:sp>
      <p:sp>
        <p:nvSpPr>
          <p:cNvPr id="5" name="Text Placeholder 13">
            <a:extLst>
              <a:ext uri="{FF2B5EF4-FFF2-40B4-BE49-F238E27FC236}">
                <a16:creationId xmlns:a16="http://schemas.microsoft.com/office/drawing/2014/main" id="{65780D3E-E7A7-A8A9-30E9-CE9AC081EAE0}"/>
              </a:ext>
            </a:extLst>
          </p:cNvPr>
          <p:cNvSpPr txBox="1">
            <a:spLocks/>
          </p:cNvSpPr>
          <p:nvPr/>
        </p:nvSpPr>
        <p:spPr>
          <a:xfrm>
            <a:off x="5372652" y="5721350"/>
            <a:ext cx="562738" cy="2286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r>
              <a:rPr lang="en-GB" sz="1100" dirty="0">
                <a:solidFill>
                  <a:srgbClr val="002060"/>
                </a:solidFill>
              </a:rPr>
              <a:t>China</a:t>
            </a:r>
            <a:endParaRPr lang="en-GB" dirty="0">
              <a:solidFill>
                <a:srgbClr val="002060"/>
              </a:solidFill>
            </a:endParaRPr>
          </a:p>
        </p:txBody>
      </p:sp>
      <p:sp>
        <p:nvSpPr>
          <p:cNvPr id="32" name="Title 1">
            <a:extLst>
              <a:ext uri="{FF2B5EF4-FFF2-40B4-BE49-F238E27FC236}">
                <a16:creationId xmlns:a16="http://schemas.microsoft.com/office/drawing/2014/main" id="{B7414B18-C24A-044B-BBC2-DDC53F03D7D3}"/>
              </a:ext>
            </a:extLst>
          </p:cNvPr>
          <p:cNvSpPr txBox="1">
            <a:spLocks/>
          </p:cNvSpPr>
          <p:nvPr/>
        </p:nvSpPr>
        <p:spPr>
          <a:xfrm>
            <a:off x="697602" y="6824116"/>
            <a:ext cx="9394329" cy="753999"/>
          </a:xfrm>
          <a:prstGeom prst="rect">
            <a:avLst/>
          </a:prstGeom>
        </p:spPr>
        <p:txBody>
          <a:bodyPr rtlCol="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2800" b="1" dirty="0">
              <a:solidFill>
                <a:srgbClr val="0070C0"/>
              </a:solidFill>
              <a:latin typeface="Arial Black" panose="020B0A04020102020204" pitchFamily="34" charset="0"/>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7ACEAB0-40CB-2684-2139-F4809CFCDE8D}"/>
                  </a:ext>
                </a:extLst>
              </p14:cNvPr>
              <p14:cNvContentPartPr/>
              <p14:nvPr/>
            </p14:nvContentPartPr>
            <p14:xfrm>
              <a:off x="907537" y="3281481"/>
              <a:ext cx="12240" cy="20520"/>
            </p14:xfrm>
          </p:contentPart>
        </mc:Choice>
        <mc:Fallback xmlns="">
          <p:pic>
            <p:nvPicPr>
              <p:cNvPr id="6" name="Ink 5">
                <a:extLst>
                  <a:ext uri="{FF2B5EF4-FFF2-40B4-BE49-F238E27FC236}">
                    <a16:creationId xmlns:a16="http://schemas.microsoft.com/office/drawing/2014/main" id="{E7ACEAB0-40CB-2684-2139-F4809CFCDE8D}"/>
                  </a:ext>
                </a:extLst>
              </p:cNvPr>
              <p:cNvPicPr/>
              <p:nvPr/>
            </p:nvPicPr>
            <p:blipFill>
              <a:blip r:embed="rId6"/>
              <a:stretch>
                <a:fillRect/>
              </a:stretch>
            </p:blipFill>
            <p:spPr>
              <a:xfrm>
                <a:off x="901417" y="3275361"/>
                <a:ext cx="24480" cy="32760"/>
              </a:xfrm>
              <a:prstGeom prst="rect">
                <a:avLst/>
              </a:prstGeom>
            </p:spPr>
          </p:pic>
        </mc:Fallback>
      </mc:AlternateContent>
      <p:sp>
        <p:nvSpPr>
          <p:cNvPr id="11" name="Text Placeholder 13">
            <a:extLst>
              <a:ext uri="{FF2B5EF4-FFF2-40B4-BE49-F238E27FC236}">
                <a16:creationId xmlns:a16="http://schemas.microsoft.com/office/drawing/2014/main" id="{18D0E1C2-022B-F5B8-C75A-2D9A716A2BC0}"/>
              </a:ext>
            </a:extLst>
          </p:cNvPr>
          <p:cNvSpPr txBox="1">
            <a:spLocks/>
          </p:cNvSpPr>
          <p:nvPr/>
        </p:nvSpPr>
        <p:spPr>
          <a:xfrm>
            <a:off x="5313737" y="6440473"/>
            <a:ext cx="626016" cy="228599"/>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r>
              <a:rPr lang="en-GB" sz="1100" dirty="0">
                <a:solidFill>
                  <a:srgbClr val="002060"/>
                </a:solidFill>
              </a:rPr>
              <a:t>ASEAN</a:t>
            </a:r>
            <a:endParaRPr lang="en-GB" dirty="0">
              <a:solidFill>
                <a:srgbClr val="002060"/>
              </a:solidFill>
            </a:endParaRPr>
          </a:p>
        </p:txBody>
      </p:sp>
      <p:sp>
        <p:nvSpPr>
          <p:cNvPr id="13" name="TextBox 12">
            <a:extLst>
              <a:ext uri="{FF2B5EF4-FFF2-40B4-BE49-F238E27FC236}">
                <a16:creationId xmlns:a16="http://schemas.microsoft.com/office/drawing/2014/main" id="{0C0958BB-942A-4E93-4EFB-A2F5D2A6ACD6}"/>
              </a:ext>
            </a:extLst>
          </p:cNvPr>
          <p:cNvSpPr txBox="1"/>
          <p:nvPr/>
        </p:nvSpPr>
        <p:spPr>
          <a:xfrm>
            <a:off x="6588081" y="5373985"/>
            <a:ext cx="4070437" cy="1200329"/>
          </a:xfrm>
          <a:prstGeom prst="rect">
            <a:avLst/>
          </a:prstGeom>
          <a:noFill/>
        </p:spPr>
        <p:txBody>
          <a:bodyPr wrap="square" rtlCol="0">
            <a:spAutoFit/>
          </a:bodyPr>
          <a:lstStyle/>
          <a:p>
            <a:r>
              <a:rPr lang="en-US" b="1" dirty="0">
                <a:solidFill>
                  <a:srgbClr val="002060"/>
                </a:solidFill>
              </a:rPr>
              <a:t>Development project Proposed to:</a:t>
            </a:r>
            <a:br>
              <a:rPr lang="en-US" dirty="0"/>
            </a:br>
            <a:r>
              <a:rPr lang="en-US" dirty="0"/>
              <a:t>LNCCI, ASEAN, AICCI, GCC, KIA, World Bank, City of London, UN…</a:t>
            </a:r>
            <a:br>
              <a:rPr lang="en-US" dirty="0"/>
            </a:br>
            <a:r>
              <a:rPr lang="en-US" dirty="0"/>
              <a:t>See:  </a:t>
            </a:r>
            <a:r>
              <a:rPr lang="en-US" dirty="0">
                <a:solidFill>
                  <a:srgbClr val="0070C0"/>
                </a:solidFill>
                <a:hlinkClick r:id="rId7">
                  <a:extLst>
                    <a:ext uri="{A12FA001-AC4F-418D-AE19-62706E023703}">
                      <ahyp:hlinkClr xmlns:ahyp="http://schemas.microsoft.com/office/drawing/2018/hyperlinkcolor" val="tx"/>
                    </a:ext>
                  </a:extLst>
                </a:hlinkClick>
              </a:rPr>
              <a:t>totrade.co/</a:t>
            </a:r>
            <a:r>
              <a:rPr lang="en-US" dirty="0" err="1">
                <a:solidFill>
                  <a:srgbClr val="0070C0"/>
                </a:solidFill>
                <a:hlinkClick r:id="rId7">
                  <a:extLst>
                    <a:ext uri="{A12FA001-AC4F-418D-AE19-62706E023703}">
                      <ahyp:hlinkClr xmlns:ahyp="http://schemas.microsoft.com/office/drawing/2018/hyperlinkcolor" val="tx"/>
                    </a:ext>
                  </a:extLst>
                </a:hlinkClick>
              </a:rPr>
              <a:t>solcom</a:t>
            </a:r>
            <a:r>
              <a:rPr lang="en-US" dirty="0">
                <a:solidFill>
                  <a:srgbClr val="0070C0"/>
                </a:solidFill>
                <a:hlinkClick r:id="rId7">
                  <a:extLst>
                    <a:ext uri="{A12FA001-AC4F-418D-AE19-62706E023703}">
                      <ahyp:hlinkClr xmlns:ahyp="http://schemas.microsoft.com/office/drawing/2018/hyperlinkcolor" val="tx"/>
                    </a:ext>
                  </a:extLst>
                </a:hlinkClick>
              </a:rPr>
              <a:t> </a:t>
            </a:r>
            <a:endParaRPr lang="en-US" sz="1600" dirty="0">
              <a:solidFill>
                <a:srgbClr val="0070C0"/>
              </a:solidFill>
            </a:endParaRPr>
          </a:p>
        </p:txBody>
      </p:sp>
      <p:sp>
        <p:nvSpPr>
          <p:cNvPr id="14" name="TextBox 13">
            <a:extLst>
              <a:ext uri="{FF2B5EF4-FFF2-40B4-BE49-F238E27FC236}">
                <a16:creationId xmlns:a16="http://schemas.microsoft.com/office/drawing/2014/main" id="{28953946-D80D-3157-7E5B-2C48754BF886}"/>
              </a:ext>
            </a:extLst>
          </p:cNvPr>
          <p:cNvSpPr txBox="1"/>
          <p:nvPr/>
        </p:nvSpPr>
        <p:spPr>
          <a:xfrm rot="2520377">
            <a:off x="3287620" y="2246383"/>
            <a:ext cx="1371600" cy="531614"/>
          </a:xfrm>
          <a:prstGeom prst="rect">
            <a:avLst/>
          </a:prstGeom>
          <a:noFill/>
        </p:spPr>
        <p:txBody>
          <a:bodyPr wrap="square" rtlCol="0">
            <a:spAutoFit/>
          </a:bodyPr>
          <a:lstStyle/>
          <a:p>
            <a:r>
              <a:rPr lang="en-US" sz="3200" b="1" dirty="0">
                <a:solidFill>
                  <a:srgbClr val="002060"/>
                </a:solidFill>
                <a:effectLst>
                  <a:outerShdw blurRad="50800" dist="38100" algn="l" rotWithShape="0">
                    <a:prstClr val="black">
                      <a:alpha val="40000"/>
                    </a:prstClr>
                  </a:outerShdw>
                </a:effectLst>
              </a:rPr>
              <a:t>Laos</a:t>
            </a:r>
            <a:endParaRPr lang="en-US" b="1" dirty="0">
              <a:solidFill>
                <a:srgbClr val="002060"/>
              </a:solidFill>
              <a:effectLst>
                <a:outerShdw blurRad="50800" dist="38100" algn="l" rotWithShape="0">
                  <a:prstClr val="black">
                    <a:alpha val="40000"/>
                  </a:prstClr>
                </a:outerShdw>
              </a:effectLst>
            </a:endParaRPr>
          </a:p>
        </p:txBody>
      </p:sp>
      <p:sp>
        <p:nvSpPr>
          <p:cNvPr id="15" name="TextBox 14">
            <a:extLst>
              <a:ext uri="{FF2B5EF4-FFF2-40B4-BE49-F238E27FC236}">
                <a16:creationId xmlns:a16="http://schemas.microsoft.com/office/drawing/2014/main" id="{D47BB83A-544A-BAB1-1D84-16E51305EEF5}"/>
              </a:ext>
            </a:extLst>
          </p:cNvPr>
          <p:cNvSpPr txBox="1"/>
          <p:nvPr/>
        </p:nvSpPr>
        <p:spPr>
          <a:xfrm rot="18867030">
            <a:off x="4408618" y="4702606"/>
            <a:ext cx="2074820" cy="461665"/>
          </a:xfrm>
          <a:prstGeom prst="rect">
            <a:avLst/>
          </a:prstGeom>
          <a:noFill/>
        </p:spPr>
        <p:txBody>
          <a:bodyPr wrap="square" rtlCol="0">
            <a:spAutoFit/>
          </a:bodyPr>
          <a:lstStyle/>
          <a:p>
            <a:r>
              <a:rPr lang="en-US" sz="2400" b="1" dirty="0">
                <a:solidFill>
                  <a:srgbClr val="002060"/>
                </a:solidFill>
                <a:effectLst>
                  <a:outerShdw blurRad="50800" dist="38100" algn="l" rotWithShape="0">
                    <a:prstClr val="black">
                      <a:alpha val="40000"/>
                    </a:prstClr>
                  </a:outerShdw>
                </a:effectLst>
              </a:rPr>
              <a:t>Viet Nam</a:t>
            </a:r>
            <a:endParaRPr lang="en-US" sz="1400" b="1" dirty="0">
              <a:solidFill>
                <a:srgbClr val="002060"/>
              </a:solidFill>
              <a:effectLst>
                <a:outerShdw blurRad="50800" dist="38100" algn="l" rotWithShape="0">
                  <a:prstClr val="black">
                    <a:alpha val="40000"/>
                  </a:prstClr>
                </a:outerShdw>
              </a:effectLst>
            </a:endParaRPr>
          </a:p>
        </p:txBody>
      </p:sp>
      <p:sp>
        <p:nvSpPr>
          <p:cNvPr id="16" name="TextBox 15">
            <a:extLst>
              <a:ext uri="{FF2B5EF4-FFF2-40B4-BE49-F238E27FC236}">
                <a16:creationId xmlns:a16="http://schemas.microsoft.com/office/drawing/2014/main" id="{3989B31F-4EC2-A348-A8D0-22C55DEB9991}"/>
              </a:ext>
            </a:extLst>
          </p:cNvPr>
          <p:cNvSpPr txBox="1"/>
          <p:nvPr/>
        </p:nvSpPr>
        <p:spPr>
          <a:xfrm>
            <a:off x="2374900" y="3316585"/>
            <a:ext cx="1825600" cy="461665"/>
          </a:xfrm>
          <a:prstGeom prst="rect">
            <a:avLst/>
          </a:prstGeom>
          <a:noFill/>
        </p:spPr>
        <p:txBody>
          <a:bodyPr wrap="square" rtlCol="0">
            <a:spAutoFit/>
          </a:bodyPr>
          <a:lstStyle/>
          <a:p>
            <a:r>
              <a:rPr lang="en-US" sz="2400" b="1" dirty="0">
                <a:solidFill>
                  <a:srgbClr val="002060"/>
                </a:solidFill>
                <a:effectLst>
                  <a:outerShdw blurRad="50800" dist="38100" algn="l" rotWithShape="0">
                    <a:prstClr val="black">
                      <a:alpha val="40000"/>
                    </a:prstClr>
                  </a:outerShdw>
                </a:effectLst>
              </a:rPr>
              <a:t>Thailand</a:t>
            </a:r>
            <a:endParaRPr lang="en-US" sz="1400" b="1" dirty="0">
              <a:solidFill>
                <a:srgbClr val="002060"/>
              </a:solidFill>
              <a:effectLst>
                <a:outerShdw blurRad="50800" dist="38100" algn="l" rotWithShape="0">
                  <a:prstClr val="black">
                    <a:alpha val="40000"/>
                  </a:prstClr>
                </a:outerShdw>
              </a:effectLst>
            </a:endParaRPr>
          </a:p>
        </p:txBody>
      </p:sp>
      <p:sp>
        <p:nvSpPr>
          <p:cNvPr id="17" name="TextBox 16">
            <a:extLst>
              <a:ext uri="{FF2B5EF4-FFF2-40B4-BE49-F238E27FC236}">
                <a16:creationId xmlns:a16="http://schemas.microsoft.com/office/drawing/2014/main" id="{F5318A14-A8ED-C2C9-0AFF-731CEE6496A2}"/>
              </a:ext>
            </a:extLst>
          </p:cNvPr>
          <p:cNvSpPr txBox="1"/>
          <p:nvPr/>
        </p:nvSpPr>
        <p:spPr>
          <a:xfrm>
            <a:off x="3670300" y="4383385"/>
            <a:ext cx="1825600" cy="461665"/>
          </a:xfrm>
          <a:prstGeom prst="rect">
            <a:avLst/>
          </a:prstGeom>
          <a:noFill/>
        </p:spPr>
        <p:txBody>
          <a:bodyPr wrap="square" rtlCol="0">
            <a:spAutoFit/>
          </a:bodyPr>
          <a:lstStyle/>
          <a:p>
            <a:r>
              <a:rPr lang="en-US" sz="2400" b="1" dirty="0">
                <a:solidFill>
                  <a:srgbClr val="002060"/>
                </a:solidFill>
                <a:effectLst>
                  <a:outerShdw blurRad="50800" dist="38100" algn="l" rotWithShape="0">
                    <a:prstClr val="black">
                      <a:alpha val="40000"/>
                    </a:prstClr>
                  </a:outerShdw>
                </a:effectLst>
              </a:rPr>
              <a:t>Cambodia</a:t>
            </a:r>
            <a:endParaRPr lang="en-US" sz="1400" b="1" dirty="0">
              <a:solidFill>
                <a:srgbClr val="002060"/>
              </a:solidFill>
              <a:effectLst>
                <a:outerShdw blurRad="50800" dist="38100" algn="l" rotWithShape="0">
                  <a:prstClr val="black">
                    <a:alpha val="40000"/>
                  </a:prstClr>
                </a:outerShdw>
              </a:effectLst>
            </a:endParaRPr>
          </a:p>
        </p:txBody>
      </p:sp>
      <p:sp>
        <p:nvSpPr>
          <p:cNvPr id="18" name="TextBox 17">
            <a:extLst>
              <a:ext uri="{FF2B5EF4-FFF2-40B4-BE49-F238E27FC236}">
                <a16:creationId xmlns:a16="http://schemas.microsoft.com/office/drawing/2014/main" id="{2E6B6E22-3A45-61AD-5E52-7443DF512738}"/>
              </a:ext>
            </a:extLst>
          </p:cNvPr>
          <p:cNvSpPr txBox="1"/>
          <p:nvPr/>
        </p:nvSpPr>
        <p:spPr>
          <a:xfrm>
            <a:off x="774700" y="1111250"/>
            <a:ext cx="1825600" cy="461665"/>
          </a:xfrm>
          <a:prstGeom prst="rect">
            <a:avLst/>
          </a:prstGeom>
          <a:noFill/>
        </p:spPr>
        <p:txBody>
          <a:bodyPr wrap="square" rtlCol="0">
            <a:spAutoFit/>
          </a:bodyPr>
          <a:lstStyle/>
          <a:p>
            <a:r>
              <a:rPr lang="en-US" sz="2400" b="1" dirty="0">
                <a:solidFill>
                  <a:srgbClr val="002060"/>
                </a:solidFill>
                <a:effectLst>
                  <a:outerShdw blurRad="38100" dist="38100" dir="2700000" algn="tl">
                    <a:srgbClr val="000000">
                      <a:alpha val="43137"/>
                    </a:srgbClr>
                  </a:outerShdw>
                </a:effectLst>
              </a:rPr>
              <a:t>Myanmar</a:t>
            </a:r>
            <a:endParaRPr lang="en-US" sz="1400" b="1" dirty="0">
              <a:solidFill>
                <a:srgbClr val="00206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21956D2F-8D72-0521-FA5E-7FB42DC400F3}"/>
              </a:ext>
            </a:extLst>
          </p:cNvPr>
          <p:cNvSpPr txBox="1"/>
          <p:nvPr/>
        </p:nvSpPr>
        <p:spPr>
          <a:xfrm>
            <a:off x="2451100" y="725785"/>
            <a:ext cx="1825600" cy="461665"/>
          </a:xfrm>
          <a:prstGeom prst="rect">
            <a:avLst/>
          </a:prstGeom>
          <a:noFill/>
        </p:spPr>
        <p:txBody>
          <a:bodyPr wrap="square" rtlCol="0">
            <a:spAutoFit/>
          </a:bodyPr>
          <a:lstStyle/>
          <a:p>
            <a:r>
              <a:rPr lang="en-US" sz="2400" b="1" dirty="0">
                <a:solidFill>
                  <a:srgbClr val="002060"/>
                </a:solidFill>
                <a:effectLst>
                  <a:outerShdw blurRad="50800" dist="38100" algn="l" rotWithShape="0">
                    <a:prstClr val="black">
                      <a:alpha val="40000"/>
                    </a:prstClr>
                  </a:outerShdw>
                </a:effectLst>
              </a:rPr>
              <a:t>China</a:t>
            </a:r>
            <a:endParaRPr lang="en-US" sz="1400" b="1" dirty="0">
              <a:solidFill>
                <a:srgbClr val="002060"/>
              </a:solidFill>
              <a:effectLst>
                <a:outerShdw blurRad="50800" dist="38100" algn="l" rotWithShape="0">
                  <a:prstClr val="black">
                    <a:alpha val="40000"/>
                  </a:prstClr>
                </a:outerShdw>
              </a:effectLst>
            </a:endParaRPr>
          </a:p>
        </p:txBody>
      </p:sp>
      <p:sp>
        <p:nvSpPr>
          <p:cNvPr id="20" name="TextBox 19">
            <a:extLst>
              <a:ext uri="{FF2B5EF4-FFF2-40B4-BE49-F238E27FC236}">
                <a16:creationId xmlns:a16="http://schemas.microsoft.com/office/drawing/2014/main" id="{8FCDFD74-413A-9C45-CD61-79ABA6743BEE}"/>
              </a:ext>
            </a:extLst>
          </p:cNvPr>
          <p:cNvSpPr txBox="1"/>
          <p:nvPr/>
        </p:nvSpPr>
        <p:spPr>
          <a:xfrm rot="16200000">
            <a:off x="40498" y="4644248"/>
            <a:ext cx="1825600" cy="557204"/>
          </a:xfrm>
          <a:prstGeom prst="rect">
            <a:avLst/>
          </a:prstGeom>
          <a:noFill/>
        </p:spPr>
        <p:txBody>
          <a:bodyPr wrap="square" rtlCol="0">
            <a:spAutoFit/>
          </a:bodyPr>
          <a:lstStyle/>
          <a:p>
            <a:pPr>
              <a:lnSpc>
                <a:spcPts val="1800"/>
              </a:lnSpc>
            </a:pPr>
            <a:r>
              <a:rPr lang="en-US" b="1" dirty="0">
                <a:solidFill>
                  <a:srgbClr val="002060"/>
                </a:solidFill>
                <a:effectLst>
                  <a:outerShdw blurRad="50800" dist="38100" algn="l" rotWithShape="0">
                    <a:prstClr val="black">
                      <a:alpha val="40000"/>
                    </a:prstClr>
                  </a:outerShdw>
                </a:effectLst>
              </a:rPr>
              <a:t>Andaman sea</a:t>
            </a:r>
          </a:p>
          <a:p>
            <a:pPr>
              <a:lnSpc>
                <a:spcPts val="1800"/>
              </a:lnSpc>
            </a:pPr>
            <a:r>
              <a:rPr lang="en-US" b="1" dirty="0">
                <a:solidFill>
                  <a:srgbClr val="002060"/>
                </a:solidFill>
                <a:effectLst>
                  <a:outerShdw blurRad="50800" dist="38100" algn="l" rotWithShape="0">
                    <a:prstClr val="black">
                      <a:alpha val="40000"/>
                    </a:prstClr>
                  </a:outerShdw>
                </a:effectLst>
              </a:rPr>
              <a:t>Indian Ocean</a:t>
            </a:r>
            <a:endParaRPr lang="en-US" sz="1100" b="1" dirty="0">
              <a:solidFill>
                <a:srgbClr val="002060"/>
              </a:solidFill>
              <a:effectLst>
                <a:outerShdw blurRad="50800" dist="38100" algn="l" rotWithShape="0">
                  <a:prstClr val="black">
                    <a:alpha val="40000"/>
                  </a:prstClr>
                </a:outerShdw>
              </a:effectLst>
            </a:endParaRPr>
          </a:p>
        </p:txBody>
      </p:sp>
      <p:sp>
        <p:nvSpPr>
          <p:cNvPr id="21" name="TextBox 20">
            <a:extLst>
              <a:ext uri="{FF2B5EF4-FFF2-40B4-BE49-F238E27FC236}">
                <a16:creationId xmlns:a16="http://schemas.microsoft.com/office/drawing/2014/main" id="{61A91E53-6949-D256-CC90-63233EBA0517}"/>
              </a:ext>
            </a:extLst>
          </p:cNvPr>
          <p:cNvSpPr txBox="1"/>
          <p:nvPr/>
        </p:nvSpPr>
        <p:spPr>
          <a:xfrm>
            <a:off x="2049796" y="4948406"/>
            <a:ext cx="1825600" cy="830997"/>
          </a:xfrm>
          <a:prstGeom prst="rect">
            <a:avLst/>
          </a:prstGeom>
          <a:noFill/>
        </p:spPr>
        <p:txBody>
          <a:bodyPr wrap="square" rtlCol="0">
            <a:spAutoFit/>
          </a:bodyPr>
          <a:lstStyle/>
          <a:p>
            <a:r>
              <a:rPr lang="en-US" sz="1600" b="1" dirty="0">
                <a:solidFill>
                  <a:srgbClr val="002060"/>
                </a:solidFill>
                <a:effectLst>
                  <a:outerShdw blurRad="50800" dist="38100" algn="l" rotWithShape="0">
                    <a:prstClr val="black">
                      <a:alpha val="40000"/>
                    </a:prstClr>
                  </a:outerShdw>
                </a:effectLst>
              </a:rPr>
              <a:t>Gulf</a:t>
            </a:r>
          </a:p>
          <a:p>
            <a:r>
              <a:rPr lang="en-US" sz="1600" b="1" dirty="0">
                <a:solidFill>
                  <a:srgbClr val="002060"/>
                </a:solidFill>
                <a:effectLst>
                  <a:outerShdw blurRad="50800" dist="38100" algn="l" rotWithShape="0">
                    <a:prstClr val="black">
                      <a:alpha val="40000"/>
                    </a:prstClr>
                  </a:outerShdw>
                </a:effectLst>
              </a:rPr>
              <a:t>Of </a:t>
            </a:r>
          </a:p>
          <a:p>
            <a:r>
              <a:rPr lang="en-US" sz="1600" b="1" dirty="0">
                <a:solidFill>
                  <a:srgbClr val="002060"/>
                </a:solidFill>
                <a:effectLst>
                  <a:outerShdw blurRad="50800" dist="38100" algn="l" rotWithShape="0">
                    <a:prstClr val="black">
                      <a:alpha val="40000"/>
                    </a:prstClr>
                  </a:outerShdw>
                </a:effectLst>
              </a:rPr>
              <a:t>Thailand</a:t>
            </a:r>
          </a:p>
        </p:txBody>
      </p:sp>
      <p:sp>
        <p:nvSpPr>
          <p:cNvPr id="22" name="TextBox 21">
            <a:extLst>
              <a:ext uri="{FF2B5EF4-FFF2-40B4-BE49-F238E27FC236}">
                <a16:creationId xmlns:a16="http://schemas.microsoft.com/office/drawing/2014/main" id="{8B599808-E694-3392-DA14-FA16A574E6E1}"/>
              </a:ext>
            </a:extLst>
          </p:cNvPr>
          <p:cNvSpPr txBox="1"/>
          <p:nvPr/>
        </p:nvSpPr>
        <p:spPr>
          <a:xfrm>
            <a:off x="5270500" y="2101850"/>
            <a:ext cx="1825600" cy="1077218"/>
          </a:xfrm>
          <a:prstGeom prst="rect">
            <a:avLst/>
          </a:prstGeom>
          <a:noFill/>
        </p:spPr>
        <p:txBody>
          <a:bodyPr wrap="square" rtlCol="0">
            <a:spAutoFit/>
          </a:bodyPr>
          <a:lstStyle/>
          <a:p>
            <a:r>
              <a:rPr lang="en-US" sz="1600" b="1" dirty="0">
                <a:solidFill>
                  <a:srgbClr val="002060"/>
                </a:solidFill>
                <a:effectLst>
                  <a:outerShdw blurRad="50800" dist="38100" algn="l" rotWithShape="0">
                    <a:prstClr val="black">
                      <a:alpha val="40000"/>
                    </a:prstClr>
                  </a:outerShdw>
                </a:effectLst>
              </a:rPr>
              <a:t>South</a:t>
            </a:r>
          </a:p>
          <a:p>
            <a:r>
              <a:rPr lang="en-US" sz="1600" b="1" dirty="0">
                <a:solidFill>
                  <a:srgbClr val="002060"/>
                </a:solidFill>
                <a:effectLst>
                  <a:outerShdw blurRad="50800" dist="38100" algn="l" rotWithShape="0">
                    <a:prstClr val="black">
                      <a:alpha val="40000"/>
                    </a:prstClr>
                  </a:outerShdw>
                </a:effectLst>
              </a:rPr>
              <a:t>China</a:t>
            </a:r>
          </a:p>
          <a:p>
            <a:r>
              <a:rPr lang="en-US" sz="1600" b="1" dirty="0">
                <a:solidFill>
                  <a:srgbClr val="002060"/>
                </a:solidFill>
                <a:effectLst>
                  <a:outerShdw blurRad="50800" dist="38100" algn="l" rotWithShape="0">
                    <a:prstClr val="black">
                      <a:alpha val="40000"/>
                    </a:prstClr>
                  </a:outerShdw>
                </a:effectLst>
              </a:rPr>
              <a:t>Sea</a:t>
            </a:r>
          </a:p>
          <a:p>
            <a:r>
              <a:rPr lang="en-US" sz="1600" b="1" dirty="0">
                <a:solidFill>
                  <a:srgbClr val="002060"/>
                </a:solidFill>
                <a:effectLst>
                  <a:outerShdw blurRad="50800" dist="38100" algn="l" rotWithShape="0">
                    <a:prstClr val="black">
                      <a:alpha val="40000"/>
                    </a:prstClr>
                  </a:outerShdw>
                </a:effectLst>
              </a:rPr>
              <a:t>-&gt;Pacific</a:t>
            </a:r>
          </a:p>
        </p:txBody>
      </p:sp>
      <p:sp>
        <p:nvSpPr>
          <p:cNvPr id="4" name="TextBox 3">
            <a:extLst>
              <a:ext uri="{FF2B5EF4-FFF2-40B4-BE49-F238E27FC236}">
                <a16:creationId xmlns:a16="http://schemas.microsoft.com/office/drawing/2014/main" id="{1E92C181-B96D-950D-5257-B5F36E0FA467}"/>
              </a:ext>
            </a:extLst>
          </p:cNvPr>
          <p:cNvSpPr txBox="1"/>
          <p:nvPr/>
        </p:nvSpPr>
        <p:spPr>
          <a:xfrm>
            <a:off x="1931115" y="2631099"/>
            <a:ext cx="2180449" cy="738664"/>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latin typeface="Arial Black" panose="020B0A04020102020204" pitchFamily="34" charset="0"/>
              </a:rPr>
              <a:t>ASEAN</a:t>
            </a:r>
            <a:endParaRPr lang="en-US" b="1" dirty="0">
              <a:solidFill>
                <a:schemeClr val="bg1"/>
              </a:solidFill>
              <a:effectLst>
                <a:outerShdw blurRad="38100" dist="38100" dir="2700000" algn="tl">
                  <a:srgbClr val="000000">
                    <a:alpha val="43137"/>
                  </a:srgbClr>
                </a:outerShdw>
              </a:effectLst>
              <a:latin typeface="Arial Black" panose="020B0A04020102020204" pitchFamily="34" charset="0"/>
            </a:endParaRPr>
          </a:p>
          <a:p>
            <a:pPr algn="ctr"/>
            <a:r>
              <a:rPr lang="en-US" sz="1800" b="1" dirty="0">
                <a:solidFill>
                  <a:schemeClr val="bg1"/>
                </a:solidFill>
                <a:effectLst>
                  <a:outerShdw blurRad="38100" dist="38100" dir="2700000" algn="tl">
                    <a:srgbClr val="000000">
                      <a:alpha val="43137"/>
                    </a:srgbClr>
                  </a:outerShdw>
                </a:effectLst>
                <a:latin typeface="Arial Black" panose="020B0A04020102020204" pitchFamily="34" charset="0"/>
              </a:rPr>
              <a:t>(mainland)</a:t>
            </a:r>
            <a:endParaRPr lang="en-US"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2" name="TextBox 1">
            <a:extLst>
              <a:ext uri="{FF2B5EF4-FFF2-40B4-BE49-F238E27FC236}">
                <a16:creationId xmlns:a16="http://schemas.microsoft.com/office/drawing/2014/main" id="{DE0051CD-03E2-7DFC-8C54-13091AB98162}"/>
              </a:ext>
            </a:extLst>
          </p:cNvPr>
          <p:cNvSpPr txBox="1"/>
          <p:nvPr/>
        </p:nvSpPr>
        <p:spPr>
          <a:xfrm>
            <a:off x="10091931" y="7187168"/>
            <a:ext cx="601469" cy="369332"/>
          </a:xfrm>
          <a:prstGeom prst="rect">
            <a:avLst/>
          </a:prstGeom>
          <a:noFill/>
        </p:spPr>
        <p:txBody>
          <a:bodyPr wrap="square" rtlCol="0">
            <a:spAutoFit/>
          </a:bodyPr>
          <a:lstStyle/>
          <a:p>
            <a:r>
              <a:rPr lang="en-GB" b="1" u="sng" dirty="0" err="1">
                <a:solidFill>
                  <a:srgbClr val="002060"/>
                </a:solidFill>
                <a:hlinkClick r:id="rId8"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8" name="TextBox 7">
            <a:extLst>
              <a:ext uri="{FF2B5EF4-FFF2-40B4-BE49-F238E27FC236}">
                <a16:creationId xmlns:a16="http://schemas.microsoft.com/office/drawing/2014/main" id="{536A4893-7DD9-1E8A-26D1-6E3D3118EEC3}"/>
              </a:ext>
            </a:extLst>
          </p:cNvPr>
          <p:cNvSpPr txBox="1"/>
          <p:nvPr/>
        </p:nvSpPr>
        <p:spPr>
          <a:xfrm>
            <a:off x="2410586" y="5835650"/>
            <a:ext cx="1825600" cy="584775"/>
          </a:xfrm>
          <a:prstGeom prst="rect">
            <a:avLst/>
          </a:prstGeom>
          <a:noFill/>
        </p:spPr>
        <p:txBody>
          <a:bodyPr wrap="square" rtlCol="0">
            <a:spAutoFit/>
          </a:bodyPr>
          <a:lstStyle/>
          <a:p>
            <a:r>
              <a:rPr lang="en-US" sz="1600" b="1" dirty="0">
                <a:solidFill>
                  <a:srgbClr val="002060"/>
                </a:solidFill>
                <a:effectLst>
                  <a:outerShdw blurRad="50800" dist="38100" algn="l" rotWithShape="0">
                    <a:prstClr val="black">
                      <a:alpha val="40000"/>
                    </a:prstClr>
                  </a:outerShdw>
                </a:effectLst>
              </a:rPr>
              <a:t>Malaysia</a:t>
            </a:r>
          </a:p>
          <a:p>
            <a:r>
              <a:rPr lang="en-US" sz="1600" b="1" dirty="0">
                <a:solidFill>
                  <a:srgbClr val="002060"/>
                </a:solidFill>
                <a:effectLst>
                  <a:outerShdw blurRad="50800" dist="38100" algn="l" rotWithShape="0">
                    <a:prstClr val="black">
                      <a:alpha val="40000"/>
                    </a:prstClr>
                  </a:outerShdw>
                </a:effectLst>
              </a:rPr>
              <a:t>Singapore…</a:t>
            </a:r>
            <a:endParaRPr lang="en-US" sz="1050" b="1" dirty="0">
              <a:solidFill>
                <a:srgbClr val="002060"/>
              </a:solidFill>
              <a:effectLst>
                <a:outerShdw blurRad="50800" dist="38100" algn="l" rotWithShape="0">
                  <a:prstClr val="black">
                    <a:alpha val="40000"/>
                  </a:prstClr>
                </a:outerShdw>
              </a:effectLst>
            </a:endParaRPr>
          </a:p>
        </p:txBody>
      </p:sp>
      <p:sp>
        <p:nvSpPr>
          <p:cNvPr id="9" name="Arrow: Down 8">
            <a:extLst>
              <a:ext uri="{FF2B5EF4-FFF2-40B4-BE49-F238E27FC236}">
                <a16:creationId xmlns:a16="http://schemas.microsoft.com/office/drawing/2014/main" id="{E965D680-846B-6FAD-15D1-A0280F036191}"/>
              </a:ext>
            </a:extLst>
          </p:cNvPr>
          <p:cNvSpPr/>
          <p:nvPr/>
        </p:nvSpPr>
        <p:spPr>
          <a:xfrm>
            <a:off x="2298700" y="6292850"/>
            <a:ext cx="152400" cy="3144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Alternate Process 11">
            <a:extLst>
              <a:ext uri="{FF2B5EF4-FFF2-40B4-BE49-F238E27FC236}">
                <a16:creationId xmlns:a16="http://schemas.microsoft.com/office/drawing/2014/main" id="{A81B06A8-C9D6-865B-1BE3-542E3EB65291}"/>
              </a:ext>
            </a:extLst>
          </p:cNvPr>
          <p:cNvSpPr/>
          <p:nvPr/>
        </p:nvSpPr>
        <p:spPr>
          <a:xfrm>
            <a:off x="88900" y="7054850"/>
            <a:ext cx="9906000" cy="440904"/>
          </a:xfrm>
          <a:prstGeom prst="flowChartAlternateProcess">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kern="0" dirty="0">
                <a:solidFill>
                  <a:srgbClr val="002060"/>
                </a:solidFill>
                <a:effectLst/>
                <a:latin typeface="Arial Black" panose="020B0A04020102020204" pitchFamily="34" charset="0"/>
                <a:ea typeface="Times New Roman" panose="02020603050405020304" pitchFamily="18" charset="0"/>
              </a:rPr>
              <a:t>ASEAN Mainland, Humanity’s Last Hope</a:t>
            </a:r>
          </a:p>
        </p:txBody>
      </p:sp>
      <p:sp>
        <p:nvSpPr>
          <p:cNvPr id="23" name="TextBox 22">
            <a:extLst>
              <a:ext uri="{FF2B5EF4-FFF2-40B4-BE49-F238E27FC236}">
                <a16:creationId xmlns:a16="http://schemas.microsoft.com/office/drawing/2014/main" id="{E7538670-50FC-577A-B2E9-70BBE660A808}"/>
              </a:ext>
            </a:extLst>
          </p:cNvPr>
          <p:cNvSpPr txBox="1"/>
          <p:nvPr/>
        </p:nvSpPr>
        <p:spPr>
          <a:xfrm>
            <a:off x="6565900" y="6492673"/>
            <a:ext cx="4416400" cy="461665"/>
          </a:xfrm>
          <a:prstGeom prst="rect">
            <a:avLst/>
          </a:prstGeom>
          <a:noFill/>
        </p:spPr>
        <p:txBody>
          <a:bodyPr wrap="square" rtlCol="0">
            <a:spAutoFit/>
          </a:bodyPr>
          <a:lstStyle/>
          <a:p>
            <a:r>
              <a:rPr lang="en-GB" sz="2400" b="1" dirty="0"/>
              <a:t>PowerPoint:</a:t>
            </a:r>
            <a:r>
              <a:rPr lang="en-GB" sz="2400" dirty="0"/>
              <a:t> </a:t>
            </a:r>
            <a:r>
              <a:rPr lang="en-GB" sz="2400" u="sng" dirty="0">
                <a:solidFill>
                  <a:srgbClr val="0070C0"/>
                </a:solidFill>
                <a:hlinkClick r:id="rId9">
                  <a:extLst>
                    <a:ext uri="{A12FA001-AC4F-418D-AE19-62706E023703}">
                      <ahyp:hlinkClr xmlns:ahyp="http://schemas.microsoft.com/office/drawing/2018/hyperlinkcolor" val="tx"/>
                    </a:ext>
                  </a:extLst>
                </a:hlinkClick>
              </a:rPr>
              <a:t>totrade.co/</a:t>
            </a:r>
            <a:r>
              <a:rPr lang="en-GB" sz="2400" u="sng" dirty="0" err="1">
                <a:solidFill>
                  <a:srgbClr val="0070C0"/>
                </a:solidFill>
                <a:hlinkClick r:id="rId9">
                  <a:extLst>
                    <a:ext uri="{A12FA001-AC4F-418D-AE19-62706E023703}">
                      <ahyp:hlinkClr xmlns:ahyp="http://schemas.microsoft.com/office/drawing/2018/hyperlinkcolor" val="tx"/>
                    </a:ext>
                  </a:extLst>
                </a:hlinkClick>
              </a:rPr>
              <a:t>pwp</a:t>
            </a:r>
            <a:endParaRPr lang="en-GB" sz="2400" u="sng" dirty="0">
              <a:solidFill>
                <a:srgbClr val="0070C0"/>
              </a:solidFill>
            </a:endParaRPr>
          </a:p>
        </p:txBody>
      </p:sp>
      <p:pic>
        <p:nvPicPr>
          <p:cNvPr id="24" name="Picture 23">
            <a:extLst>
              <a:ext uri="{FF2B5EF4-FFF2-40B4-BE49-F238E27FC236}">
                <a16:creationId xmlns:a16="http://schemas.microsoft.com/office/drawing/2014/main" id="{FF96D1D2-0D28-25A7-4EEF-BF88FB363FA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50277" y="5973227"/>
            <a:ext cx="929223" cy="929223"/>
          </a:xfrm>
          <a:prstGeom prst="rect">
            <a:avLst/>
          </a:prstGeom>
        </p:spPr>
      </p:pic>
    </p:spTree>
    <p:extLst>
      <p:ext uri="{BB962C8B-B14F-4D97-AF65-F5344CB8AC3E}">
        <p14:creationId xmlns:p14="http://schemas.microsoft.com/office/powerpoint/2010/main" val="176189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4585951A-4DC0-EE7B-C77A-33A523189294}"/>
              </a:ext>
            </a:extLst>
          </p:cNvPr>
          <p:cNvSpPr txBox="1"/>
          <p:nvPr/>
        </p:nvSpPr>
        <p:spPr>
          <a:xfrm>
            <a:off x="434536" y="654050"/>
            <a:ext cx="4683564" cy="410741"/>
          </a:xfrm>
          <a:prstGeom prst="rect">
            <a:avLst/>
          </a:prstGeom>
        </p:spPr>
        <p:txBody>
          <a:bodyPr vert="horz" lIns="80201" tIns="40100" rIns="80201" bIns="40100" rtlCol="0">
            <a:normAutofit fontScale="70000" lnSpcReduction="20000"/>
          </a:bodyPr>
          <a:lstStyle/>
          <a:p>
            <a:r>
              <a:rPr lang="en-US" sz="3600" b="1" kern="0" dirty="0">
                <a:solidFill>
                  <a:srgbClr val="002060"/>
                </a:solidFill>
                <a:effectLst/>
                <a:latin typeface="Arial Black" panose="020B0A04020102020204" pitchFamily="34" charset="0"/>
                <a:ea typeface="Times New Roman" panose="02020603050405020304" pitchFamily="18" charset="0"/>
              </a:rPr>
              <a:t>Table of Contents [Toc]</a:t>
            </a:r>
            <a:endParaRPr lang="en-US" sz="4800" b="1" kern="0" dirty="0">
              <a:effectLst/>
              <a:latin typeface="Arial Black" panose="020B0A04020102020204" pitchFamily="34" charset="0"/>
              <a:ea typeface="Times New Roman" panose="02020603050405020304" pitchFamily="18" charset="0"/>
            </a:endParaRPr>
          </a:p>
        </p:txBody>
      </p:sp>
      <p:sp>
        <p:nvSpPr>
          <p:cNvPr id="3" name="!!TextBox 11">
            <a:extLst>
              <a:ext uri="{FF2B5EF4-FFF2-40B4-BE49-F238E27FC236}">
                <a16:creationId xmlns:a16="http://schemas.microsoft.com/office/drawing/2014/main" id="{D82DCEFF-4F01-6CDF-9B00-C9BF75CA65BD}"/>
              </a:ext>
            </a:extLst>
          </p:cNvPr>
          <p:cNvSpPr txBox="1"/>
          <p:nvPr/>
        </p:nvSpPr>
        <p:spPr>
          <a:xfrm>
            <a:off x="493484" y="1064791"/>
            <a:ext cx="4602410" cy="7897399"/>
          </a:xfrm>
          <a:prstGeom prst="rect">
            <a:avLst/>
          </a:prstGeom>
        </p:spPr>
        <p:txBody>
          <a:bodyPr vert="horz" lIns="80201" tIns="40100" rIns="80201" bIns="40100" rtlCol="0">
            <a:normAutofit/>
          </a:bodyPr>
          <a:lstStyle/>
          <a:p>
            <a:pPr>
              <a:lnSpc>
                <a:spcPts val="2400"/>
              </a:lnSpc>
              <a:tabLst>
                <a:tab pos="3822192" algn="dec"/>
              </a:tabLst>
            </a:pPr>
            <a:r>
              <a:rPr lang="en-US" sz="2400" kern="0" dirty="0">
                <a:solidFill>
                  <a:srgbClr val="002060"/>
                </a:solidFill>
                <a:effectLst/>
                <a:latin typeface="Arial MT" pitchFamily="50" charset="0"/>
                <a:ea typeface="Times New Roman" panose="02020603050405020304" pitchFamily="18" charset="0"/>
                <a:cs typeface="Arial" panose="020B0604020202020204" pitchFamily="34" charset="0"/>
              </a:rPr>
              <a:t>Cataclysm: the trigger	</a:t>
            </a:r>
            <a:r>
              <a:rPr lang="en-US" sz="2400" kern="0" dirty="0">
                <a:solidFill>
                  <a:srgbClr val="002060"/>
                </a:solidFill>
                <a:effectLst/>
                <a:latin typeface="Arial MT" pitchFamily="50" charset="0"/>
                <a:ea typeface="Times New Roman" panose="02020603050405020304" pitchFamily="18"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3</a:t>
            </a:r>
            <a:endParaRPr lang="en-US" sz="2400" kern="0" dirty="0">
              <a:solidFill>
                <a:srgbClr val="002060"/>
              </a:solidFill>
              <a:effectLst/>
              <a:latin typeface="Arial MT" pitchFamily="50" charset="0"/>
              <a:ea typeface="Times New Roman" panose="02020603050405020304" pitchFamily="18" charset="0"/>
              <a:cs typeface="Arial" panose="020B0604020202020204" pitchFamily="34" charset="0"/>
            </a:endParaRPr>
          </a:p>
          <a:p>
            <a:pPr>
              <a:lnSpc>
                <a:spcPts val="1600"/>
              </a:lnSpc>
              <a:tabLst>
                <a:tab pos="3822192" algn="dec"/>
              </a:tabLst>
            </a:pPr>
            <a:r>
              <a:rPr lang="en-GB" sz="1400" kern="0" dirty="0">
                <a:effectLst/>
                <a:latin typeface="Arial" panose="020B0604020202020204" pitchFamily="34" charset="0"/>
                <a:ea typeface="Times New Roman" panose="02020603050405020304" pitchFamily="18" charset="0"/>
                <a:cs typeface="Arial" panose="020B0604020202020204" pitchFamily="34" charset="0"/>
              </a:rPr>
              <a:t>Brink of Global climate Crisis</a:t>
            </a:r>
            <a:r>
              <a:rPr lang="en-US" sz="1400" kern="0" dirty="0">
                <a:effectLst/>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6</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Available Options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7</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3832225" algn="l"/>
              </a:tabLst>
            </a:pP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3822192" algn="dec"/>
              </a:tabLst>
            </a:pPr>
            <a:r>
              <a:rPr lang="en-US" sz="2400" kern="0" dirty="0">
                <a:solidFill>
                  <a:srgbClr val="002060"/>
                </a:solidFill>
                <a:effectLst/>
                <a:latin typeface="Arial MT" pitchFamily="50" charset="0"/>
                <a:ea typeface="Times New Roman" panose="02020603050405020304" pitchFamily="18" charset="0"/>
                <a:cs typeface="Arial" panose="020B0604020202020204" pitchFamily="34" charset="0"/>
              </a:rPr>
              <a:t>Solutions</a:t>
            </a:r>
          </a:p>
          <a:p>
            <a:pPr>
              <a:lnSpc>
                <a:spcPts val="1400"/>
              </a:lnSpc>
              <a:tabLst>
                <a:tab pos="3822192" algn="dec"/>
              </a:tabLst>
            </a:pPr>
            <a:r>
              <a:rPr lang="en-GB" sz="1400" kern="0" dirty="0">
                <a:latin typeface="Arial" panose="020B0604020202020204" pitchFamily="34" charset="0"/>
                <a:ea typeface="Times New Roman" panose="02020603050405020304" pitchFamily="18" charset="0"/>
                <a:cs typeface="Arial" panose="020B0604020202020204" pitchFamily="34" charset="0"/>
              </a:rPr>
              <a:t>Not using Water, effects and causes	</a:t>
            </a:r>
            <a:r>
              <a:rPr lang="en-GB"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8</a:t>
            </a:r>
            <a:endParaRPr lang="en-GB"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3822192" algn="dec"/>
              </a:tabLst>
            </a:pPr>
            <a:r>
              <a:rPr lang="en-GB" sz="1400" kern="0" dirty="0">
                <a:latin typeface="Arial" panose="020B0604020202020204" pitchFamily="34" charset="0"/>
                <a:ea typeface="Times New Roman" panose="02020603050405020304" pitchFamily="18" charset="0"/>
                <a:cs typeface="Arial" panose="020B0604020202020204" pitchFamily="34" charset="0"/>
              </a:rPr>
              <a:t>Using water to prevent cataclysm	</a:t>
            </a:r>
            <a:r>
              <a:rPr lang="en-GB"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9</a:t>
            </a:r>
            <a:endParaRPr lang="en-GB"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3832225" algn="l"/>
              </a:tabLst>
            </a:pPr>
            <a:endParaRPr lang="en-US" sz="1800" kern="0" dirty="0">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3832225" algn="l"/>
              </a:tabLst>
            </a:pPr>
            <a:r>
              <a:rPr lang="en-US" b="1" kern="0" dirty="0">
                <a:solidFill>
                  <a:srgbClr val="0070C0"/>
                </a:solidFill>
                <a:effectLst/>
                <a:latin typeface="Arial MT" pitchFamily="50" charset="0"/>
                <a:ea typeface="Times New Roman" panose="02020603050405020304" pitchFamily="18" charset="0"/>
                <a:cs typeface="Arial" panose="020B0604020202020204" pitchFamily="34" charset="0"/>
              </a:rPr>
              <a:t>GDP &amp; Water Usage	</a:t>
            </a:r>
            <a:endParaRPr lang="en-US" kern="0" dirty="0">
              <a:solidFill>
                <a:srgbClr val="0070C0"/>
              </a:solidFill>
              <a:effectLst/>
              <a:latin typeface="Arial MT" pitchFamily="50" charset="0"/>
              <a:ea typeface="Times New Roman" panose="02020603050405020304" pitchFamily="18" charset="0"/>
              <a:cs typeface="Arial" panose="020B0604020202020204" pitchFamily="34" charset="0"/>
            </a:endParaRPr>
          </a:p>
          <a:p>
            <a:pPr>
              <a:lnSpc>
                <a:spcPts val="1600"/>
              </a:lnSpc>
              <a:tabLst>
                <a:tab pos="3822192" algn="dec"/>
              </a:tabLst>
            </a:pPr>
            <a:r>
              <a:rPr lang="en-GB" sz="1400" kern="0" dirty="0">
                <a:latin typeface="Arial" panose="020B0604020202020204" pitchFamily="34" charset="0"/>
                <a:ea typeface="Times New Roman" panose="02020603050405020304" pitchFamily="18" charset="0"/>
                <a:cs typeface="Arial" panose="020B0604020202020204" pitchFamily="34" charset="0"/>
              </a:rPr>
              <a:t>Water usage for 1kg product</a:t>
            </a:r>
            <a:r>
              <a:rPr lang="en-US" sz="1400" kern="0" dirty="0">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12</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r>
              <a:rPr lang="en-GB" sz="1400" kern="0" dirty="0">
                <a:latin typeface="Arial" panose="020B0604020202020204" pitchFamily="34" charset="0"/>
                <a:ea typeface="Times New Roman" panose="02020603050405020304" pitchFamily="18" charset="0"/>
                <a:cs typeface="Arial" panose="020B0604020202020204" pitchFamily="34" charset="0"/>
              </a:rPr>
              <a:t>Water usage for 1 product</a:t>
            </a:r>
            <a:r>
              <a:rPr lang="en-US" sz="1400" kern="0" dirty="0">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13</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3832225" algn="l"/>
              </a:tabLst>
            </a:pP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1600" kern="0" dirty="0">
                <a:solidFill>
                  <a:srgbClr val="0070C0"/>
                </a:solidFill>
                <a:effectLst/>
                <a:latin typeface="Arial MT" pitchFamily="50" charset="0"/>
                <a:ea typeface="Times New Roman" panose="02020603050405020304" pitchFamily="18" charset="0"/>
                <a:cs typeface="Arial" panose="020B0604020202020204" pitchFamily="34" charset="0"/>
              </a:rPr>
              <a:t>Water usage by the US, EU and Laos</a:t>
            </a:r>
          </a:p>
          <a:p>
            <a:pPr>
              <a:lnSpc>
                <a:spcPts val="1600"/>
              </a:lnSpc>
              <a:tabLst>
                <a:tab pos="382219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US water consumption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14</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Europe </a:t>
            </a:r>
            <a:r>
              <a:rPr lang="en-US" sz="1400" kern="0" dirty="0">
                <a:effectLst/>
                <a:latin typeface="Arial" panose="020B0604020202020204" pitchFamily="34" charset="0"/>
                <a:ea typeface="Times New Roman" panose="02020603050405020304" pitchFamily="18" charset="0"/>
                <a:cs typeface="Arial" panose="020B0604020202020204" pitchFamily="34" charset="0"/>
              </a:rPr>
              <a:t>water consumption </a:t>
            </a:r>
            <a:r>
              <a:rPr lang="en-US" sz="1400" kern="0" dirty="0">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1</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rPr>
              <a:t>5</a:t>
            </a:r>
          </a:p>
          <a:p>
            <a:pPr>
              <a:lnSpc>
                <a:spcPts val="1600"/>
              </a:lnSpc>
              <a:tabLst>
                <a:tab pos="382219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Laos water consumption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16</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LAO PDR GDP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17</a:t>
            </a:r>
            <a:endParaRPr lang="en-GB"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r>
              <a:rPr lang="en-GB" sz="1400" kern="0" dirty="0">
                <a:latin typeface="Arial" panose="020B0604020202020204" pitchFamily="34" charset="0"/>
                <a:ea typeface="Times New Roman" panose="02020603050405020304" pitchFamily="18" charset="0"/>
                <a:cs typeface="Arial" panose="020B0604020202020204" pitchFamily="34" charset="0"/>
              </a:rPr>
              <a:t>How to increase Global GDP exponentially</a:t>
            </a:r>
            <a:r>
              <a:rPr lang="en-US" sz="1400" kern="0" dirty="0">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18</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ASEAN Mainland, Humanity’s Last Hope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19</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2192" algn="dec"/>
              </a:tabLst>
            </a:pP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3824288" algn="dec"/>
              </a:tabLst>
            </a:pPr>
            <a:r>
              <a:rPr lang="en-US" sz="1400" kern="0" dirty="0">
                <a:solidFill>
                  <a:srgbClr val="0070C0"/>
                </a:solidFill>
                <a:latin typeface="Arial MT" pitchFamily="50" charset="0"/>
                <a:ea typeface="Times New Roman" panose="02020603050405020304" pitchFamily="18" charset="0"/>
                <a:cs typeface="Arial" panose="020B0604020202020204" pitchFamily="34" charset="0"/>
              </a:rPr>
              <a:t>Global Tropical Cyclones	</a:t>
            </a:r>
            <a:r>
              <a:rPr lang="en-US" sz="1400" kern="0" dirty="0">
                <a:solidFill>
                  <a:srgbClr val="002060"/>
                </a:solidFill>
                <a:latin typeface="Arial MT" pitchFamily="50" charset="0"/>
                <a:ea typeface="Times New Roman" panose="02020603050405020304" pitchFamily="18"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21</a:t>
            </a:r>
            <a:endParaRPr lang="en-US" sz="1400" kern="0" dirty="0">
              <a:solidFill>
                <a:srgbClr val="002060"/>
              </a:solidFill>
              <a:effectLst/>
              <a:latin typeface="Arial MT" pitchFamily="50" charset="0"/>
              <a:ea typeface="Times New Roman" panose="02020603050405020304" pitchFamily="18" charset="0"/>
              <a:cs typeface="Arial" panose="020B0604020202020204" pitchFamily="34" charset="0"/>
            </a:endParaRPr>
          </a:p>
          <a:p>
            <a:pPr>
              <a:lnSpc>
                <a:spcPts val="1600"/>
              </a:lnSpc>
              <a:tabLst>
                <a:tab pos="3824288"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ASEAN Mainland, “Humanity’s Last Hope”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18" action="ppaction://hlinksldjump">
                  <a:extLst>
                    <a:ext uri="{A12FA001-AC4F-418D-AE19-62706E023703}">
                      <ahyp:hlinkClr xmlns:ahyp="http://schemas.microsoft.com/office/drawing/2018/hyperlinkcolor" val="tx"/>
                    </a:ext>
                  </a:extLst>
                </a:hlinkClick>
              </a:rPr>
              <a:t>23</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3824288" algn="dec"/>
              </a:tabLst>
            </a:pP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rPr>
              <a:t>Lao rivers development as model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19" action="ppaction://hlinksldjump">
                  <a:extLst>
                    <a:ext uri="{A12FA001-AC4F-418D-AE19-62706E023703}">
                      <ahyp:hlinkClr xmlns:ahyp="http://schemas.microsoft.com/office/drawing/2018/hyperlinkcolor" val="tx"/>
                    </a:ext>
                  </a:extLst>
                </a:hlinkClick>
              </a:rPr>
              <a:t>26</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TextBox 11">
            <a:extLst>
              <a:ext uri="{FF2B5EF4-FFF2-40B4-BE49-F238E27FC236}">
                <a16:creationId xmlns:a16="http://schemas.microsoft.com/office/drawing/2014/main" id="{5C556E9A-0569-8109-C19B-0A855BBF582E}"/>
              </a:ext>
            </a:extLst>
          </p:cNvPr>
          <p:cNvSpPr txBox="1"/>
          <p:nvPr/>
        </p:nvSpPr>
        <p:spPr>
          <a:xfrm>
            <a:off x="5370284" y="656390"/>
            <a:ext cx="4736180" cy="7209589"/>
          </a:xfrm>
          <a:prstGeom prst="rect">
            <a:avLst/>
          </a:prstGeom>
        </p:spPr>
        <p:txBody>
          <a:bodyPr vert="horz" lIns="80201" tIns="40100" rIns="80201" bIns="40100" rtlCol="0">
            <a:normAutofit/>
          </a:bodyPr>
          <a:lstStyle/>
          <a:p>
            <a:pPr>
              <a:lnSpc>
                <a:spcPts val="2400"/>
              </a:lnSpc>
              <a:tabLst>
                <a:tab pos="4233672" algn="dec"/>
              </a:tabLst>
            </a:pPr>
            <a:r>
              <a:rPr lang="en-US" sz="1600" kern="0" dirty="0">
                <a:solidFill>
                  <a:srgbClr val="0070C0"/>
                </a:solidFill>
                <a:effectLst/>
                <a:latin typeface="Arial MT" pitchFamily="50" charset="0"/>
                <a:ea typeface="Times New Roman" panose="02020603050405020304" pitchFamily="18" charset="0"/>
                <a:cs typeface="Arial" panose="020B0604020202020204" pitchFamily="34" charset="0"/>
              </a:rPr>
              <a:t>ASEAN Smart Farming, fresh and alive</a:t>
            </a:r>
          </a:p>
          <a:p>
            <a:pPr>
              <a:lnSpc>
                <a:spcPts val="1600"/>
              </a:lnSpc>
              <a:tabLst>
                <a:tab pos="423367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Large-Scale farming supplying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20" action="ppaction://hlinksldjump">
                  <a:extLst>
                    <a:ext uri="{A12FA001-AC4F-418D-AE19-62706E023703}">
                      <ahyp:hlinkClr xmlns:ahyp="http://schemas.microsoft.com/office/drawing/2018/hyperlinkcolor" val="tx"/>
                    </a:ext>
                  </a:extLst>
                </a:hlinkClick>
              </a:rPr>
              <a:t>28</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Intermediary scale farming, supplying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21" action="ppaction://hlinksldjump">
                  <a:extLst>
                    <a:ext uri="{A12FA001-AC4F-418D-AE19-62706E023703}">
                      <ahyp:hlinkClr xmlns:ahyp="http://schemas.microsoft.com/office/drawing/2018/hyperlinkcolor" val="tx"/>
                    </a:ext>
                  </a:extLst>
                </a:hlinkClick>
              </a:rPr>
              <a:t>30</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rPr>
              <a:t>Farming along the rivers and on the reservoirs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22" action="ppaction://hlinksldjump">
                  <a:extLst>
                    <a:ext uri="{A12FA001-AC4F-418D-AE19-62706E023703}">
                      <ahyp:hlinkClr xmlns:ahyp="http://schemas.microsoft.com/office/drawing/2018/hyperlinkcolor" val="tx"/>
                    </a:ext>
                  </a:extLst>
                </a:hlinkClick>
              </a:rPr>
              <a:t>31</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City Vertical Farming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23" action="ppaction://hlinksldjump">
                  <a:extLst>
                    <a:ext uri="{A12FA001-AC4F-418D-AE19-62706E023703}">
                      <ahyp:hlinkClr xmlns:ahyp="http://schemas.microsoft.com/office/drawing/2018/hyperlinkcolor" val="tx"/>
                    </a:ext>
                  </a:extLst>
                </a:hlinkClick>
              </a:rPr>
              <a:t>33</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4233672" algn="dec"/>
              </a:tabLst>
            </a:pPr>
            <a:endParaRPr lang="en-US" sz="1600" kern="0" dirty="0">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4233672" algn="dec"/>
              </a:tabLst>
            </a:pPr>
            <a:r>
              <a:rPr lang="en-US" sz="1600" kern="0" dirty="0">
                <a:solidFill>
                  <a:srgbClr val="0070C0"/>
                </a:solidFill>
                <a:latin typeface="Arial MT" pitchFamily="50" charset="0"/>
                <a:ea typeface="Times New Roman" panose="02020603050405020304" pitchFamily="18" charset="0"/>
                <a:cs typeface="Arial" panose="020B0604020202020204" pitchFamily="34" charset="0"/>
              </a:rPr>
              <a:t>Yearly Exposition, </a:t>
            </a:r>
            <a:r>
              <a:rPr lang="en-US" sz="1400" kern="0" dirty="0">
                <a:latin typeface="Arial MT" pitchFamily="50" charset="0"/>
                <a:ea typeface="Times New Roman" panose="02020603050405020304" pitchFamily="18" charset="0"/>
                <a:cs typeface="Arial" panose="020B0604020202020204" pitchFamily="34" charset="0"/>
              </a:rPr>
              <a:t>supplied by the above</a:t>
            </a:r>
            <a:r>
              <a:rPr lang="en-US" sz="1600" kern="0" dirty="0">
                <a:solidFill>
                  <a:srgbClr val="00B0F0"/>
                </a:solidFill>
                <a:latin typeface="Arial MT" pitchFamily="50" charset="0"/>
                <a:ea typeface="Times New Roman" panose="02020603050405020304" pitchFamily="18" charset="0"/>
                <a:cs typeface="Arial" panose="020B0604020202020204" pitchFamily="34" charset="0"/>
              </a:rPr>
              <a:t>	</a:t>
            </a:r>
            <a:r>
              <a:rPr lang="en-US" sz="1600" kern="0" dirty="0">
                <a:solidFill>
                  <a:srgbClr val="0070C0"/>
                </a:solidFill>
                <a:latin typeface="Arial MT" pitchFamily="50" charset="0"/>
                <a:ea typeface="Times New Roman" panose="02020603050405020304" pitchFamily="18" charset="0"/>
                <a:cs typeface="Arial" panose="020B0604020202020204" pitchFamily="34" charset="0"/>
                <a:hlinkClick r:id="rId24" action="ppaction://hlinksldjump">
                  <a:extLst>
                    <a:ext uri="{A12FA001-AC4F-418D-AE19-62706E023703}">
                      <ahyp:hlinkClr xmlns:ahyp="http://schemas.microsoft.com/office/drawing/2018/hyperlinkcolor" val="tx"/>
                    </a:ext>
                  </a:extLst>
                </a:hlinkClick>
              </a:rPr>
              <a:t>35</a:t>
            </a:r>
            <a:endParaRPr lang="en-US" sz="1600" kern="0" dirty="0">
              <a:solidFill>
                <a:srgbClr val="0070C0"/>
              </a:solidFill>
              <a:latin typeface="Arial MT" pitchFamily="50" charset="0"/>
              <a:ea typeface="Times New Roman" panose="02020603050405020304" pitchFamily="18" charset="0"/>
              <a:cs typeface="Arial" panose="020B0604020202020204" pitchFamily="34" charset="0"/>
            </a:endParaRPr>
          </a:p>
          <a:p>
            <a:pPr>
              <a:lnSpc>
                <a:spcPts val="1400"/>
              </a:lnSpc>
              <a:tabLst>
                <a:tab pos="4233672" algn="dec"/>
              </a:tabLst>
            </a:pPr>
            <a:endParaRPr lang="en-US" sz="1600" kern="0" dirty="0">
              <a:solidFill>
                <a:srgbClr val="0070C0"/>
              </a:solidFill>
              <a:effectLst/>
              <a:latin typeface="Arial MT" pitchFamily="50" charset="0"/>
              <a:ea typeface="Times New Roman" panose="02020603050405020304" pitchFamily="18" charset="0"/>
              <a:cs typeface="Arial" panose="020B0604020202020204" pitchFamily="34" charset="0"/>
            </a:endParaRPr>
          </a:p>
          <a:p>
            <a:pPr>
              <a:lnSpc>
                <a:spcPts val="2400"/>
              </a:lnSpc>
              <a:tabLst>
                <a:tab pos="4233672" algn="dec"/>
              </a:tabLst>
            </a:pPr>
            <a:r>
              <a:rPr lang="en-US" sz="1600" kern="0" dirty="0">
                <a:solidFill>
                  <a:srgbClr val="0070C0"/>
                </a:solidFill>
                <a:effectLst/>
                <a:latin typeface="Arial MT" pitchFamily="50" charset="0"/>
                <a:ea typeface="Times New Roman" panose="02020603050405020304" pitchFamily="18" charset="0"/>
                <a:cs typeface="Arial" panose="020B0604020202020204" pitchFamily="34" charset="0"/>
              </a:rPr>
              <a:t>Reducing Global Risks</a:t>
            </a:r>
          </a:p>
          <a:p>
            <a:pPr>
              <a:lnSpc>
                <a:spcPts val="1600"/>
              </a:lnSpc>
              <a:tabLst>
                <a:tab pos="423367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New Clean Transport System, The </a:t>
            </a:r>
            <a:r>
              <a:rPr lang="en-US" sz="1400" kern="0" dirty="0" err="1">
                <a:latin typeface="Arial" panose="020B0604020202020204" pitchFamily="34" charset="0"/>
                <a:ea typeface="Times New Roman" panose="02020603050405020304" pitchFamily="18" charset="0"/>
                <a:cs typeface="Arial" panose="020B0604020202020204" pitchFamily="34" charset="0"/>
              </a:rPr>
              <a:t>Hydroloop</a:t>
            </a:r>
            <a:r>
              <a:rPr lang="en-US" sz="1400" kern="0" baseline="30000" dirty="0" err="1">
                <a:latin typeface="Arial" panose="020B0604020202020204" pitchFamily="34" charset="0"/>
                <a:ea typeface="Times New Roman" panose="02020603050405020304" pitchFamily="18" charset="0"/>
                <a:cs typeface="Arial" panose="020B0604020202020204" pitchFamily="34" charset="0"/>
              </a:rPr>
              <a:t>TM</a:t>
            </a:r>
            <a:r>
              <a:rPr lang="en-US" sz="1400" kern="0" dirty="0">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25" action="ppaction://hlinksldjump">
                  <a:extLst>
                    <a:ext uri="{A12FA001-AC4F-418D-AE19-62706E023703}">
                      <ahyp:hlinkClr xmlns:ahyp="http://schemas.microsoft.com/office/drawing/2018/hyperlinkcolor" val="tx"/>
                    </a:ext>
                  </a:extLst>
                </a:hlinkClick>
              </a:rPr>
              <a:t>38</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Heat/Coldness Exchange System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26" action="ppaction://hlinksldjump">
                  <a:extLst>
                    <a:ext uri="{A12FA001-AC4F-418D-AE19-62706E023703}">
                      <ahyp:hlinkClr xmlns:ahyp="http://schemas.microsoft.com/office/drawing/2018/hyperlinkcolor" val="tx"/>
                    </a:ext>
                  </a:extLst>
                </a:hlinkClick>
              </a:rPr>
              <a:t>42</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Space Exploration supply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27" action="ppaction://hlinksldjump">
                  <a:extLst>
                    <a:ext uri="{A12FA001-AC4F-418D-AE19-62706E023703}">
                      <ahyp:hlinkClr xmlns:ahyp="http://schemas.microsoft.com/office/drawing/2018/hyperlinkcolor" val="tx"/>
                    </a:ext>
                  </a:extLst>
                </a:hlinkClick>
              </a:rPr>
              <a:t>45</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Solution for MENA and the rest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28" action="ppaction://hlinksldjump">
                  <a:extLst>
                    <a:ext uri="{A12FA001-AC4F-418D-AE19-62706E023703}">
                      <ahyp:hlinkClr xmlns:ahyp="http://schemas.microsoft.com/office/drawing/2018/hyperlinkcolor" val="tx"/>
                    </a:ext>
                  </a:extLst>
                </a:hlinkClick>
              </a:rPr>
              <a:t>46</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latin typeface="Arial" panose="020B0604020202020204" pitchFamily="34" charset="0"/>
                <a:ea typeface="Times New Roman" panose="02020603050405020304" pitchFamily="18" charset="0"/>
                <a:cs typeface="Arial" panose="020B0604020202020204" pitchFamily="34" charset="0"/>
              </a:rPr>
              <a:t>Logistics for desert greening and reforestation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29" action="ppaction://hlinksldjump">
                  <a:extLst>
                    <a:ext uri="{A12FA001-AC4F-418D-AE19-62706E023703}">
                      <ahyp:hlinkClr xmlns:ahyp="http://schemas.microsoft.com/office/drawing/2018/hyperlinkcolor" val="tx"/>
                    </a:ext>
                  </a:extLst>
                </a:hlinkClick>
              </a:rPr>
              <a:t>47</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Enhanced multilateral cooperation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30" action="ppaction://hlinksldjump">
                  <a:extLst>
                    <a:ext uri="{A12FA001-AC4F-418D-AE19-62706E023703}">
                      <ahyp:hlinkClr xmlns:ahyp="http://schemas.microsoft.com/office/drawing/2018/hyperlinkcolor" val="tx"/>
                    </a:ext>
                  </a:extLst>
                </a:hlinkClick>
              </a:rPr>
              <a:t>48</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GB" sz="1400" kern="0" dirty="0">
                <a:latin typeface="Arial" panose="020B0604020202020204" pitchFamily="34" charset="0"/>
                <a:ea typeface="Meiryo" panose="020B0604030504040204" pitchFamily="34" charset="-128"/>
                <a:cs typeface="Arial" panose="020B0604020202020204" pitchFamily="34" charset="0"/>
              </a:rPr>
              <a:t>totrade.co prototype</a:t>
            </a:r>
            <a:r>
              <a:rPr lang="en-US" sz="1400" kern="0" dirty="0">
                <a:effectLst/>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31" action="ppaction://hlinksldjump">
                  <a:extLst>
                    <a:ext uri="{A12FA001-AC4F-418D-AE19-62706E023703}">
                      <ahyp:hlinkClr xmlns:ahyp="http://schemas.microsoft.com/office/drawing/2018/hyperlinkcolor" val="tx"/>
                    </a:ext>
                  </a:extLst>
                </a:hlinkClick>
              </a:rPr>
              <a:t>49</a:t>
            </a:r>
            <a:endParaRPr lang="en-US" sz="1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tabLst>
                <a:tab pos="4233672" algn="dec"/>
              </a:tabLst>
            </a:pPr>
            <a:r>
              <a:rPr lang="en-US" kern="0" dirty="0">
                <a:solidFill>
                  <a:srgbClr val="0070C0"/>
                </a:solidFill>
                <a:effectLst/>
                <a:latin typeface="Arial MT" pitchFamily="50" charset="0"/>
                <a:ea typeface="Times New Roman" panose="02020603050405020304" pitchFamily="18" charset="0"/>
                <a:cs typeface="Arial" panose="020B0604020202020204" pitchFamily="34" charset="0"/>
              </a:rPr>
              <a:t>Recycling system	</a:t>
            </a:r>
            <a:r>
              <a:rPr lang="en-US" kern="0" dirty="0">
                <a:solidFill>
                  <a:srgbClr val="002060"/>
                </a:solidFill>
                <a:effectLst/>
                <a:latin typeface="Arial MT" pitchFamily="50" charset="0"/>
                <a:ea typeface="Times New Roman" panose="02020603050405020304" pitchFamily="18" charset="0"/>
                <a:cs typeface="Arial" panose="020B0604020202020204" pitchFamily="34" charset="0"/>
                <a:hlinkClick r:id="rId32" action="ppaction://hlinksldjump">
                  <a:extLst>
                    <a:ext uri="{A12FA001-AC4F-418D-AE19-62706E023703}">
                      <ahyp:hlinkClr xmlns:ahyp="http://schemas.microsoft.com/office/drawing/2018/hyperlinkcolor" val="tx"/>
                    </a:ext>
                  </a:extLst>
                </a:hlinkClick>
              </a:rPr>
              <a:t>50</a:t>
            </a:r>
            <a:endParaRPr lang="en-US" kern="0" dirty="0">
              <a:solidFill>
                <a:srgbClr val="002060"/>
              </a:solidFill>
              <a:effectLst/>
              <a:latin typeface="Arial MT" pitchFamily="50" charset="0"/>
              <a:ea typeface="Times New Roman" panose="02020603050405020304" pitchFamily="18" charset="0"/>
              <a:cs typeface="Arial" panose="020B0604020202020204" pitchFamily="34" charset="0"/>
            </a:endParaRPr>
          </a:p>
          <a:p>
            <a:pPr>
              <a:tabLst>
                <a:tab pos="4233672" algn="dec"/>
              </a:tabLst>
            </a:pPr>
            <a:r>
              <a:rPr lang="en-US" kern="0" dirty="0">
                <a:solidFill>
                  <a:srgbClr val="0070C0"/>
                </a:solidFill>
                <a:effectLst/>
                <a:latin typeface="Arial MT" pitchFamily="50" charset="0"/>
                <a:ea typeface="Times New Roman" panose="02020603050405020304" pitchFamily="18" charset="0"/>
                <a:cs typeface="Arial" panose="020B0604020202020204" pitchFamily="34" charset="0"/>
              </a:rPr>
              <a:t>Hydrogen (H2) affordability	</a:t>
            </a:r>
            <a:r>
              <a:rPr lang="en-US" kern="0" dirty="0">
                <a:solidFill>
                  <a:srgbClr val="002060"/>
                </a:solidFill>
                <a:effectLst/>
                <a:latin typeface="Arial MT" pitchFamily="50" charset="0"/>
                <a:ea typeface="Times New Roman" panose="02020603050405020304" pitchFamily="18" charset="0"/>
                <a:cs typeface="Arial" panose="020B0604020202020204" pitchFamily="34" charset="0"/>
                <a:hlinkClick r:id="rId33" action="ppaction://hlinksldjump">
                  <a:extLst>
                    <a:ext uri="{A12FA001-AC4F-418D-AE19-62706E023703}">
                      <ahyp:hlinkClr xmlns:ahyp="http://schemas.microsoft.com/office/drawing/2018/hyperlinkcolor" val="tx"/>
                    </a:ext>
                  </a:extLst>
                </a:hlinkClick>
              </a:rPr>
              <a:t>52</a:t>
            </a:r>
            <a:endParaRPr lang="en-US" kern="0" dirty="0">
              <a:solidFill>
                <a:srgbClr val="002060"/>
              </a:solidFill>
              <a:effectLst/>
              <a:latin typeface="Arial MT" pitchFamily="50" charset="0"/>
              <a:ea typeface="Times New Roman" panose="02020603050405020304" pitchFamily="18" charset="0"/>
              <a:cs typeface="Arial" panose="020B0604020202020204" pitchFamily="34" charset="0"/>
            </a:endParaRPr>
          </a:p>
          <a:p>
            <a:pPr>
              <a:lnSpc>
                <a:spcPts val="1400"/>
              </a:lnSpc>
              <a:tabLst>
                <a:tab pos="4233672" algn="dec"/>
              </a:tabLst>
            </a:pPr>
            <a:endParaRPr lang="lo-LA" sz="1400" kern="0" dirty="0">
              <a:latin typeface="Arial" panose="020B0604020202020204" pitchFamily="34" charset="0"/>
              <a:ea typeface="Times New Roman" panose="02020603050405020304" pitchFamily="18" charset="0"/>
              <a:cs typeface="Arial" panose="020B0604020202020204" pitchFamily="34" charset="0"/>
            </a:endParaRPr>
          </a:p>
          <a:p>
            <a:pPr>
              <a:lnSpc>
                <a:spcPts val="1400"/>
              </a:lnSpc>
              <a:tabLst>
                <a:tab pos="4233672" algn="dec"/>
              </a:tabLst>
            </a:pP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4233672" algn="dec"/>
              </a:tabLst>
            </a:pPr>
            <a:r>
              <a:rPr lang="en-US" kern="0" dirty="0">
                <a:solidFill>
                  <a:srgbClr val="0070C0"/>
                </a:solidFill>
                <a:effectLst/>
                <a:latin typeface="Arial MT" pitchFamily="50" charset="0"/>
                <a:ea typeface="Times New Roman" panose="02020603050405020304" pitchFamily="18" charset="0"/>
                <a:cs typeface="Arial" panose="020B0604020202020204" pitchFamily="34" charset="0"/>
              </a:rPr>
              <a:t>Documents/Links	</a:t>
            </a:r>
            <a:r>
              <a:rPr lang="en-US" kern="0" dirty="0">
                <a:solidFill>
                  <a:srgbClr val="002060"/>
                </a:solidFill>
                <a:effectLst/>
                <a:latin typeface="Arial MT" pitchFamily="50" charset="0"/>
                <a:ea typeface="Times New Roman" panose="02020603050405020304" pitchFamily="18" charset="0"/>
                <a:cs typeface="Arial" panose="020B0604020202020204" pitchFamily="34" charset="0"/>
                <a:hlinkClick r:id="rId34" action="ppaction://hlinksldjump">
                  <a:extLst>
                    <a:ext uri="{A12FA001-AC4F-418D-AE19-62706E023703}">
                      <ahyp:hlinkClr xmlns:ahyp="http://schemas.microsoft.com/office/drawing/2018/hyperlinkcolor" val="tx"/>
                    </a:ext>
                  </a:extLst>
                </a:hlinkClick>
              </a:rPr>
              <a:t>53</a:t>
            </a:r>
            <a:endParaRPr lang="en-US" kern="0" dirty="0">
              <a:solidFill>
                <a:srgbClr val="002060"/>
              </a:solidFill>
              <a:effectLst/>
              <a:latin typeface="Arial MT" pitchFamily="50" charset="0"/>
              <a:ea typeface="Times New Roman" panose="02020603050405020304" pitchFamily="18" charset="0"/>
              <a:cs typeface="Arial" panose="020B0604020202020204" pitchFamily="34" charset="0"/>
            </a:endParaRPr>
          </a:p>
          <a:p>
            <a:pPr>
              <a:lnSpc>
                <a:spcPts val="2400"/>
              </a:lnSpc>
              <a:tabLst>
                <a:tab pos="4233672" algn="dec"/>
              </a:tabLst>
            </a:pPr>
            <a:r>
              <a:rPr lang="en-US" sz="1600" kern="0" dirty="0">
                <a:solidFill>
                  <a:srgbClr val="0070C0"/>
                </a:solidFill>
                <a:effectLst/>
                <a:latin typeface="Arial MT" pitchFamily="50" charset="0"/>
                <a:ea typeface="Times New Roman" panose="02020603050405020304" pitchFamily="18" charset="0"/>
                <a:cs typeface="Arial" panose="020B0604020202020204" pitchFamily="34" charset="0"/>
              </a:rPr>
              <a:t>Workshops, MS365 </a:t>
            </a:r>
            <a:r>
              <a:rPr lang="en-US" sz="1600" kern="0" dirty="0" err="1">
                <a:solidFill>
                  <a:srgbClr val="0070C0"/>
                </a:solidFill>
                <a:effectLst/>
                <a:latin typeface="Arial MT" pitchFamily="50" charset="0"/>
                <a:ea typeface="Times New Roman" panose="02020603050405020304" pitchFamily="18" charset="0"/>
                <a:cs typeface="Arial" panose="020B0604020202020204" pitchFamily="34" charset="0"/>
              </a:rPr>
              <a:t>datacentres</a:t>
            </a:r>
            <a:endParaRPr lang="en-US" sz="1600" kern="0" dirty="0">
              <a:solidFill>
                <a:srgbClr val="0070C0"/>
              </a:solidFill>
              <a:effectLst/>
              <a:latin typeface="Arial MT" pitchFamily="50" charset="0"/>
              <a:ea typeface="Times New Roman" panose="02020603050405020304" pitchFamily="18" charset="0"/>
              <a:cs typeface="Arial" panose="020B0604020202020204" pitchFamily="34" charset="0"/>
            </a:endParaRPr>
          </a:p>
          <a:p>
            <a:pPr>
              <a:lnSpc>
                <a:spcPts val="1600"/>
              </a:lnSpc>
              <a:tabLst>
                <a:tab pos="4233672" algn="dec"/>
              </a:tabLst>
            </a:pPr>
            <a:r>
              <a:rPr lang="en-US" sz="1400" b="1" kern="0"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35">
                  <a:extLst>
                    <a:ext uri="{A12FA001-AC4F-418D-AE19-62706E023703}">
                      <ahyp:hlinkClr xmlns:ahyp="http://schemas.microsoft.com/office/drawing/2018/hyperlinkcolor" val="tx"/>
                    </a:ext>
                  </a:extLst>
                </a:hlinkClick>
              </a:rPr>
              <a:t>totrade.co</a:t>
            </a:r>
            <a:r>
              <a:rPr lang="en-US" sz="1400" kern="0" dirty="0">
                <a:latin typeface="Arial" panose="020B0604020202020204" pitchFamily="34" charset="0"/>
                <a:ea typeface="Times New Roman" panose="02020603050405020304" pitchFamily="18" charset="0"/>
                <a:cs typeface="Arial" panose="020B0604020202020204" pitchFamily="34" charset="0"/>
              </a:rPr>
              <a:t> for  Enterprises, 	</a:t>
            </a:r>
            <a:r>
              <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36" action="ppaction://hlinksldjump">
                  <a:extLst>
                    <a:ext uri="{A12FA001-AC4F-418D-AE19-62706E023703}">
                      <ahyp:hlinkClr xmlns:ahyp="http://schemas.microsoft.com/office/drawing/2018/hyperlinkcolor" val="tx"/>
                    </a:ext>
                  </a:extLst>
                </a:hlinkClick>
              </a:rPr>
              <a:t>54</a:t>
            </a:r>
            <a:endParaRPr lang="en-US" sz="1400" kern="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ts val="1600"/>
              </a:lnSpc>
              <a:tabLst>
                <a:tab pos="4233672" algn="dec"/>
              </a:tabLst>
            </a:pPr>
            <a:r>
              <a:rPr lang="en-US" sz="1400" kern="0" dirty="0">
                <a:effectLst/>
                <a:latin typeface="Arial" panose="020B0604020202020204" pitchFamily="34" charset="0"/>
                <a:ea typeface="Times New Roman" panose="02020603050405020304" pitchFamily="18" charset="0"/>
                <a:cs typeface="Arial" panose="020B0604020202020204" pitchFamily="34" charset="0"/>
              </a:rPr>
              <a:t>Government, financiers, investors…</a:t>
            </a:r>
          </a:p>
          <a:p>
            <a:pPr>
              <a:lnSpc>
                <a:spcPts val="1400"/>
              </a:lnSpc>
              <a:tabLst>
                <a:tab pos="4233672" algn="dec"/>
              </a:tabLst>
            </a:pPr>
            <a:endParaRPr lang="en-US" sz="1400" kern="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4881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continent&#10;&#10;Description automatically generated">
            <a:extLst>
              <a:ext uri="{FF2B5EF4-FFF2-40B4-BE49-F238E27FC236}">
                <a16:creationId xmlns:a16="http://schemas.microsoft.com/office/drawing/2014/main" id="{8172882B-0383-E5ED-17E7-194E726D8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
            <a:ext cx="10693400" cy="4406694"/>
          </a:xfrm>
          <a:prstGeom prst="rect">
            <a:avLst/>
          </a:prstGeom>
        </p:spPr>
      </p:pic>
      <p:sp>
        <p:nvSpPr>
          <p:cNvPr id="4" name="Title 1">
            <a:extLst>
              <a:ext uri="{FF2B5EF4-FFF2-40B4-BE49-F238E27FC236}">
                <a16:creationId xmlns:a16="http://schemas.microsoft.com/office/drawing/2014/main" id="{76C1EC81-CEC4-B956-19AE-3A52C73DD1AE}"/>
              </a:ext>
            </a:extLst>
          </p:cNvPr>
          <p:cNvSpPr txBox="1">
            <a:spLocks/>
          </p:cNvSpPr>
          <p:nvPr/>
        </p:nvSpPr>
        <p:spPr>
          <a:xfrm>
            <a:off x="393700" y="4464050"/>
            <a:ext cx="9982200" cy="2971800"/>
          </a:xfrm>
          <a:prstGeom prst="rect">
            <a:avLst/>
          </a:prstGeom>
        </p:spPr>
        <p:txBody>
          <a:bodyPr lIns="91440" tIns="45720" rIns="91440" bIns="45720" rtlCol="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i="0" dirty="0">
                <a:solidFill>
                  <a:schemeClr val="tx2"/>
                </a:solidFill>
                <a:effectLst/>
                <a:latin typeface="Arial Black" panose="020B0A04020102020204" pitchFamily="34" charset="0"/>
              </a:rPr>
              <a:t>Sustainable transition to clean energy and transportation</a:t>
            </a:r>
            <a:endParaRPr lang="en-GB" sz="2000" b="1" dirty="0">
              <a:solidFill>
                <a:schemeClr val="tx2"/>
              </a:solidFill>
              <a:latin typeface="Arial Black" panose="020B0A04020102020204" pitchFamily="34" charset="0"/>
            </a:endParaRPr>
          </a:p>
          <a:p>
            <a:pPr algn="l"/>
            <a:r>
              <a:rPr lang="en-GB" sz="2400" b="1" i="0" dirty="0">
                <a:solidFill>
                  <a:schemeClr val="tx2">
                    <a:lumMod val="60000"/>
                    <a:lumOff val="40000"/>
                  </a:schemeClr>
                </a:solidFill>
                <a:effectLst/>
                <a:latin typeface="Arial" panose="020B0604020202020204" pitchFamily="34" charset="0"/>
                <a:cs typeface="Arial"/>
              </a:rPr>
              <a:t>Building “</a:t>
            </a:r>
            <a:r>
              <a:rPr lang="en-GB" sz="2400" b="1" i="0" dirty="0">
                <a:solidFill>
                  <a:schemeClr val="tx2">
                    <a:lumMod val="60000"/>
                    <a:lumOff val="40000"/>
                  </a:schemeClr>
                </a:solidFill>
                <a:effectLst/>
                <a:latin typeface="Arial Black" panose="020B0A04020102020204" pitchFamily="34" charset="0"/>
                <a:cs typeface="Arial"/>
              </a:rPr>
              <a:t>Humanity’s Last Hope</a:t>
            </a:r>
            <a:r>
              <a:rPr lang="en-GB" sz="2400" b="1" i="0" dirty="0">
                <a:solidFill>
                  <a:schemeClr val="tx2">
                    <a:lumMod val="60000"/>
                    <a:lumOff val="40000"/>
                  </a:schemeClr>
                </a:solidFill>
                <a:effectLst/>
                <a:latin typeface="Arial" panose="020B0604020202020204" pitchFamily="34" charset="0"/>
                <a:cs typeface="Arial"/>
              </a:rPr>
              <a:t>”</a:t>
            </a:r>
          </a:p>
          <a:p>
            <a:pPr marL="342900" indent="-342900" algn="l">
              <a:buFont typeface="Wingdings" panose="05000000000000000000" pitchFamily="2" charset="2"/>
              <a:buChar char="è"/>
              <a:tabLst>
                <a:tab pos="284163" algn="l"/>
              </a:tabLst>
            </a:pPr>
            <a:r>
              <a:rPr lang="en-GB" sz="2000" b="0" i="0" dirty="0">
                <a:solidFill>
                  <a:schemeClr val="tx2">
                    <a:lumMod val="60000"/>
                    <a:lumOff val="40000"/>
                  </a:schemeClr>
                </a:solidFill>
                <a:effectLst/>
                <a:latin typeface="Arial" panose="020B0604020202020204" pitchFamily="34" charset="0"/>
                <a:cs typeface="Arial"/>
              </a:rPr>
              <a:t>With a clean transport system prototype in ASEAN Mainland</a:t>
            </a:r>
          </a:p>
          <a:p>
            <a:pPr marL="342900" indent="-342900" algn="l">
              <a:buFont typeface="Wingdings" panose="05000000000000000000" pitchFamily="2" charset="2"/>
              <a:buChar char="è"/>
              <a:tabLst>
                <a:tab pos="284163" algn="l"/>
              </a:tabLst>
            </a:pPr>
            <a:r>
              <a:rPr lang="en-GB" sz="2000" dirty="0">
                <a:solidFill>
                  <a:schemeClr val="tx2">
                    <a:lumMod val="60000"/>
                    <a:lumOff val="40000"/>
                  </a:schemeClr>
                </a:solidFill>
                <a:latin typeface="Arial" panose="020B0604020202020204" pitchFamily="34" charset="0"/>
                <a:cs typeface="Arial"/>
              </a:rPr>
              <a:t>Global supply of fresh water and energy to geothermal plants, farming, industries</a:t>
            </a:r>
          </a:p>
          <a:p>
            <a:pPr marL="342900" indent="-342900" algn="l">
              <a:buFont typeface="Wingdings" panose="05000000000000000000" pitchFamily="2" charset="2"/>
              <a:buChar char="è"/>
              <a:tabLst>
                <a:tab pos="284163" algn="l"/>
              </a:tabLst>
            </a:pPr>
            <a:r>
              <a:rPr lang="en-GB" sz="2000" dirty="0">
                <a:solidFill>
                  <a:schemeClr val="tx2">
                    <a:lumMod val="60000"/>
                    <a:lumOff val="40000"/>
                  </a:schemeClr>
                </a:solidFill>
                <a:latin typeface="Arial" panose="020B0604020202020204" pitchFamily="34" charset="0"/>
                <a:cs typeface="Arial"/>
              </a:rPr>
              <a:t>Before hydrocarbon becomes scarce.</a:t>
            </a:r>
          </a:p>
          <a:p>
            <a:pPr marL="342900" indent="-342900" algn="l">
              <a:buFont typeface="Wingdings" panose="05000000000000000000" pitchFamily="2" charset="2"/>
              <a:buChar char="è"/>
              <a:tabLst>
                <a:tab pos="284163" algn="l"/>
              </a:tabLst>
            </a:pPr>
            <a:r>
              <a:rPr lang="en-GB" sz="2000" dirty="0">
                <a:solidFill>
                  <a:srgbClr val="00B050"/>
                </a:solidFill>
                <a:latin typeface="Arial" panose="020B0604020202020204" pitchFamily="34" charset="0"/>
                <a:cs typeface="Arial"/>
              </a:rPr>
              <a:t>Grow trees with 20% hemp.</a:t>
            </a:r>
          </a:p>
          <a:p>
            <a:pPr marL="342900" indent="-342900" algn="l">
              <a:buFont typeface="Wingdings" panose="05000000000000000000" pitchFamily="2" charset="2"/>
              <a:buChar char="è"/>
              <a:tabLst>
                <a:tab pos="284163" algn="l"/>
              </a:tabLst>
            </a:pPr>
            <a:r>
              <a:rPr lang="en-GB" sz="2000" dirty="0">
                <a:solidFill>
                  <a:schemeClr val="tx2">
                    <a:lumMod val="60000"/>
                    <a:lumOff val="40000"/>
                  </a:schemeClr>
                </a:solidFill>
                <a:latin typeface="Arial" panose="020B0604020202020204" pitchFamily="34" charset="0"/>
                <a:cs typeface="Arial"/>
              </a:rPr>
              <a:t>Transport desert sand and hemp back to ASEAN Mainland</a:t>
            </a:r>
          </a:p>
          <a:p>
            <a:pPr marL="342900" indent="-342900" algn="l">
              <a:buFont typeface="Wingdings" panose="05000000000000000000" pitchFamily="2" charset="2"/>
              <a:buChar char="è"/>
              <a:tabLst>
                <a:tab pos="284163" algn="l"/>
              </a:tabLst>
            </a:pPr>
            <a:r>
              <a:rPr lang="en-GB" sz="2000" dirty="0">
                <a:solidFill>
                  <a:schemeClr val="tx2">
                    <a:lumMod val="60000"/>
                    <a:lumOff val="40000"/>
                  </a:schemeClr>
                </a:solidFill>
                <a:latin typeface="Arial" panose="020B0604020202020204" pitchFamily="34" charset="0"/>
                <a:cs typeface="Arial"/>
              </a:rPr>
              <a:t>To expand water storage capacity to grow more trees, and food</a:t>
            </a:r>
          </a:p>
          <a:p>
            <a:pPr marL="342900" indent="-342900" algn="l">
              <a:buFont typeface="Wingdings" panose="05000000000000000000" pitchFamily="2" charset="2"/>
              <a:buChar char="è"/>
              <a:tabLst>
                <a:tab pos="284163" algn="l"/>
              </a:tabLst>
            </a:pPr>
            <a:r>
              <a:rPr lang="en-GB" sz="2000" dirty="0">
                <a:solidFill>
                  <a:schemeClr val="tx2">
                    <a:lumMod val="60000"/>
                    <a:lumOff val="40000"/>
                  </a:schemeClr>
                </a:solidFill>
                <a:latin typeface="Arial" panose="020B0604020202020204" pitchFamily="34" charset="0"/>
                <a:cs typeface="Arial"/>
              </a:rPr>
              <a:t>And for mass Space Exploration this century by sending out billions of people</a:t>
            </a:r>
          </a:p>
          <a:p>
            <a:pPr marL="342900" indent="-342900" algn="l">
              <a:buFont typeface="Wingdings" panose="05000000000000000000" pitchFamily="2" charset="2"/>
              <a:buChar char="è"/>
              <a:tabLst>
                <a:tab pos="284163" algn="l"/>
              </a:tabLst>
            </a:pPr>
            <a:endParaRPr lang="en-GB" sz="2000" b="0" i="0" dirty="0">
              <a:solidFill>
                <a:schemeClr val="tx2">
                  <a:lumMod val="60000"/>
                  <a:lumOff val="40000"/>
                </a:schemeClr>
              </a:solidFill>
              <a:effectLst/>
              <a:latin typeface="Arial" panose="020B0604020202020204" pitchFamily="34" charset="0"/>
              <a:cs typeface="Arial"/>
            </a:endParaRPr>
          </a:p>
        </p:txBody>
      </p:sp>
      <p:sp>
        <p:nvSpPr>
          <p:cNvPr id="2" name="Rectangle 1">
            <a:extLst>
              <a:ext uri="{FF2B5EF4-FFF2-40B4-BE49-F238E27FC236}">
                <a16:creationId xmlns:a16="http://schemas.microsoft.com/office/drawing/2014/main" id="{C7A278BE-ABB2-09FE-A68F-BA1244AF2789}"/>
              </a:ext>
            </a:extLst>
          </p:cNvPr>
          <p:cNvSpPr/>
          <p:nvPr/>
        </p:nvSpPr>
        <p:spPr>
          <a:xfrm>
            <a:off x="5803900" y="2291461"/>
            <a:ext cx="76200" cy="1569660"/>
          </a:xfrm>
          <a:prstGeom prst="rect">
            <a:avLst/>
          </a:prstGeom>
          <a:solidFill>
            <a:srgbClr val="FFC000">
              <a:alpha val="3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601D8901-E6D6-8A2C-6E6E-A7256D5A12D8}"/>
              </a:ext>
            </a:extLst>
          </p:cNvPr>
          <p:cNvSpPr/>
          <p:nvPr/>
        </p:nvSpPr>
        <p:spPr>
          <a:xfrm>
            <a:off x="88900" y="1856998"/>
            <a:ext cx="2180449" cy="1569660"/>
          </a:xfrm>
          <a:prstGeom prst="rect">
            <a:avLst/>
          </a:prstGeom>
          <a:noFill/>
        </p:spPr>
        <p:txBody>
          <a:bodyPr wrap="squar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Drought</a:t>
            </a:r>
          </a:p>
          <a:p>
            <a:pPr algn="ctr"/>
            <a:r>
              <a:rPr lang="en-US" sz="3200" b="1" cap="none" spc="0" dirty="0">
                <a:ln w="22225">
                  <a:solidFill>
                    <a:schemeClr val="accent2"/>
                  </a:solidFill>
                  <a:prstDash val="solid"/>
                </a:ln>
                <a:solidFill>
                  <a:schemeClr val="accent2">
                    <a:lumMod val="40000"/>
                    <a:lumOff val="60000"/>
                  </a:schemeClr>
                </a:solidFill>
                <a:effectLst/>
              </a:rPr>
              <a:t>C</a:t>
            </a:r>
            <a:r>
              <a:rPr lang="en-US" sz="3200" b="1" cap="none" spc="0" baseline="-25000" dirty="0">
                <a:ln w="22225">
                  <a:solidFill>
                    <a:schemeClr val="accent2"/>
                  </a:solidFill>
                  <a:prstDash val="solid"/>
                </a:ln>
                <a:solidFill>
                  <a:schemeClr val="accent2">
                    <a:lumMod val="40000"/>
                    <a:lumOff val="60000"/>
                  </a:schemeClr>
                </a:solidFill>
                <a:effectLst/>
              </a:rPr>
              <a:t>n</a:t>
            </a:r>
            <a:r>
              <a:rPr lang="en-US" sz="3200" b="1" cap="none" spc="0" dirty="0">
                <a:ln w="22225">
                  <a:solidFill>
                    <a:schemeClr val="accent2"/>
                  </a:solidFill>
                  <a:prstDash val="solid"/>
                </a:ln>
                <a:solidFill>
                  <a:schemeClr val="accent2">
                    <a:lumMod val="40000"/>
                    <a:lumOff val="60000"/>
                  </a:schemeClr>
                </a:solidFill>
                <a:effectLst/>
              </a:rPr>
              <a:t>H2</a:t>
            </a:r>
            <a:r>
              <a:rPr lang="en-US" sz="3200" b="1" cap="none" spc="0" baseline="-25000" dirty="0">
                <a:ln w="22225">
                  <a:solidFill>
                    <a:schemeClr val="accent2"/>
                  </a:solidFill>
                  <a:prstDash val="solid"/>
                </a:ln>
                <a:solidFill>
                  <a:schemeClr val="accent2">
                    <a:lumMod val="40000"/>
                    <a:lumOff val="60000"/>
                  </a:schemeClr>
                </a:solidFill>
                <a:effectLst/>
              </a:rPr>
              <a:t>n</a:t>
            </a:r>
            <a:r>
              <a:rPr lang="en-US" sz="3200" b="1" cap="none" spc="0" dirty="0">
                <a:ln w="22225">
                  <a:solidFill>
                    <a:schemeClr val="accent2"/>
                  </a:solidFill>
                  <a:prstDash val="solid"/>
                </a:ln>
                <a:solidFill>
                  <a:schemeClr val="accent2">
                    <a:lumMod val="40000"/>
                    <a:lumOff val="60000"/>
                  </a:schemeClr>
                </a:solidFill>
                <a:effectLst/>
              </a:rPr>
              <a:t>+2</a:t>
            </a:r>
            <a:endParaRPr lang="en-US" sz="3200" b="1" cap="none" spc="0" baseline="-25000" dirty="0">
              <a:ln w="22225">
                <a:solidFill>
                  <a:schemeClr val="accent2"/>
                </a:solidFill>
                <a:prstDash val="solid"/>
              </a:ln>
              <a:solidFill>
                <a:schemeClr val="accent2">
                  <a:lumMod val="40000"/>
                  <a:lumOff val="60000"/>
                </a:schemeClr>
              </a:solidFill>
              <a:effectLst/>
            </a:endParaRPr>
          </a:p>
          <a:p>
            <a:pPr algn="ctr"/>
            <a:endParaRPr lang="en-US" sz="3200" b="1" cap="none" spc="0" dirty="0">
              <a:ln w="22225">
                <a:solidFill>
                  <a:schemeClr val="accent2"/>
                </a:solidFill>
                <a:prstDash val="solid"/>
              </a:ln>
              <a:solidFill>
                <a:schemeClr val="accent2">
                  <a:lumMod val="40000"/>
                  <a:lumOff val="60000"/>
                </a:schemeClr>
              </a:solidFill>
              <a:effectLst/>
            </a:endParaRPr>
          </a:p>
        </p:txBody>
      </p:sp>
      <p:sp>
        <p:nvSpPr>
          <p:cNvPr id="6" name="Rectangle 5">
            <a:extLst>
              <a:ext uri="{FF2B5EF4-FFF2-40B4-BE49-F238E27FC236}">
                <a16:creationId xmlns:a16="http://schemas.microsoft.com/office/drawing/2014/main" id="{74E99BB9-F23E-A7C4-3B5D-4FAE365911DD}"/>
              </a:ext>
            </a:extLst>
          </p:cNvPr>
          <p:cNvSpPr/>
          <p:nvPr/>
        </p:nvSpPr>
        <p:spPr>
          <a:xfrm>
            <a:off x="6108700" y="1644650"/>
            <a:ext cx="4495800" cy="1877437"/>
          </a:xfrm>
          <a:prstGeom prst="rect">
            <a:avLst/>
          </a:prstGeom>
          <a:noFill/>
        </p:spPr>
        <p:txBody>
          <a:bodyPr wrap="squar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freshwater </a:t>
            </a:r>
            <a:r>
              <a:rPr lang="en-US" sz="3200" b="1" dirty="0">
                <a:ln w="22225">
                  <a:solidFill>
                    <a:schemeClr val="accent2"/>
                  </a:solidFill>
                  <a:prstDash val="solid"/>
                </a:ln>
                <a:solidFill>
                  <a:schemeClr val="accent2">
                    <a:lumMod val="40000"/>
                    <a:lumOff val="60000"/>
                  </a:schemeClr>
                </a:solidFill>
              </a:rPr>
              <a:t>Abundance</a:t>
            </a:r>
          </a:p>
          <a:p>
            <a:pPr algn="ctr"/>
            <a:r>
              <a:rPr lang="en-US" sz="3600" b="1" cap="none" spc="0" dirty="0">
                <a:ln w="22225">
                  <a:solidFill>
                    <a:schemeClr val="accent2"/>
                  </a:solidFill>
                  <a:prstDash val="solid"/>
                </a:ln>
                <a:solidFill>
                  <a:schemeClr val="accent2">
                    <a:lumMod val="40000"/>
                    <a:lumOff val="60000"/>
                  </a:schemeClr>
                </a:solidFill>
                <a:effectLst/>
              </a:rPr>
              <a:t>H</a:t>
            </a:r>
            <a:r>
              <a:rPr lang="en-US" sz="3600" b="1" cap="none" spc="0" baseline="-25000" dirty="0">
                <a:ln w="22225">
                  <a:solidFill>
                    <a:schemeClr val="accent2"/>
                  </a:solidFill>
                  <a:prstDash val="solid"/>
                </a:ln>
                <a:solidFill>
                  <a:schemeClr val="accent2">
                    <a:lumMod val="40000"/>
                    <a:lumOff val="60000"/>
                  </a:schemeClr>
                </a:solidFill>
                <a:effectLst/>
              </a:rPr>
              <a:t>2</a:t>
            </a:r>
            <a:r>
              <a:rPr lang="en-US" sz="3600" b="1" cap="none" spc="0" dirty="0">
                <a:ln w="22225">
                  <a:solidFill>
                    <a:schemeClr val="accent2"/>
                  </a:solidFill>
                  <a:prstDash val="solid"/>
                </a:ln>
                <a:solidFill>
                  <a:schemeClr val="accent2">
                    <a:lumMod val="40000"/>
                    <a:lumOff val="60000"/>
                  </a:schemeClr>
                </a:solidFill>
                <a:effectLst/>
              </a:rPr>
              <a:t>O</a:t>
            </a:r>
            <a:endParaRPr lang="en-US" sz="3600" b="1" cap="none" spc="0" baseline="-25000" dirty="0">
              <a:ln w="22225">
                <a:solidFill>
                  <a:schemeClr val="accent2"/>
                </a:solidFill>
                <a:prstDash val="solid"/>
              </a:ln>
              <a:solidFill>
                <a:schemeClr val="accent2">
                  <a:lumMod val="40000"/>
                  <a:lumOff val="60000"/>
                </a:schemeClr>
              </a:solidFill>
              <a:effectLst/>
            </a:endParaRPr>
          </a:p>
          <a:p>
            <a:pPr algn="ctr"/>
            <a:endParaRPr lang="en-US" sz="4400" b="1" cap="none" spc="0" dirty="0">
              <a:ln w="22225">
                <a:solidFill>
                  <a:schemeClr val="accent2"/>
                </a:solidFill>
                <a:prstDash val="solid"/>
              </a:ln>
              <a:solidFill>
                <a:schemeClr val="accent2">
                  <a:lumMod val="40000"/>
                  <a:lumOff val="60000"/>
                </a:schemeClr>
              </a:solidFill>
              <a:effectLst/>
            </a:endParaRPr>
          </a:p>
        </p:txBody>
      </p:sp>
      <p:sp>
        <p:nvSpPr>
          <p:cNvPr id="7" name="Title 1">
            <a:extLst>
              <a:ext uri="{FF2B5EF4-FFF2-40B4-BE49-F238E27FC236}">
                <a16:creationId xmlns:a16="http://schemas.microsoft.com/office/drawing/2014/main" id="{5493165E-3B2C-7F31-B2CD-EB1093A67FD2}"/>
              </a:ext>
            </a:extLst>
          </p:cNvPr>
          <p:cNvSpPr txBox="1">
            <a:spLocks/>
          </p:cNvSpPr>
          <p:nvPr/>
        </p:nvSpPr>
        <p:spPr>
          <a:xfrm>
            <a:off x="4051300" y="577850"/>
            <a:ext cx="3581400" cy="1237496"/>
          </a:xfrm>
          <a:prstGeom prst="rect">
            <a:avLst/>
          </a:prstGeom>
        </p:spPr>
        <p:txBody>
          <a:bodyPr rtlCol="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i="0" dirty="0">
                <a:solidFill>
                  <a:schemeClr val="tx2"/>
                </a:solidFill>
                <a:effectLst/>
                <a:latin typeface="Arial Black" panose="020B0A04020102020204" pitchFamily="34" charset="0"/>
              </a:rPr>
              <a:t>South Asia</a:t>
            </a:r>
          </a:p>
          <a:p>
            <a:r>
              <a:rPr lang="en-GB" sz="2400" b="1" dirty="0">
                <a:solidFill>
                  <a:schemeClr val="tx2"/>
                </a:solidFill>
                <a:latin typeface="Arial Black" panose="020B0A04020102020204" pitchFamily="34" charset="0"/>
              </a:rPr>
              <a:t>Same latitude</a:t>
            </a:r>
          </a:p>
        </p:txBody>
      </p:sp>
      <p:sp>
        <p:nvSpPr>
          <p:cNvPr id="8" name="Title 1">
            <a:extLst>
              <a:ext uri="{FF2B5EF4-FFF2-40B4-BE49-F238E27FC236}">
                <a16:creationId xmlns:a16="http://schemas.microsoft.com/office/drawing/2014/main" id="{8F34F7B5-AC77-ADC0-70A8-5CDCEC1046E5}"/>
              </a:ext>
            </a:extLst>
          </p:cNvPr>
          <p:cNvSpPr txBox="1">
            <a:spLocks/>
          </p:cNvSpPr>
          <p:nvPr/>
        </p:nvSpPr>
        <p:spPr>
          <a:xfrm>
            <a:off x="8869362" y="2297559"/>
            <a:ext cx="990600" cy="694730"/>
          </a:xfrm>
          <a:prstGeom prst="rect">
            <a:avLst/>
          </a:prstGeom>
        </p:spPr>
        <p:txBody>
          <a:bodyPr rtlCol="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i="0" dirty="0">
                <a:solidFill>
                  <a:schemeClr val="tx2"/>
                </a:solidFill>
                <a:effectLst/>
                <a:latin typeface="Arial Black" panose="020B0A04020102020204" pitchFamily="34" charset="0"/>
              </a:rPr>
              <a:t>SE</a:t>
            </a:r>
            <a:endParaRPr lang="en-GB" sz="4000" b="1" dirty="0">
              <a:solidFill>
                <a:schemeClr val="tx2"/>
              </a:solidFill>
              <a:latin typeface="Arial Black" panose="020B0A04020102020204" pitchFamily="34" charset="0"/>
            </a:endParaRPr>
          </a:p>
        </p:txBody>
      </p:sp>
      <p:sp>
        <p:nvSpPr>
          <p:cNvPr id="9" name="Title 1">
            <a:extLst>
              <a:ext uri="{FF2B5EF4-FFF2-40B4-BE49-F238E27FC236}">
                <a16:creationId xmlns:a16="http://schemas.microsoft.com/office/drawing/2014/main" id="{46B784EE-51AE-1715-F882-C7E867DA0336}"/>
              </a:ext>
            </a:extLst>
          </p:cNvPr>
          <p:cNvSpPr txBox="1">
            <a:spLocks/>
          </p:cNvSpPr>
          <p:nvPr/>
        </p:nvSpPr>
        <p:spPr>
          <a:xfrm>
            <a:off x="469900" y="1254720"/>
            <a:ext cx="1295400" cy="694730"/>
          </a:xfrm>
          <a:prstGeom prst="rect">
            <a:avLst/>
          </a:prstGeom>
        </p:spPr>
        <p:txBody>
          <a:bodyPr rtlCol="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i="0" dirty="0">
                <a:solidFill>
                  <a:schemeClr val="tx2"/>
                </a:solidFill>
                <a:effectLst/>
                <a:latin typeface="Arial Black" panose="020B0A04020102020204" pitchFamily="34" charset="0"/>
              </a:rPr>
              <a:t>SW</a:t>
            </a:r>
            <a:endParaRPr lang="en-GB" sz="4000" b="1" dirty="0">
              <a:solidFill>
                <a:schemeClr val="tx2"/>
              </a:solidFill>
              <a:latin typeface="Arial Black" panose="020B0A04020102020204" pitchFamily="34" charset="0"/>
            </a:endParaRPr>
          </a:p>
        </p:txBody>
      </p:sp>
      <p:sp>
        <p:nvSpPr>
          <p:cNvPr id="10" name="TextBox 9">
            <a:extLst>
              <a:ext uri="{FF2B5EF4-FFF2-40B4-BE49-F238E27FC236}">
                <a16:creationId xmlns:a16="http://schemas.microsoft.com/office/drawing/2014/main" id="{5BA24959-9278-4266-C151-DCD151CCEC76}"/>
              </a:ext>
            </a:extLst>
          </p:cNvPr>
          <p:cNvSpPr txBox="1"/>
          <p:nvPr/>
        </p:nvSpPr>
        <p:spPr>
          <a:xfrm>
            <a:off x="8409536" y="2860415"/>
            <a:ext cx="2180449" cy="830997"/>
          </a:xfrm>
          <a:prstGeom prst="rect">
            <a:avLst/>
          </a:prstGeom>
          <a:noFill/>
        </p:spPr>
        <p:txBody>
          <a:bodyPr wrap="square">
            <a:spAutoFit/>
          </a:bodyPr>
          <a:lstStyle/>
          <a:p>
            <a:pPr algn="ctr"/>
            <a:r>
              <a:rPr lang="en-US" sz="2800" dirty="0">
                <a:solidFill>
                  <a:srgbClr val="0070C0"/>
                </a:solidFill>
                <a:effectLst>
                  <a:outerShdw blurRad="38100" dist="38100" dir="2700000" algn="tl">
                    <a:srgbClr val="000000">
                      <a:alpha val="43137"/>
                    </a:srgbClr>
                  </a:outerShdw>
                </a:effectLst>
                <a:latin typeface="Arial Black" panose="020B0A04020102020204" pitchFamily="34" charset="0"/>
              </a:rPr>
              <a:t>ASEAN</a:t>
            </a:r>
            <a:endParaRPr lang="en-US" sz="2000" dirty="0">
              <a:solidFill>
                <a:srgbClr val="0070C0"/>
              </a:solidFill>
              <a:effectLst>
                <a:outerShdw blurRad="38100" dist="38100" dir="2700000" algn="tl">
                  <a:srgbClr val="000000">
                    <a:alpha val="43137"/>
                  </a:srgbClr>
                </a:outerShdw>
              </a:effectLst>
              <a:latin typeface="Arial Black" panose="020B0A04020102020204" pitchFamily="34" charset="0"/>
            </a:endParaRPr>
          </a:p>
          <a:p>
            <a:pPr algn="ctr"/>
            <a:r>
              <a:rPr lang="en-US" sz="2000" dirty="0">
                <a:solidFill>
                  <a:srgbClr val="0070C0"/>
                </a:solidFill>
                <a:effectLst>
                  <a:outerShdw blurRad="38100" dist="38100" dir="2700000" algn="tl">
                    <a:srgbClr val="000000">
                      <a:alpha val="43137"/>
                    </a:srgbClr>
                  </a:outerShdw>
                </a:effectLst>
                <a:latin typeface="Arial Black" panose="020B0A04020102020204" pitchFamily="34" charset="0"/>
              </a:rPr>
              <a:t>(mainland)</a:t>
            </a:r>
          </a:p>
        </p:txBody>
      </p:sp>
      <p:sp>
        <p:nvSpPr>
          <p:cNvPr id="12" name="Shape 0">
            <a:extLst>
              <a:ext uri="{FF2B5EF4-FFF2-40B4-BE49-F238E27FC236}">
                <a16:creationId xmlns:a16="http://schemas.microsoft.com/office/drawing/2014/main" id="{FACF464B-04AE-3022-E323-2ABAEEB53337}"/>
              </a:ext>
            </a:extLst>
          </p:cNvPr>
          <p:cNvSpPr/>
          <p:nvPr/>
        </p:nvSpPr>
        <p:spPr>
          <a:xfrm>
            <a:off x="4090039" y="3861121"/>
            <a:ext cx="4304661" cy="518001"/>
          </a:xfrm>
          <a:prstGeom prst="roundRect">
            <a:avLst>
              <a:gd name="adj" fmla="val 0"/>
            </a:avLst>
          </a:prstGeom>
          <a:gradFill flip="none" rotWithShape="1">
            <a:gsLst>
              <a:gs pos="28000">
                <a:srgbClr val="E0DDD4">
                  <a:shade val="30000"/>
                  <a:satMod val="115000"/>
                  <a:lumMod val="40000"/>
                  <a:lumOff val="60000"/>
                  <a:alpha val="48000"/>
                </a:srgbClr>
              </a:gs>
              <a:gs pos="95000">
                <a:srgbClr val="E0DDD4">
                  <a:shade val="67500"/>
                  <a:satMod val="115000"/>
                </a:srgbClr>
              </a:gs>
              <a:gs pos="100000">
                <a:srgbClr val="E0DDD4">
                  <a:shade val="100000"/>
                  <a:satMod val="115000"/>
                </a:srgbClr>
              </a:gs>
            </a:gsLst>
            <a:path path="circle">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ln>
        </p:spPr>
        <p:txBody>
          <a:bodyPr/>
          <a:lstStyle/>
          <a:p>
            <a:pPr defTabSz="802020">
              <a:defRPr/>
            </a:pPr>
            <a:endParaRPr lang="en-GB" sz="1579">
              <a:solidFill>
                <a:prstClr val="black"/>
              </a:solidFill>
              <a:latin typeface="Franklin Gothic Book" panose="020B0502020104020203"/>
            </a:endParaRPr>
          </a:p>
        </p:txBody>
      </p:sp>
      <p:sp>
        <p:nvSpPr>
          <p:cNvPr id="13" name="!!TextBox 11">
            <a:extLst>
              <a:ext uri="{FF2B5EF4-FFF2-40B4-BE49-F238E27FC236}">
                <a16:creationId xmlns:a16="http://schemas.microsoft.com/office/drawing/2014/main" id="{42BC77ED-302B-A22C-E248-652D9587CC58}"/>
              </a:ext>
            </a:extLst>
          </p:cNvPr>
          <p:cNvSpPr txBox="1"/>
          <p:nvPr/>
        </p:nvSpPr>
        <p:spPr>
          <a:xfrm>
            <a:off x="4090038" y="4001073"/>
            <a:ext cx="4304661" cy="440130"/>
          </a:xfrm>
          <a:prstGeom prst="rect">
            <a:avLst/>
          </a:prstGeom>
        </p:spPr>
        <p:txBody>
          <a:bodyPr vert="horz" lIns="80201" tIns="40100" rIns="80201" bIns="40100" rtlCol="0">
            <a:normAutofit fontScale="47500" lnSpcReduction="20000"/>
          </a:bodyPr>
          <a:lstStyle/>
          <a:p>
            <a:pPr algn="ctr"/>
            <a:r>
              <a:rPr lang="en-US" sz="3200" b="1" kern="0" dirty="0">
                <a:latin typeface="Arial Black" panose="020B0A04020102020204" pitchFamily="34" charset="0"/>
                <a:ea typeface="Times New Roman" panose="02020603050405020304" pitchFamily="18" charset="0"/>
              </a:rPr>
              <a:t>Hydrocarbon &amp; freshwater statistic</a:t>
            </a:r>
            <a:endParaRPr lang="en-US" sz="3200" b="1" kern="0" dirty="0">
              <a:effectLst/>
              <a:latin typeface="Arial Black" panose="020B0A04020102020204" pitchFamily="34" charset="0"/>
              <a:ea typeface="Times New Roman" panose="02020603050405020304" pitchFamily="18" charset="0"/>
            </a:endParaRPr>
          </a:p>
        </p:txBody>
      </p:sp>
      <p:sp>
        <p:nvSpPr>
          <p:cNvPr id="14" name="TextBox 13">
            <a:extLst>
              <a:ext uri="{FF2B5EF4-FFF2-40B4-BE49-F238E27FC236}">
                <a16:creationId xmlns:a16="http://schemas.microsoft.com/office/drawing/2014/main" id="{7F7E9FEB-86B2-5C24-4649-664FC89B1AE2}"/>
              </a:ext>
            </a:extLst>
          </p:cNvPr>
          <p:cNvSpPr txBox="1"/>
          <p:nvPr/>
        </p:nvSpPr>
        <p:spPr>
          <a:xfrm>
            <a:off x="10091931" y="7187168"/>
            <a:ext cx="601469" cy="369332"/>
          </a:xfrm>
          <a:prstGeom prst="rect">
            <a:avLst/>
          </a:prstGeom>
          <a:no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15" name="TextBox 14">
            <a:extLst>
              <a:ext uri="{FF2B5EF4-FFF2-40B4-BE49-F238E27FC236}">
                <a16:creationId xmlns:a16="http://schemas.microsoft.com/office/drawing/2014/main" id="{9BB40CD5-8C4C-D155-8A32-C1531C6250F4}"/>
              </a:ext>
            </a:extLst>
          </p:cNvPr>
          <p:cNvSpPr txBox="1"/>
          <p:nvPr/>
        </p:nvSpPr>
        <p:spPr>
          <a:xfrm>
            <a:off x="393700" y="708164"/>
            <a:ext cx="2180449" cy="707886"/>
          </a:xfrm>
          <a:prstGeom prst="rect">
            <a:avLst/>
          </a:prstGeom>
          <a:noFill/>
        </p:spPr>
        <p:txBody>
          <a:bodyPr wrap="square">
            <a:spAutoFit/>
          </a:bodyPr>
          <a:lstStyle/>
          <a:p>
            <a:pPr algn="ctr"/>
            <a:r>
              <a:rPr lang="en-US" sz="2000" b="1" dirty="0">
                <a:solidFill>
                  <a:srgbClr val="002060"/>
                </a:solidFill>
                <a:effectLst>
                  <a:outerShdw blurRad="38100" dist="38100" dir="2700000" algn="tl">
                    <a:srgbClr val="000000">
                      <a:alpha val="43137"/>
                    </a:srgbClr>
                  </a:outerShdw>
                </a:effectLst>
                <a:latin typeface="Arial Black" panose="020B0A04020102020204" pitchFamily="34" charset="0"/>
              </a:rPr>
              <a:t>Finite Hydrocarbon</a:t>
            </a:r>
            <a:endParaRPr lang="en-US" sz="1600"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6" name="TextBox 15">
            <a:extLst>
              <a:ext uri="{FF2B5EF4-FFF2-40B4-BE49-F238E27FC236}">
                <a16:creationId xmlns:a16="http://schemas.microsoft.com/office/drawing/2014/main" id="{A7688F9D-AA40-7B65-C527-26C55B89557B}"/>
              </a:ext>
            </a:extLst>
          </p:cNvPr>
          <p:cNvSpPr txBox="1"/>
          <p:nvPr/>
        </p:nvSpPr>
        <p:spPr>
          <a:xfrm>
            <a:off x="8274437" y="655336"/>
            <a:ext cx="2180449" cy="707886"/>
          </a:xfrm>
          <a:prstGeom prst="rect">
            <a:avLst/>
          </a:prstGeom>
          <a:noFill/>
        </p:spPr>
        <p:txBody>
          <a:bodyPr wrap="square">
            <a:spAutoFit/>
          </a:bodyPr>
          <a:lstStyle/>
          <a:p>
            <a:pPr algn="ctr"/>
            <a:r>
              <a:rPr lang="en-US" sz="2000" b="1" dirty="0">
                <a:solidFill>
                  <a:srgbClr val="002060"/>
                </a:solidFill>
                <a:effectLst>
                  <a:outerShdw blurRad="38100" dist="38100" dir="2700000" algn="tl">
                    <a:srgbClr val="000000">
                      <a:alpha val="43137"/>
                    </a:srgbClr>
                  </a:outerShdw>
                </a:effectLst>
                <a:latin typeface="Arial Black" panose="020B0A04020102020204" pitchFamily="34" charset="0"/>
              </a:rPr>
              <a:t>Renewable</a:t>
            </a:r>
          </a:p>
          <a:p>
            <a:pPr algn="ctr"/>
            <a:r>
              <a:rPr lang="en-US" sz="2000" b="1" dirty="0">
                <a:solidFill>
                  <a:srgbClr val="002060"/>
                </a:solidFill>
                <a:effectLst>
                  <a:outerShdw blurRad="38100" dist="38100" dir="2700000" algn="tl">
                    <a:srgbClr val="000000">
                      <a:alpha val="43137"/>
                    </a:srgbClr>
                  </a:outerShdw>
                </a:effectLst>
                <a:latin typeface="Arial Black" panose="020B0A04020102020204" pitchFamily="34" charset="0"/>
              </a:rPr>
              <a:t>Freshwater</a:t>
            </a:r>
            <a:endParaRPr lang="en-US" sz="1600"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108385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A1188-26A5-961E-A8E2-3C7DF79767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 t="9616" r="-776" b="9616"/>
          <a:stretch/>
        </p:blipFill>
        <p:spPr>
          <a:xfrm>
            <a:off x="3061720" y="3702049"/>
            <a:ext cx="7771379" cy="3953618"/>
          </a:xfrm>
          <a:prstGeom prst="rect">
            <a:avLst/>
          </a:prstGeom>
        </p:spPr>
      </p:pic>
      <p:pic>
        <p:nvPicPr>
          <p:cNvPr id="18" name="Picture 17" descr="A map of the earth with blue dots&#10;&#10;Description automatically generated">
            <a:extLst>
              <a:ext uri="{FF2B5EF4-FFF2-40B4-BE49-F238E27FC236}">
                <a16:creationId xmlns:a16="http://schemas.microsoft.com/office/drawing/2014/main" id="{DF9F9B8D-60B2-DF20-BEAB-4C7E88FAE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2"/>
            <a:ext cx="5904330" cy="3706598"/>
          </a:xfrm>
          <a:prstGeom prst="rect">
            <a:avLst/>
          </a:prstGeom>
        </p:spPr>
      </p:pic>
      <p:sp>
        <p:nvSpPr>
          <p:cNvPr id="3" name="TextBox 2">
            <a:extLst>
              <a:ext uri="{FF2B5EF4-FFF2-40B4-BE49-F238E27FC236}">
                <a16:creationId xmlns:a16="http://schemas.microsoft.com/office/drawing/2014/main" id="{7CBAB795-1D0D-FA23-A7E5-E3EABA4C356E}"/>
              </a:ext>
            </a:extLst>
          </p:cNvPr>
          <p:cNvSpPr txBox="1"/>
          <p:nvPr/>
        </p:nvSpPr>
        <p:spPr>
          <a:xfrm>
            <a:off x="9004300" y="2100957"/>
            <a:ext cx="1069524" cy="530915"/>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Arial Black" panose="020B0A04020102020204" pitchFamily="34" charset="0"/>
              </a:rPr>
              <a:t>ASEAN</a:t>
            </a:r>
          </a:p>
          <a:p>
            <a:r>
              <a:rPr lang="en-US" sz="1050" b="1" dirty="0">
                <a:solidFill>
                  <a:schemeClr val="bg1"/>
                </a:solidFill>
                <a:effectLst>
                  <a:outerShdw blurRad="38100" dist="38100" dir="2700000" algn="tl">
                    <a:srgbClr val="000000">
                      <a:alpha val="43137"/>
                    </a:srgbClr>
                  </a:outerShdw>
                </a:effectLst>
                <a:latin typeface="Arial Black" panose="020B0A04020102020204" pitchFamily="34" charset="0"/>
              </a:rPr>
              <a:t>(mainland)</a:t>
            </a:r>
          </a:p>
        </p:txBody>
      </p:sp>
      <p:sp>
        <p:nvSpPr>
          <p:cNvPr id="7" name="TextBox 6">
            <a:extLst>
              <a:ext uri="{FF2B5EF4-FFF2-40B4-BE49-F238E27FC236}">
                <a16:creationId xmlns:a16="http://schemas.microsoft.com/office/drawing/2014/main" id="{F523D393-594C-C208-0155-B472F32760F0}"/>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5"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grpSp>
        <p:nvGrpSpPr>
          <p:cNvPr id="8" name="Group 7">
            <a:extLst>
              <a:ext uri="{FF2B5EF4-FFF2-40B4-BE49-F238E27FC236}">
                <a16:creationId xmlns:a16="http://schemas.microsoft.com/office/drawing/2014/main" id="{7D59162E-E4D7-B60E-F7C6-94FB0C8AE9EC}"/>
              </a:ext>
            </a:extLst>
          </p:cNvPr>
          <p:cNvGrpSpPr/>
          <p:nvPr/>
        </p:nvGrpSpPr>
        <p:grpSpPr>
          <a:xfrm>
            <a:off x="-47240" y="0"/>
            <a:ext cx="10727940" cy="7622530"/>
            <a:chOff x="11446" y="372744"/>
            <a:chExt cx="10026928" cy="7236235"/>
          </a:xfrm>
        </p:grpSpPr>
        <p:pic>
          <p:nvPicPr>
            <p:cNvPr id="9" name="Picture 8">
              <a:extLst>
                <a:ext uri="{FF2B5EF4-FFF2-40B4-BE49-F238E27FC236}">
                  <a16:creationId xmlns:a16="http://schemas.microsoft.com/office/drawing/2014/main" id="{E8BBF7C3-4177-76B4-8BD9-036E72C4A04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46699" y="372744"/>
              <a:ext cx="4691675" cy="3518756"/>
            </a:xfrm>
            <a:prstGeom prst="rect">
              <a:avLst/>
            </a:prstGeom>
          </p:spPr>
        </p:pic>
        <p:sp>
          <p:nvSpPr>
            <p:cNvPr id="10" name="Text Placeholder 13">
              <a:extLst>
                <a:ext uri="{FF2B5EF4-FFF2-40B4-BE49-F238E27FC236}">
                  <a16:creationId xmlns:a16="http://schemas.microsoft.com/office/drawing/2014/main" id="{64DC370B-E7C2-0161-B6DE-3E1FB9723C19}"/>
                </a:ext>
              </a:extLst>
            </p:cNvPr>
            <p:cNvSpPr txBox="1">
              <a:spLocks/>
            </p:cNvSpPr>
            <p:nvPr/>
          </p:nvSpPr>
          <p:spPr>
            <a:xfrm>
              <a:off x="6024555" y="1701606"/>
              <a:ext cx="2736606" cy="32080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r>
                <a:rPr lang="en-GB" dirty="0">
                  <a:solidFill>
                    <a:schemeClr val="bg1"/>
                  </a:solidFill>
                </a:rPr>
                <a:t>Satellite picture</a:t>
              </a:r>
            </a:p>
          </p:txBody>
        </p:sp>
        <p:sp>
          <p:nvSpPr>
            <p:cNvPr id="13" name="TextBox 12">
              <a:extLst>
                <a:ext uri="{FF2B5EF4-FFF2-40B4-BE49-F238E27FC236}">
                  <a16:creationId xmlns:a16="http://schemas.microsoft.com/office/drawing/2014/main" id="{7EB5CE65-D2D0-68EB-A44C-730B5B8D4C13}"/>
                </a:ext>
              </a:extLst>
            </p:cNvPr>
            <p:cNvSpPr txBox="1"/>
            <p:nvPr/>
          </p:nvSpPr>
          <p:spPr>
            <a:xfrm>
              <a:off x="7786704" y="6386273"/>
              <a:ext cx="2180449" cy="701230"/>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latin typeface="Arial Black" panose="020B0A04020102020204" pitchFamily="34" charset="0"/>
                </a:rPr>
                <a:t>ASEAN</a:t>
              </a:r>
              <a:endParaRPr lang="en-US" b="1" dirty="0">
                <a:solidFill>
                  <a:schemeClr val="bg1"/>
                </a:solidFill>
                <a:effectLst>
                  <a:outerShdw blurRad="38100" dist="38100" dir="2700000" algn="tl">
                    <a:srgbClr val="000000">
                      <a:alpha val="43137"/>
                    </a:srgbClr>
                  </a:outerShdw>
                </a:effectLst>
                <a:latin typeface="Arial Black" panose="020B0A04020102020204" pitchFamily="34" charset="0"/>
              </a:endParaRPr>
            </a:p>
            <a:p>
              <a:pPr algn="ctr"/>
              <a:r>
                <a:rPr lang="en-US" b="1" dirty="0">
                  <a:solidFill>
                    <a:schemeClr val="bg1"/>
                  </a:solidFill>
                  <a:effectLst>
                    <a:outerShdw blurRad="38100" dist="38100" dir="2700000" algn="tl">
                      <a:srgbClr val="000000">
                        <a:alpha val="43137"/>
                      </a:srgbClr>
                    </a:outerShdw>
                  </a:effectLst>
                  <a:latin typeface="Arial Black" panose="020B0A04020102020204" pitchFamily="34" charset="0"/>
                </a:rPr>
                <a:t>(mainland)</a:t>
              </a:r>
            </a:p>
          </p:txBody>
        </p:sp>
        <p:pic>
          <p:nvPicPr>
            <p:cNvPr id="14" name="Picture 13">
              <a:extLst>
                <a:ext uri="{FF2B5EF4-FFF2-40B4-BE49-F238E27FC236}">
                  <a16:creationId xmlns:a16="http://schemas.microsoft.com/office/drawing/2014/main" id="{888C2864-76BD-88AD-C6B5-808332595C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5" t="29279" r="61780" b="-639"/>
            <a:stretch/>
          </p:blipFill>
          <p:spPr>
            <a:xfrm>
              <a:off x="11446" y="3887180"/>
              <a:ext cx="2905807" cy="3721799"/>
            </a:xfrm>
            <a:prstGeom prst="rect">
              <a:avLst/>
            </a:prstGeom>
          </p:spPr>
        </p:pic>
        <p:sp>
          <p:nvSpPr>
            <p:cNvPr id="15" name="Text Placeholder 13">
              <a:extLst>
                <a:ext uri="{FF2B5EF4-FFF2-40B4-BE49-F238E27FC236}">
                  <a16:creationId xmlns:a16="http://schemas.microsoft.com/office/drawing/2014/main" id="{89F6ABB9-B1DE-E38A-8448-E799987AD974}"/>
                </a:ext>
              </a:extLst>
            </p:cNvPr>
            <p:cNvSpPr txBox="1">
              <a:spLocks/>
            </p:cNvSpPr>
            <p:nvPr/>
          </p:nvSpPr>
          <p:spPr>
            <a:xfrm>
              <a:off x="848727" y="4134529"/>
              <a:ext cx="3776729" cy="33249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r>
                <a:rPr lang="en-GB" sz="1750" dirty="0">
                  <a:solidFill>
                    <a:schemeClr val="bg1"/>
                  </a:solidFill>
                  <a:ea typeface="+mj-lt"/>
                  <a:cs typeface="+mj-lt"/>
                </a:rPr>
                <a:t>2009</a:t>
              </a:r>
              <a:r>
                <a:rPr lang="en-GB" sz="1750" dirty="0">
                  <a:solidFill>
                    <a:schemeClr val="bg1"/>
                  </a:solidFill>
                </a:rPr>
                <a:t> Typhoons</a:t>
              </a:r>
              <a:endParaRPr lang="en-GB" sz="1750" dirty="0">
                <a:solidFill>
                  <a:schemeClr val="bg1"/>
                </a:solidFill>
                <a:cs typeface="Calibri"/>
              </a:endParaRPr>
            </a:p>
          </p:txBody>
        </p:sp>
        <p:sp>
          <p:nvSpPr>
            <p:cNvPr id="16" name="Text Placeholder 13">
              <a:extLst>
                <a:ext uri="{FF2B5EF4-FFF2-40B4-BE49-F238E27FC236}">
                  <a16:creationId xmlns:a16="http://schemas.microsoft.com/office/drawing/2014/main" id="{6A00D48F-51B9-CE52-DAD9-F53D1317F4F8}"/>
                </a:ext>
              </a:extLst>
            </p:cNvPr>
            <p:cNvSpPr txBox="1">
              <a:spLocks/>
            </p:cNvSpPr>
            <p:nvPr/>
          </p:nvSpPr>
          <p:spPr>
            <a:xfrm>
              <a:off x="138690" y="6411519"/>
              <a:ext cx="1060206" cy="32080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r>
                <a:rPr lang="en-GB" sz="1750" dirty="0" err="1">
                  <a:solidFill>
                    <a:schemeClr val="bg1"/>
                  </a:solidFill>
                </a:rPr>
                <a:t>Ketsana</a:t>
              </a:r>
              <a:endParaRPr lang="en-GB" dirty="0">
                <a:solidFill>
                  <a:schemeClr val="bg1"/>
                </a:solidFill>
              </a:endParaRPr>
            </a:p>
          </p:txBody>
        </p:sp>
        <p:sp>
          <p:nvSpPr>
            <p:cNvPr id="17" name="Arrow: Right 16">
              <a:extLst>
                <a:ext uri="{FF2B5EF4-FFF2-40B4-BE49-F238E27FC236}">
                  <a16:creationId xmlns:a16="http://schemas.microsoft.com/office/drawing/2014/main" id="{177402EF-083A-20C3-1E99-5D22348EE8FE}"/>
                </a:ext>
              </a:extLst>
            </p:cNvPr>
            <p:cNvSpPr/>
            <p:nvPr/>
          </p:nvSpPr>
          <p:spPr>
            <a:xfrm rot="18714330">
              <a:off x="343547" y="6335602"/>
              <a:ext cx="228600" cy="148076"/>
            </a:xfrm>
            <a:prstGeom prst="rightArrow">
              <a:avLst/>
            </a:prstGeom>
            <a:gradFill>
              <a:gsLst>
                <a:gs pos="0">
                  <a:srgbClr val="C00000"/>
                </a:gs>
                <a:gs pos="100000">
                  <a:srgbClr val="00B0F0"/>
                </a:gs>
              </a:gsLst>
              <a:lin ang="27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806D922-E0D4-93EE-525C-FB3599ED1CB6}"/>
                </a:ext>
              </a:extLst>
            </p:cNvPr>
            <p:cNvSpPr txBox="1">
              <a:spLocks/>
            </p:cNvSpPr>
            <p:nvPr/>
          </p:nvSpPr>
          <p:spPr>
            <a:xfrm>
              <a:off x="240614" y="411278"/>
              <a:ext cx="8579137" cy="758384"/>
            </a:xfrm>
            <a:prstGeom prst="rect">
              <a:avLst/>
            </a:prstGeom>
          </p:spPr>
          <p:txBody>
            <a:bodyPr rtlCol="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0" dirty="0">
                  <a:solidFill>
                    <a:schemeClr val="bg1"/>
                  </a:solidFill>
                  <a:effectLst/>
                  <a:latin typeface="Arial Black" panose="020B0A04020102020204" pitchFamily="34" charset="0"/>
                </a:rPr>
                <a:t>Second Water Cycle:</a:t>
              </a:r>
            </a:p>
            <a:p>
              <a:pPr algn="l"/>
              <a:r>
                <a:rPr lang="en-GB" sz="2800" b="1" i="0" dirty="0">
                  <a:solidFill>
                    <a:schemeClr val="bg1"/>
                  </a:solidFill>
                  <a:effectLst/>
                  <a:latin typeface="Arial Black" panose="020B0A04020102020204" pitchFamily="34" charset="0"/>
                </a:rPr>
                <a:t>Typhoons f</a:t>
              </a:r>
              <a:r>
                <a:rPr lang="en-GB" sz="2800" b="1" dirty="0">
                  <a:solidFill>
                    <a:schemeClr val="bg1"/>
                  </a:solidFill>
                  <a:latin typeface="Arial Black" panose="020B0A04020102020204" pitchFamily="34" charset="0"/>
                </a:rPr>
                <a:t>orm every year</a:t>
              </a:r>
            </a:p>
            <a:p>
              <a:pPr algn="l"/>
              <a:r>
                <a:rPr lang="en-GB" sz="2400" dirty="0">
                  <a:solidFill>
                    <a:schemeClr val="bg1"/>
                  </a:solidFill>
                  <a:latin typeface="Arial Black" panose="020B0A04020102020204" pitchFamily="34" charset="0"/>
                </a:rPr>
                <a:t>1 among many</a:t>
              </a:r>
            </a:p>
          </p:txBody>
        </p:sp>
      </p:grpSp>
      <p:sp>
        <p:nvSpPr>
          <p:cNvPr id="19" name="Text Placeholder 13">
            <a:extLst>
              <a:ext uri="{FF2B5EF4-FFF2-40B4-BE49-F238E27FC236}">
                <a16:creationId xmlns:a16="http://schemas.microsoft.com/office/drawing/2014/main" id="{08388CD8-2463-FD2B-6155-D6F5C9E405C1}"/>
              </a:ext>
            </a:extLst>
          </p:cNvPr>
          <p:cNvSpPr txBox="1">
            <a:spLocks/>
          </p:cNvSpPr>
          <p:nvPr/>
        </p:nvSpPr>
        <p:spPr>
          <a:xfrm>
            <a:off x="2050809" y="1777350"/>
            <a:ext cx="2736606" cy="32080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754" b="1" kern="1200">
                <a:solidFill>
                  <a:schemeClr val="tx1">
                    <a:lumMod val="85000"/>
                    <a:lumOff val="15000"/>
                  </a:schemeClr>
                </a:solidFill>
                <a:latin typeface="+mj-lt"/>
                <a:ea typeface="+mn-ea"/>
                <a:cs typeface="+mn-cs"/>
              </a:defRPr>
            </a:lvl1pPr>
            <a:lvl2pPr marL="401010" indent="0" algn="l" defTabSz="914400" rtl="0" eaLnBrk="1" latinLnBrk="0" hangingPunct="1">
              <a:spcBef>
                <a:spcPct val="20000"/>
              </a:spcBef>
              <a:buFont typeface="Arial" pitchFamily="34" charset="0"/>
              <a:buNone/>
              <a:defRPr sz="1754" kern="1200">
                <a:solidFill>
                  <a:schemeClr val="tx1">
                    <a:tint val="75000"/>
                  </a:schemeClr>
                </a:solidFill>
                <a:latin typeface="+mn-lt"/>
                <a:ea typeface="+mn-ea"/>
                <a:cs typeface="+mn-cs"/>
              </a:defRPr>
            </a:lvl2pPr>
            <a:lvl3pPr marL="802020" indent="0" algn="l" defTabSz="914400" rtl="0" eaLnBrk="1" latinLnBrk="0" hangingPunct="1">
              <a:spcBef>
                <a:spcPct val="20000"/>
              </a:spcBef>
              <a:buFont typeface="Arial" pitchFamily="34" charset="0"/>
              <a:buNone/>
              <a:defRPr sz="1579" kern="1200">
                <a:solidFill>
                  <a:schemeClr val="tx1">
                    <a:tint val="75000"/>
                  </a:schemeClr>
                </a:solidFill>
                <a:latin typeface="+mn-lt"/>
                <a:ea typeface="+mn-ea"/>
                <a:cs typeface="+mn-cs"/>
              </a:defRPr>
            </a:lvl3pPr>
            <a:lvl4pPr marL="120303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4pPr>
            <a:lvl5pPr marL="1604040"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5pPr>
            <a:lvl6pPr marL="200505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6pPr>
            <a:lvl7pPr marL="240606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7pPr>
            <a:lvl8pPr marL="280707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8pPr>
            <a:lvl9pPr marL="3208081" indent="0" algn="l" defTabSz="914400" rtl="0" eaLnBrk="1" latinLnBrk="0" hangingPunct="1">
              <a:spcBef>
                <a:spcPct val="20000"/>
              </a:spcBef>
              <a:buFont typeface="Arial" pitchFamily="34" charset="0"/>
              <a:buNone/>
              <a:defRPr sz="1403" kern="1200">
                <a:solidFill>
                  <a:schemeClr val="tx1">
                    <a:tint val="75000"/>
                  </a:schemeClr>
                </a:solidFill>
                <a:latin typeface="+mn-lt"/>
                <a:ea typeface="+mn-ea"/>
                <a:cs typeface="+mn-cs"/>
              </a:defRPr>
            </a:lvl9pPr>
          </a:lstStyle>
          <a:p>
            <a:r>
              <a:rPr lang="en-GB" dirty="0">
                <a:solidFill>
                  <a:schemeClr val="bg1"/>
                </a:solidFill>
              </a:rPr>
              <a:t>Typhoon </a:t>
            </a:r>
            <a:r>
              <a:rPr lang="en-GB" dirty="0" err="1">
                <a:solidFill>
                  <a:schemeClr val="bg1"/>
                </a:solidFill>
              </a:rPr>
              <a:t>Ketsana</a:t>
            </a:r>
            <a:endParaRPr lang="en-GB" dirty="0">
              <a:solidFill>
                <a:schemeClr val="bg1"/>
              </a:solidFill>
            </a:endParaRPr>
          </a:p>
        </p:txBody>
      </p:sp>
      <p:sp>
        <p:nvSpPr>
          <p:cNvPr id="20" name="Title 10">
            <a:extLst>
              <a:ext uri="{FF2B5EF4-FFF2-40B4-BE49-F238E27FC236}">
                <a16:creationId xmlns:a16="http://schemas.microsoft.com/office/drawing/2014/main" id="{92A05A08-93CE-9999-61D1-CBDD53E4953C}"/>
              </a:ext>
            </a:extLst>
          </p:cNvPr>
          <p:cNvSpPr txBox="1">
            <a:spLocks/>
          </p:cNvSpPr>
          <p:nvPr/>
        </p:nvSpPr>
        <p:spPr>
          <a:xfrm>
            <a:off x="5917030" y="3887156"/>
            <a:ext cx="4776370" cy="644892"/>
          </a:xfrm>
          <a:prstGeom prst="rect">
            <a:avLst/>
          </a:prstGeom>
        </p:spPr>
        <p:txBody>
          <a:bodyPr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lnSpc>
                <a:spcPts val="2100"/>
              </a:lnSpc>
            </a:pPr>
            <a:r>
              <a:rPr lang="en-GB" sz="2400" b="1" dirty="0">
                <a:solidFill>
                  <a:schemeClr val="bg1"/>
                </a:solidFill>
                <a:latin typeface="Arial"/>
                <a:cs typeface="Arial"/>
              </a:rPr>
              <a:t>1842 and 2013 Typhoons</a:t>
            </a:r>
          </a:p>
        </p:txBody>
      </p:sp>
      <p:sp>
        <p:nvSpPr>
          <p:cNvPr id="21" name="Arrow: Right 20">
            <a:extLst>
              <a:ext uri="{FF2B5EF4-FFF2-40B4-BE49-F238E27FC236}">
                <a16:creationId xmlns:a16="http://schemas.microsoft.com/office/drawing/2014/main" id="{0CFAE255-B930-F613-CBEF-B40B3C8AA830}"/>
              </a:ext>
            </a:extLst>
          </p:cNvPr>
          <p:cNvSpPr/>
          <p:nvPr/>
        </p:nvSpPr>
        <p:spPr>
          <a:xfrm rot="18714330">
            <a:off x="9506527" y="6051352"/>
            <a:ext cx="240803" cy="158428"/>
          </a:xfrm>
          <a:prstGeom prst="rightArrow">
            <a:avLst/>
          </a:prstGeom>
          <a:gradFill>
            <a:gsLst>
              <a:gs pos="0">
                <a:srgbClr val="C00000"/>
              </a:gs>
              <a:gs pos="100000">
                <a:srgbClr val="00B0F0"/>
              </a:gs>
            </a:gsLst>
            <a:lin ang="27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7407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02B6DE-0783-41C7-957F-481DE398C9EF}"/>
              </a:ext>
            </a:extLst>
          </p:cNvPr>
          <p:cNvSpPr/>
          <p:nvPr/>
        </p:nvSpPr>
        <p:spPr>
          <a:xfrm>
            <a:off x="0" y="5988050"/>
            <a:ext cx="10693399" cy="156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map of the world with different colored lines&#10;&#10;Description automatically generated">
            <a:extLst>
              <a:ext uri="{FF2B5EF4-FFF2-40B4-BE49-F238E27FC236}">
                <a16:creationId xmlns:a16="http://schemas.microsoft.com/office/drawing/2014/main" id="{B9B652B2-5C1F-2B77-27C2-D49971E6C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0059"/>
            <a:ext cx="10693400" cy="4910791"/>
          </a:xfrm>
          <a:prstGeom prst="rect">
            <a:avLst/>
          </a:prstGeom>
        </p:spPr>
      </p:pic>
      <p:sp>
        <p:nvSpPr>
          <p:cNvPr id="2" name="TextBox 1">
            <a:extLst>
              <a:ext uri="{FF2B5EF4-FFF2-40B4-BE49-F238E27FC236}">
                <a16:creationId xmlns:a16="http://schemas.microsoft.com/office/drawing/2014/main" id="{870905A8-31BB-7EBC-926B-23E52DA3FB12}"/>
              </a:ext>
            </a:extLst>
          </p:cNvPr>
          <p:cNvSpPr txBox="1"/>
          <p:nvPr/>
        </p:nvSpPr>
        <p:spPr>
          <a:xfrm>
            <a:off x="10091931" y="7187168"/>
            <a:ext cx="601469" cy="369332"/>
          </a:xfrm>
          <a:prstGeom prst="rect">
            <a:avLst/>
          </a:prstGeom>
          <a:noFill/>
        </p:spPr>
        <p:txBody>
          <a:bodyPr wrap="square" rtlCol="0">
            <a:spAutoFit/>
          </a:bodyPr>
          <a:lstStyle/>
          <a:p>
            <a:r>
              <a:rPr lang="en-GB" b="1" u="sng" dirty="0" err="1">
                <a:solidFill>
                  <a:srgbClr val="002060"/>
                </a:solidFill>
                <a:hlinkClick r:id="rId5"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12" name="TextBox 11">
            <a:extLst>
              <a:ext uri="{FF2B5EF4-FFF2-40B4-BE49-F238E27FC236}">
                <a16:creationId xmlns:a16="http://schemas.microsoft.com/office/drawing/2014/main" id="{EFE92906-E0EB-A5CE-48A7-8337AEAC3F6B}"/>
              </a:ext>
            </a:extLst>
          </p:cNvPr>
          <p:cNvSpPr txBox="1"/>
          <p:nvPr/>
        </p:nvSpPr>
        <p:spPr>
          <a:xfrm>
            <a:off x="379267" y="6606718"/>
            <a:ext cx="10087265" cy="923330"/>
          </a:xfrm>
          <a:prstGeom prst="rect">
            <a:avLst/>
          </a:prstGeom>
          <a:noFill/>
        </p:spPr>
        <p:txBody>
          <a:bodyPr wrap="square" rtlCol="0">
            <a:spAutoFit/>
          </a:bodyPr>
          <a:lstStyle/>
          <a:p>
            <a:r>
              <a:rPr lang="en-GB" dirty="0">
                <a:solidFill>
                  <a:srgbClr val="002060"/>
                </a:solidFill>
                <a:latin typeface="Montserrat Black" panose="00000A00000000000000" pitchFamily="2" charset="0"/>
              </a:rPr>
              <a:t>Globally: </a:t>
            </a:r>
            <a:r>
              <a:rPr lang="en-GB" dirty="0">
                <a:solidFill>
                  <a:srgbClr val="C00000"/>
                </a:solidFill>
                <a:latin typeface="Montserrat Black" panose="00000A00000000000000" pitchFamily="2" charset="0"/>
              </a:rPr>
              <a:t>Climate is Collapsing heading to Cataclysm (abrupt event)</a:t>
            </a:r>
          </a:p>
          <a:p>
            <a:r>
              <a:rPr lang="en-GB" dirty="0">
                <a:solidFill>
                  <a:srgbClr val="002060"/>
                </a:solidFill>
                <a:latin typeface="Montserrat Black" panose="00000A00000000000000" pitchFamily="2" charset="0"/>
              </a:rPr>
              <a:t>Solution: </a:t>
            </a:r>
            <a:r>
              <a:rPr lang="en-GB" dirty="0">
                <a:solidFill>
                  <a:schemeClr val="accent3">
                    <a:lumMod val="50000"/>
                  </a:schemeClr>
                </a:solidFill>
                <a:latin typeface="Montserrat Black" panose="00000A00000000000000" pitchFamily="2" charset="0"/>
              </a:rPr>
              <a:t>Constant</a:t>
            </a:r>
            <a:r>
              <a:rPr lang="en-GB" dirty="0">
                <a:solidFill>
                  <a:srgbClr val="FF0000"/>
                </a:solidFill>
                <a:latin typeface="Montserrat Black" panose="00000A00000000000000" pitchFamily="2" charset="0"/>
              </a:rPr>
              <a:t>*</a:t>
            </a:r>
            <a:r>
              <a:rPr lang="en-GB" dirty="0">
                <a:solidFill>
                  <a:schemeClr val="accent3">
                    <a:lumMod val="50000"/>
                  </a:schemeClr>
                </a:solidFill>
                <a:latin typeface="Montserrat Black" panose="00000A00000000000000" pitchFamily="2" charset="0"/>
              </a:rPr>
              <a:t> Energy and water transfers (Laws of thermodynamics)</a:t>
            </a:r>
          </a:p>
          <a:p>
            <a:pPr>
              <a:tabLst>
                <a:tab pos="1143000" algn="l"/>
              </a:tabLst>
            </a:pPr>
            <a:r>
              <a:rPr lang="en-US" sz="1800" dirty="0">
                <a:solidFill>
                  <a:srgbClr val="FF0000"/>
                </a:solidFill>
              </a:rPr>
              <a:t>*</a:t>
            </a:r>
            <a:r>
              <a:rPr lang="en-US" sz="1800" dirty="0">
                <a:solidFill>
                  <a:schemeClr val="accent6"/>
                </a:solidFill>
              </a:rPr>
              <a:t> </a:t>
            </a:r>
            <a:r>
              <a:rPr lang="en-GB" sz="1800" dirty="0">
                <a:solidFill>
                  <a:schemeClr val="accent6"/>
                </a:solidFill>
              </a:rPr>
              <a:t>extended periods and over large areas is a critical goal for global development &amp; cataclysm mitigation.</a:t>
            </a:r>
            <a:endParaRPr lang="en-GB" dirty="0">
              <a:solidFill>
                <a:schemeClr val="accent3">
                  <a:lumMod val="50000"/>
                </a:schemeClr>
              </a:solidFill>
              <a:latin typeface="Montserrat Black" panose="00000A00000000000000" pitchFamily="2" charset="0"/>
            </a:endParaRPr>
          </a:p>
        </p:txBody>
      </p:sp>
      <p:sp>
        <p:nvSpPr>
          <p:cNvPr id="13" name="TextBox 12">
            <a:extLst>
              <a:ext uri="{FF2B5EF4-FFF2-40B4-BE49-F238E27FC236}">
                <a16:creationId xmlns:a16="http://schemas.microsoft.com/office/drawing/2014/main" id="{B33D1222-DAFC-FCCB-3437-52641A36D9D2}"/>
              </a:ext>
            </a:extLst>
          </p:cNvPr>
          <p:cNvSpPr txBox="1"/>
          <p:nvPr/>
        </p:nvSpPr>
        <p:spPr>
          <a:xfrm>
            <a:off x="393700" y="5988050"/>
            <a:ext cx="5029200" cy="584775"/>
          </a:xfrm>
          <a:prstGeom prst="rect">
            <a:avLst/>
          </a:prstGeom>
          <a:noFill/>
        </p:spPr>
        <p:txBody>
          <a:bodyPr wrap="square" rtlCol="0">
            <a:spAutoFit/>
          </a:bodyPr>
          <a:lstStyle/>
          <a:p>
            <a:r>
              <a:rPr lang="en-GB" dirty="0">
                <a:solidFill>
                  <a:srgbClr val="002060"/>
                </a:solidFill>
                <a:latin typeface="Montserrat Black" panose="00000A00000000000000" pitchFamily="2" charset="0"/>
              </a:rPr>
              <a:t>Canada, US, Russia, Europe, N&amp;E Asia</a:t>
            </a:r>
          </a:p>
          <a:p>
            <a:r>
              <a:rPr lang="en-GB" sz="1400" dirty="0">
                <a:solidFill>
                  <a:srgbClr val="C00000"/>
                </a:solidFill>
                <a:latin typeface="Montserrat Black" panose="00000A00000000000000" pitchFamily="2" charset="0"/>
              </a:rPr>
              <a:t>Longer and colder winters, irregular summers</a:t>
            </a:r>
          </a:p>
        </p:txBody>
      </p:sp>
      <p:sp>
        <p:nvSpPr>
          <p:cNvPr id="14" name="TextBox 13">
            <a:extLst>
              <a:ext uri="{FF2B5EF4-FFF2-40B4-BE49-F238E27FC236}">
                <a16:creationId xmlns:a16="http://schemas.microsoft.com/office/drawing/2014/main" id="{59FEA621-20E3-3C38-722B-5BF7C6371364}"/>
              </a:ext>
            </a:extLst>
          </p:cNvPr>
          <p:cNvSpPr txBox="1"/>
          <p:nvPr/>
        </p:nvSpPr>
        <p:spPr>
          <a:xfrm>
            <a:off x="5664200" y="5988050"/>
            <a:ext cx="5029199" cy="584775"/>
          </a:xfrm>
          <a:prstGeom prst="rect">
            <a:avLst/>
          </a:prstGeom>
          <a:noFill/>
        </p:spPr>
        <p:txBody>
          <a:bodyPr wrap="square" rtlCol="0">
            <a:spAutoFit/>
          </a:bodyPr>
          <a:lstStyle/>
          <a:p>
            <a:r>
              <a:rPr lang="en-GB" dirty="0">
                <a:solidFill>
                  <a:srgbClr val="002060"/>
                </a:solidFill>
                <a:latin typeface="Montserrat Black" panose="00000A00000000000000" pitchFamily="2" charset="0"/>
              </a:rPr>
              <a:t>Tropical Zone</a:t>
            </a:r>
          </a:p>
          <a:p>
            <a:r>
              <a:rPr lang="en-GB" sz="1400" dirty="0">
                <a:solidFill>
                  <a:srgbClr val="C00000"/>
                </a:solidFill>
                <a:latin typeface="Montserrat Black" panose="00000A00000000000000" pitchFamily="2" charset="0"/>
              </a:rPr>
              <a:t>Hotter Dry season and wetter monsoon seasons.</a:t>
            </a:r>
          </a:p>
        </p:txBody>
      </p:sp>
      <p:sp>
        <p:nvSpPr>
          <p:cNvPr id="15" name="TextBox 14">
            <a:extLst>
              <a:ext uri="{FF2B5EF4-FFF2-40B4-BE49-F238E27FC236}">
                <a16:creationId xmlns:a16="http://schemas.microsoft.com/office/drawing/2014/main" id="{4DCA4074-67A2-D03A-B7D2-6C0CE29395D8}"/>
              </a:ext>
            </a:extLst>
          </p:cNvPr>
          <p:cNvSpPr txBox="1"/>
          <p:nvPr/>
        </p:nvSpPr>
        <p:spPr>
          <a:xfrm>
            <a:off x="1" y="1"/>
            <a:ext cx="10693398" cy="1081724"/>
          </a:xfrm>
          <a:prstGeom prst="rect">
            <a:avLst/>
          </a:prstGeom>
          <a:solidFill>
            <a:schemeClr val="tx2">
              <a:lumMod val="50000"/>
            </a:schemeClr>
          </a:solidFill>
        </p:spPr>
        <p:txBody>
          <a:bodyPr wrap="none" rtlCol="0" anchor="b" anchorCtr="0">
            <a:noAutofit/>
          </a:bodyPr>
          <a:lstStyle/>
          <a:p>
            <a:pPr algn="ctr"/>
            <a:r>
              <a:rPr lang="en-GB" sz="2400" dirty="0">
                <a:solidFill>
                  <a:schemeClr val="bg1"/>
                </a:solidFill>
                <a:latin typeface="Montserrat Black" panose="00000A00000000000000" pitchFamily="2" charset="0"/>
              </a:rPr>
              <a:t>ASEAN Mainland, “Humanity’s Last Hope”</a:t>
            </a:r>
          </a:p>
        </p:txBody>
      </p:sp>
    </p:spTree>
    <p:extLst>
      <p:ext uri="{BB962C8B-B14F-4D97-AF65-F5344CB8AC3E}">
        <p14:creationId xmlns:p14="http://schemas.microsoft.com/office/powerpoint/2010/main" val="307295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different types of water">
            <a:extLst>
              <a:ext uri="{FF2B5EF4-FFF2-40B4-BE49-F238E27FC236}">
                <a16:creationId xmlns:a16="http://schemas.microsoft.com/office/drawing/2014/main" id="{8AA020EA-113E-06E4-188D-EB3FFB2A7729}"/>
              </a:ext>
            </a:extLst>
          </p:cNvPr>
          <p:cNvPicPr>
            <a:picLocks noChangeAspect="1"/>
          </p:cNvPicPr>
          <p:nvPr/>
        </p:nvPicPr>
        <p:blipFill>
          <a:blip r:embed="rId3"/>
          <a:stretch>
            <a:fillRect/>
          </a:stretch>
        </p:blipFill>
        <p:spPr>
          <a:xfrm>
            <a:off x="0" y="-31750"/>
            <a:ext cx="10693400" cy="5482363"/>
          </a:xfrm>
          <a:prstGeom prst="rect">
            <a:avLst/>
          </a:prstGeom>
        </p:spPr>
      </p:pic>
      <p:sp>
        <p:nvSpPr>
          <p:cNvPr id="2" name="Shape 0">
            <a:extLst>
              <a:ext uri="{FF2B5EF4-FFF2-40B4-BE49-F238E27FC236}">
                <a16:creationId xmlns:a16="http://schemas.microsoft.com/office/drawing/2014/main" id="{43341C30-8D7A-1DB4-02E7-42563DB599F1}"/>
              </a:ext>
            </a:extLst>
          </p:cNvPr>
          <p:cNvSpPr/>
          <p:nvPr/>
        </p:nvSpPr>
        <p:spPr>
          <a:xfrm>
            <a:off x="2769758" y="607864"/>
            <a:ext cx="3643742" cy="503386"/>
          </a:xfrm>
          <a:prstGeom prst="roundRect">
            <a:avLst>
              <a:gd name="adj" fmla="val -29493"/>
            </a:avLst>
          </a:prstGeom>
          <a:gradFill flip="none" rotWithShape="1">
            <a:gsLst>
              <a:gs pos="2000">
                <a:schemeClr val="tx1">
                  <a:lumMod val="75000"/>
                </a:schemeClr>
              </a:gs>
              <a:gs pos="95000">
                <a:srgbClr val="E0DDD4">
                  <a:shade val="67500"/>
                  <a:satMod val="115000"/>
                </a:srgbClr>
              </a:gs>
              <a:gs pos="100000">
                <a:srgbClr val="E0DDD4">
                  <a:shade val="100000"/>
                  <a:satMod val="115000"/>
                </a:srgbClr>
              </a:gs>
            </a:gsLst>
            <a:path path="circle">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ln>
        </p:spPr>
        <p:txBody>
          <a:bodyPr/>
          <a:lstStyle/>
          <a:p>
            <a:pPr defTabSz="802020">
              <a:defRPr/>
            </a:pPr>
            <a:endParaRPr lang="en-GB" sz="1579">
              <a:solidFill>
                <a:prstClr val="black"/>
              </a:solidFill>
              <a:latin typeface="Franklin Gothic Book" panose="020B0502020104020203"/>
            </a:endParaRPr>
          </a:p>
        </p:txBody>
      </p:sp>
      <p:sp>
        <p:nvSpPr>
          <p:cNvPr id="4" name="TextBox 3">
            <a:extLst>
              <a:ext uri="{FF2B5EF4-FFF2-40B4-BE49-F238E27FC236}">
                <a16:creationId xmlns:a16="http://schemas.microsoft.com/office/drawing/2014/main" id="{8A51103B-0D14-72CF-478B-8D3F56C9EEA8}"/>
              </a:ext>
            </a:extLst>
          </p:cNvPr>
          <p:cNvSpPr txBox="1"/>
          <p:nvPr/>
        </p:nvSpPr>
        <p:spPr>
          <a:xfrm>
            <a:off x="2925546" y="614321"/>
            <a:ext cx="3456040" cy="47025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456"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only Typhoons…</a:t>
            </a:r>
          </a:p>
        </p:txBody>
      </p:sp>
      <p:pic>
        <p:nvPicPr>
          <p:cNvPr id="8" name="Picture 7">
            <a:extLst>
              <a:ext uri="{FF2B5EF4-FFF2-40B4-BE49-F238E27FC236}">
                <a16:creationId xmlns:a16="http://schemas.microsoft.com/office/drawing/2014/main" id="{AAC45966-6601-5136-D54C-BAE2ECAD4F12}"/>
              </a:ext>
            </a:extLst>
          </p:cNvPr>
          <p:cNvPicPr>
            <a:picLocks noChangeAspect="1"/>
          </p:cNvPicPr>
          <p:nvPr/>
        </p:nvPicPr>
        <p:blipFill>
          <a:blip r:embed="rId4"/>
          <a:stretch>
            <a:fillRect/>
          </a:stretch>
        </p:blipFill>
        <p:spPr>
          <a:xfrm>
            <a:off x="12700" y="5428290"/>
            <a:ext cx="10680700" cy="2128210"/>
          </a:xfrm>
          <a:prstGeom prst="rect">
            <a:avLst/>
          </a:prstGeom>
        </p:spPr>
      </p:pic>
      <p:sp>
        <p:nvSpPr>
          <p:cNvPr id="9" name="TextBox 8">
            <a:extLst>
              <a:ext uri="{FF2B5EF4-FFF2-40B4-BE49-F238E27FC236}">
                <a16:creationId xmlns:a16="http://schemas.microsoft.com/office/drawing/2014/main" id="{9CAAE62A-139B-5E53-3B41-24B8FCA13DFD}"/>
              </a:ext>
            </a:extLst>
          </p:cNvPr>
          <p:cNvSpPr txBox="1"/>
          <p:nvPr/>
        </p:nvSpPr>
        <p:spPr>
          <a:xfrm>
            <a:off x="457875" y="5413216"/>
            <a:ext cx="10222825" cy="3108543"/>
          </a:xfrm>
          <a:prstGeom prst="rect">
            <a:avLst/>
          </a:prstGeom>
          <a:noFill/>
        </p:spPr>
        <p:txBody>
          <a:bodyPr wrap="square" rtlCol="0">
            <a:spAutoFit/>
          </a:bodyPr>
          <a:lstStyle/>
          <a:p>
            <a:r>
              <a:rPr lang="en-GB" sz="2800" b="1" dirty="0">
                <a:solidFill>
                  <a:srgbClr val="002060"/>
                </a:solidFill>
                <a:effectLst>
                  <a:outerShdw blurRad="50800" dist="25400" dir="13500000" algn="br" rotWithShape="0">
                    <a:prstClr val="black">
                      <a:alpha val="40000"/>
                    </a:prstClr>
                  </a:outerShdw>
                </a:effectLst>
                <a:latin typeface="Arial" panose="020B0604020202020204" pitchFamily="34" charset="0"/>
                <a:cs typeface="Arial" panose="020B0604020202020204" pitchFamily="34" charset="0"/>
              </a:rPr>
              <a:t>Average rainfall in ASEAN Mainland</a:t>
            </a:r>
          </a:p>
          <a:p>
            <a:r>
              <a:rPr lang="en-GB" dirty="0">
                <a:solidFill>
                  <a:srgbClr val="002060"/>
                </a:solidFill>
                <a:latin typeface="Arial" panose="020B0604020202020204" pitchFamily="34" charset="0"/>
                <a:cs typeface="Arial" panose="020B0604020202020204" pitchFamily="34" charset="0"/>
              </a:rPr>
              <a:t>From Multiple sources</a:t>
            </a:r>
          </a:p>
          <a:p>
            <a:r>
              <a:rPr lang="en-GB" sz="2800" b="1" kern="0" dirty="0">
                <a:solidFill>
                  <a:srgbClr val="002060"/>
                </a:solidFill>
                <a:effectLst>
                  <a:outerShdw blurRad="38100" dist="25400" dir="2700000" algn="tl">
                    <a:srgbClr val="000000">
                      <a:alpha val="43137"/>
                    </a:srgbClr>
                  </a:outerShdw>
                </a:effectLst>
                <a:latin typeface="Arial" panose="020B0604020202020204" pitchFamily="34" charset="0"/>
                <a:cs typeface="Arial" panose="020B0604020202020204" pitchFamily="34" charset="0"/>
              </a:rPr>
              <a:t>Modern technology can double the rainfall</a:t>
            </a:r>
          </a:p>
          <a:p>
            <a:r>
              <a:rPr lang="en-GB" dirty="0">
                <a:solidFill>
                  <a:srgbClr val="002060"/>
                </a:solidFill>
                <a:latin typeface="Arial" panose="020B0604020202020204" pitchFamily="34" charset="0"/>
                <a:cs typeface="Arial" panose="020B0604020202020204" pitchFamily="34" charset="0"/>
              </a:rPr>
              <a:t>Successful </a:t>
            </a:r>
            <a:r>
              <a:rPr lang="en-GB" b="1"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US Air Force cloud seedings</a:t>
            </a:r>
            <a:r>
              <a:rPr lang="en-GB" dirty="0">
                <a:solidFill>
                  <a:srgbClr val="002060"/>
                </a:solidFill>
                <a:latin typeface="Arial" panose="020B0604020202020204" pitchFamily="34" charset="0"/>
                <a:cs typeface="Arial" panose="020B0604020202020204" pitchFamily="34" charset="0"/>
              </a:rPr>
              <a:t> (1966-1972).</a:t>
            </a:r>
          </a:p>
          <a:p>
            <a:pPr>
              <a:tabLst>
                <a:tab pos="741363" algn="l"/>
              </a:tabLst>
            </a:pPr>
            <a:r>
              <a:rPr lang="en-GB" sz="2800" b="1" kern="0" dirty="0">
                <a:solidFill>
                  <a:srgbClr val="002060"/>
                </a:solidFill>
                <a:effectLst>
                  <a:outerShdw blurRad="50800" dist="25400" dir="13500000" algn="br" rotWithShape="0">
                    <a:prstClr val="black">
                      <a:alpha val="40000"/>
                    </a:prstClr>
                  </a:outerShdw>
                </a:effectLst>
                <a:latin typeface="Arial" panose="020B0604020202020204" pitchFamily="34" charset="0"/>
                <a:cs typeface="Arial" panose="020B0604020202020204" pitchFamily="34" charset="0"/>
              </a:rPr>
              <a:t>	”Humanity’s Last Hope”</a:t>
            </a:r>
            <a:endParaRPr lang="en-GB" sz="2800" dirty="0">
              <a:solidFill>
                <a:srgbClr val="002060"/>
              </a:solidFill>
              <a:effectLst>
                <a:outerShdw blurRad="50800" dist="25400" dir="13500000" algn="br" rotWithShape="0">
                  <a:prstClr val="black">
                    <a:alpha val="40000"/>
                  </a:prstClr>
                </a:outerShdw>
              </a:effectLst>
              <a:latin typeface="Arial" panose="020B0604020202020204" pitchFamily="34" charset="0"/>
              <a:cs typeface="Arial" panose="020B0604020202020204" pitchFamily="34" charset="0"/>
            </a:endParaRPr>
          </a:p>
          <a:p>
            <a:endParaRPr lang="en-GB" sz="2800" b="1" spc="600" dirty="0">
              <a:solidFill>
                <a:srgbClr val="00B0F0"/>
              </a:solidFill>
              <a:effectLst>
                <a:outerShdw blurRad="38100" dist="38100" dir="2700000" algn="tl">
                  <a:srgbClr val="000000">
                    <a:alpha val="43137"/>
                  </a:srgbClr>
                </a:outerShdw>
              </a:effectLst>
              <a:latin typeface="Arial" panose="020B0604020202020204" pitchFamily="34" charset="0"/>
            </a:endParaRPr>
          </a:p>
          <a:p>
            <a:pPr algn="ctr"/>
            <a:endParaRPr lang="en-GB" sz="4800" b="1" spc="600" dirty="0">
              <a:solidFill>
                <a:srgbClr val="00B0F0"/>
              </a:solidFill>
              <a:effectLst>
                <a:outerShdw blurRad="38100" dist="38100" dir="2700000" algn="tl">
                  <a:srgbClr val="000000">
                    <a:alpha val="43137"/>
                  </a:srgbClr>
                </a:outerShdw>
              </a:effectLst>
              <a:latin typeface="Arial" panose="020B0604020202020204" pitchFamily="34" charset="0"/>
            </a:endParaRPr>
          </a:p>
        </p:txBody>
      </p:sp>
      <p:sp>
        <p:nvSpPr>
          <p:cNvPr id="5" name="Arrow: Right 4">
            <a:extLst>
              <a:ext uri="{FF2B5EF4-FFF2-40B4-BE49-F238E27FC236}">
                <a16:creationId xmlns:a16="http://schemas.microsoft.com/office/drawing/2014/main" id="{55B5C05A-4D68-0626-B396-0930A6EF2E4A}"/>
              </a:ext>
            </a:extLst>
          </p:cNvPr>
          <p:cNvSpPr/>
          <p:nvPr/>
        </p:nvSpPr>
        <p:spPr>
          <a:xfrm>
            <a:off x="546100" y="6902450"/>
            <a:ext cx="6096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C652DE-993A-77BD-8C34-2A9E81AAF15B}"/>
              </a:ext>
            </a:extLst>
          </p:cNvPr>
          <p:cNvSpPr txBox="1"/>
          <p:nvPr/>
        </p:nvSpPr>
        <p:spPr>
          <a:xfrm>
            <a:off x="0" y="1737360"/>
            <a:ext cx="3743320" cy="3680768"/>
          </a:xfrm>
          <a:prstGeom prst="rect">
            <a:avLst/>
          </a:prstGeom>
          <a:solidFill>
            <a:schemeClr val="tx1"/>
          </a:solidFill>
        </p:spPr>
        <p:txBody>
          <a:bodyPr vert="horz" lIns="91440" tIns="45720" rIns="91440" bIns="45720" rtlCol="0" anchor="ctr">
            <a:noAutofit/>
          </a:bodyPr>
          <a:lstStyle/>
          <a:p>
            <a:pPr>
              <a:lnSpc>
                <a:spcPct val="90000"/>
              </a:lnSpc>
              <a:spcAft>
                <a:spcPts val="600"/>
              </a:spcAft>
            </a:pPr>
            <a:r>
              <a:rPr lang="en-US" sz="2000" b="1" dirty="0">
                <a:solidFill>
                  <a:srgbClr val="FFFFFF"/>
                </a:solidFill>
              </a:rPr>
              <a:t>Mekong tributaries</a:t>
            </a:r>
            <a:br>
              <a:rPr lang="en-US" sz="2000" b="1" dirty="0">
                <a:solidFill>
                  <a:srgbClr val="FFFFFF"/>
                </a:solidFill>
              </a:rPr>
            </a:br>
            <a:r>
              <a:rPr lang="en-US" sz="2000" b="1" dirty="0">
                <a:solidFill>
                  <a:srgbClr val="FFFFFF"/>
                </a:solidFill>
              </a:rPr>
              <a:t>in Laos  </a:t>
            </a:r>
          </a:p>
          <a:p>
            <a:pPr indent="-228600">
              <a:lnSpc>
                <a:spcPct val="90000"/>
              </a:lnSpc>
              <a:spcAft>
                <a:spcPts val="600"/>
              </a:spcAft>
              <a:buFont typeface="Arial" panose="020B0604020202020204" pitchFamily="34" charset="0"/>
              <a:buChar char="•"/>
            </a:pPr>
            <a:r>
              <a:rPr lang="en-US" sz="2000" dirty="0">
                <a:solidFill>
                  <a:srgbClr val="FFFFFF"/>
                </a:solidFill>
              </a:rPr>
              <a:t>13 rivers</a:t>
            </a:r>
          </a:p>
          <a:p>
            <a:pPr>
              <a:lnSpc>
                <a:spcPct val="90000"/>
              </a:lnSpc>
              <a:spcAft>
                <a:spcPts val="600"/>
              </a:spcAft>
            </a:pPr>
            <a:r>
              <a:rPr lang="en-US" sz="2000" b="1" dirty="0">
                <a:solidFill>
                  <a:srgbClr val="FFFFFF"/>
                </a:solidFill>
              </a:rPr>
              <a:t>In Thailand</a:t>
            </a:r>
          </a:p>
          <a:p>
            <a:pPr marL="342900" indent="-342900">
              <a:lnSpc>
                <a:spcPct val="90000"/>
              </a:lnSpc>
              <a:spcAft>
                <a:spcPts val="600"/>
              </a:spcAft>
              <a:buFont typeface="Arial" panose="020B0604020202020204" pitchFamily="34" charset="0"/>
              <a:buChar char="•"/>
            </a:pPr>
            <a:r>
              <a:rPr lang="en-US" sz="2000" dirty="0">
                <a:solidFill>
                  <a:srgbClr val="FFFFFF"/>
                </a:solidFill>
              </a:rPr>
              <a:t>8 rivers</a:t>
            </a:r>
          </a:p>
          <a:p>
            <a:pPr>
              <a:lnSpc>
                <a:spcPct val="90000"/>
              </a:lnSpc>
              <a:spcAft>
                <a:spcPts val="600"/>
              </a:spcAft>
            </a:pPr>
            <a:r>
              <a:rPr lang="en-US" sz="2000" b="1" dirty="0">
                <a:solidFill>
                  <a:srgbClr val="FFFFFF"/>
                </a:solidFill>
              </a:rPr>
              <a:t>Groundwater: &gt;600 km</a:t>
            </a:r>
            <a:r>
              <a:rPr lang="en-US" sz="2000" b="1" baseline="30000" dirty="0">
                <a:solidFill>
                  <a:srgbClr val="FFFFFF"/>
                </a:solidFill>
              </a:rPr>
              <a:t>3</a:t>
            </a:r>
            <a:r>
              <a:rPr lang="en-US" sz="1600" dirty="0">
                <a:solidFill>
                  <a:srgbClr val="FFFFFF"/>
                </a:solidFill>
              </a:rPr>
              <a:t>, renewable</a:t>
            </a:r>
            <a:endParaRPr lang="en-US" sz="2000" b="1" baseline="30000" dirty="0">
              <a:solidFill>
                <a:srgbClr val="FFFFFF"/>
              </a:solidFill>
            </a:endParaRPr>
          </a:p>
          <a:p>
            <a:pPr>
              <a:lnSpc>
                <a:spcPct val="90000"/>
              </a:lnSpc>
              <a:spcAft>
                <a:spcPts val="600"/>
              </a:spcAft>
            </a:pPr>
            <a:r>
              <a:rPr lang="en-US" sz="2000" b="1" dirty="0">
                <a:solidFill>
                  <a:srgbClr val="FFFFFF"/>
                </a:solidFill>
              </a:rPr>
              <a:t>Enough to:</a:t>
            </a:r>
          </a:p>
          <a:p>
            <a:pPr indent="-228600">
              <a:lnSpc>
                <a:spcPct val="90000"/>
              </a:lnSpc>
              <a:spcAft>
                <a:spcPts val="600"/>
              </a:spcAft>
              <a:buFont typeface="Arial" panose="020B0604020202020204" pitchFamily="34" charset="0"/>
              <a:buChar char="•"/>
            </a:pPr>
            <a:r>
              <a:rPr lang="en-US" sz="2000" dirty="0">
                <a:solidFill>
                  <a:srgbClr val="FFFFFF"/>
                </a:solidFill>
              </a:rPr>
              <a:t>Upgradable to World Kitchen</a:t>
            </a:r>
          </a:p>
          <a:p>
            <a:pPr indent="-228600">
              <a:lnSpc>
                <a:spcPct val="90000"/>
              </a:lnSpc>
              <a:spcAft>
                <a:spcPts val="600"/>
              </a:spcAft>
              <a:buFont typeface="Arial" panose="020B0604020202020204" pitchFamily="34" charset="0"/>
              <a:buChar char="•"/>
            </a:pPr>
            <a:r>
              <a:rPr lang="en-US" sz="2000" dirty="0">
                <a:solidFill>
                  <a:srgbClr val="FFFFFF"/>
                </a:solidFill>
              </a:rPr>
              <a:t>Build a Clean transport system</a:t>
            </a:r>
          </a:p>
          <a:p>
            <a:pPr indent="-228600">
              <a:lnSpc>
                <a:spcPct val="90000"/>
              </a:lnSpc>
              <a:spcAft>
                <a:spcPts val="600"/>
              </a:spcAft>
              <a:buFont typeface="Arial" panose="020B0604020202020204" pitchFamily="34" charset="0"/>
              <a:buChar char="•"/>
            </a:pPr>
            <a:r>
              <a:rPr lang="en-US" sz="2000" dirty="0">
                <a:solidFill>
                  <a:srgbClr val="FFFFFF"/>
                </a:solidFill>
              </a:rPr>
              <a:t>Solve </a:t>
            </a:r>
            <a:r>
              <a:rPr lang="en-US" sz="2000" dirty="0">
                <a:solidFill>
                  <a:schemeClr val="bg1"/>
                </a:solidFill>
                <a:hlinkClick r:id="rId6">
                  <a:extLst>
                    <a:ext uri="{A12FA001-AC4F-418D-AE19-62706E023703}">
                      <ahyp:hlinkClr xmlns:ahyp="http://schemas.microsoft.com/office/drawing/2018/hyperlinkcolor" val="tx"/>
                    </a:ext>
                  </a:extLst>
                </a:hlinkClick>
              </a:rPr>
              <a:t>UNSDG</a:t>
            </a:r>
            <a:r>
              <a:rPr lang="en-US" sz="2000" dirty="0">
                <a:solidFill>
                  <a:srgbClr val="FFFFFF"/>
                </a:solidFill>
              </a:rPr>
              <a:t> &amp; avoid </a:t>
            </a:r>
            <a:r>
              <a:rPr lang="en-US" sz="2000" dirty="0">
                <a:solidFill>
                  <a:schemeClr val="bg1"/>
                </a:solidFill>
                <a:hlinkClick r:id="rId7">
                  <a:extLst>
                    <a:ext uri="{A12FA001-AC4F-418D-AE19-62706E023703}">
                      <ahyp:hlinkClr xmlns:ahyp="http://schemas.microsoft.com/office/drawing/2018/hyperlinkcolor" val="tx"/>
                    </a:ext>
                  </a:extLst>
                </a:hlinkClick>
              </a:rPr>
              <a:t>cataclysm</a:t>
            </a:r>
            <a:endParaRPr lang="en-US" sz="2000" dirty="0">
              <a:solidFill>
                <a:schemeClr val="bg1"/>
              </a:solidFill>
            </a:endParaRPr>
          </a:p>
        </p:txBody>
      </p:sp>
      <p:sp>
        <p:nvSpPr>
          <p:cNvPr id="7" name="TextBox 6">
            <a:extLst>
              <a:ext uri="{FF2B5EF4-FFF2-40B4-BE49-F238E27FC236}">
                <a16:creationId xmlns:a16="http://schemas.microsoft.com/office/drawing/2014/main" id="{BC3E3197-3603-BD6C-A3D4-F579F88575E0}"/>
              </a:ext>
            </a:extLst>
          </p:cNvPr>
          <p:cNvSpPr txBox="1"/>
          <p:nvPr/>
        </p:nvSpPr>
        <p:spPr>
          <a:xfrm>
            <a:off x="7251700" y="2100957"/>
            <a:ext cx="1561646" cy="738664"/>
          </a:xfrm>
          <a:prstGeom prst="rect">
            <a:avLst/>
          </a:prstGeom>
          <a:noFill/>
        </p:spPr>
        <p:txBody>
          <a:bodyPr wrap="none" rtlCol="0">
            <a:spAutoFit/>
          </a:bodyPr>
          <a:lstStyle/>
          <a:p>
            <a:pPr algn="ctr"/>
            <a:r>
              <a:rPr lang="en-US" sz="2800" b="1" dirty="0">
                <a:solidFill>
                  <a:schemeClr val="tx2"/>
                </a:solidFill>
                <a:effectLst>
                  <a:outerShdw blurRad="38100" dist="38100" dir="2700000" algn="tl">
                    <a:srgbClr val="000000">
                      <a:alpha val="43137"/>
                    </a:srgbClr>
                  </a:outerShdw>
                </a:effectLst>
                <a:latin typeface="Arial Black" panose="020B0A04020102020204" pitchFamily="34" charset="0"/>
              </a:rPr>
              <a:t>ASEAN</a:t>
            </a:r>
          </a:p>
          <a:p>
            <a:pPr algn="ctr"/>
            <a:r>
              <a:rPr lang="en-US" sz="1400" b="1" dirty="0">
                <a:solidFill>
                  <a:schemeClr val="tx2"/>
                </a:solidFill>
                <a:effectLst>
                  <a:outerShdw blurRad="38100" dist="38100" dir="2700000" algn="tl">
                    <a:srgbClr val="000000">
                      <a:alpha val="43137"/>
                    </a:srgbClr>
                  </a:outerShdw>
                </a:effectLst>
                <a:latin typeface="Arial Black" panose="020B0A04020102020204" pitchFamily="34" charset="0"/>
              </a:rPr>
              <a:t>(mainland)</a:t>
            </a:r>
          </a:p>
        </p:txBody>
      </p:sp>
      <p:sp>
        <p:nvSpPr>
          <p:cNvPr id="10" name="TextBox 9">
            <a:extLst>
              <a:ext uri="{FF2B5EF4-FFF2-40B4-BE49-F238E27FC236}">
                <a16:creationId xmlns:a16="http://schemas.microsoft.com/office/drawing/2014/main" id="{16CEBB6B-F643-9BE8-AAD7-6F13D523C330}"/>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8"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23710605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A5330-7978-A2AB-D0F0-42B0EA8DAE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0693400" cy="5589907"/>
          </a:xfrm>
          <a:prstGeom prst="rect">
            <a:avLst/>
          </a:prstGeom>
        </p:spPr>
      </p:pic>
      <p:pic>
        <p:nvPicPr>
          <p:cNvPr id="6" name="Picture 5">
            <a:extLst>
              <a:ext uri="{FF2B5EF4-FFF2-40B4-BE49-F238E27FC236}">
                <a16:creationId xmlns:a16="http://schemas.microsoft.com/office/drawing/2014/main" id="{F72947D7-BA3E-73FF-182C-06B4AB2680BB}"/>
              </a:ext>
            </a:extLst>
          </p:cNvPr>
          <p:cNvPicPr>
            <a:picLocks noChangeAspect="1"/>
          </p:cNvPicPr>
          <p:nvPr/>
        </p:nvPicPr>
        <p:blipFill>
          <a:blip r:embed="rId4"/>
          <a:stretch>
            <a:fillRect/>
          </a:stretch>
        </p:blipFill>
        <p:spPr>
          <a:xfrm>
            <a:off x="12700" y="5561390"/>
            <a:ext cx="10680700" cy="1995109"/>
          </a:xfrm>
          <a:prstGeom prst="rect">
            <a:avLst/>
          </a:prstGeom>
        </p:spPr>
      </p:pic>
      <p:sp>
        <p:nvSpPr>
          <p:cNvPr id="7" name="TextBox 6">
            <a:extLst>
              <a:ext uri="{FF2B5EF4-FFF2-40B4-BE49-F238E27FC236}">
                <a16:creationId xmlns:a16="http://schemas.microsoft.com/office/drawing/2014/main" id="{CA805C27-2157-1483-2EC0-A65D554EF664}"/>
              </a:ext>
            </a:extLst>
          </p:cNvPr>
          <p:cNvSpPr txBox="1"/>
          <p:nvPr/>
        </p:nvSpPr>
        <p:spPr>
          <a:xfrm>
            <a:off x="457875" y="5561390"/>
            <a:ext cx="9243275" cy="1354217"/>
          </a:xfrm>
          <a:prstGeom prst="rect">
            <a:avLst/>
          </a:prstGeom>
          <a:noFill/>
        </p:spPr>
        <p:txBody>
          <a:bodyPr wrap="square" rtlCol="0">
            <a:spAutoFit/>
          </a:bodyPr>
          <a:lstStyle/>
          <a:p>
            <a:r>
              <a:rPr lang="en-GB" sz="2800" b="1" dirty="0">
                <a:solidFill>
                  <a:srgbClr val="002060"/>
                </a:solidFill>
                <a:latin typeface="Arial" panose="020B0604020202020204" pitchFamily="34" charset="0"/>
                <a:cs typeface="Arial" panose="020B0604020202020204" pitchFamily="34" charset="0"/>
              </a:rPr>
              <a:t>Mountain Chains in ASEAN Mainland</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More Kinetic and potential energies (500 to 2000m)</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Which is also the hight of Vertical farming without pumping cost (pipeline).</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Ideal for Cataclysm preparedness in case prevention measures failure. </a:t>
            </a:r>
          </a:p>
        </p:txBody>
      </p:sp>
      <p:sp>
        <p:nvSpPr>
          <p:cNvPr id="5" name="TextBox 4">
            <a:extLst>
              <a:ext uri="{FF2B5EF4-FFF2-40B4-BE49-F238E27FC236}">
                <a16:creationId xmlns:a16="http://schemas.microsoft.com/office/drawing/2014/main" id="{2A0F22AF-7F26-6931-9E50-D9C8AFD73614}"/>
              </a:ext>
            </a:extLst>
          </p:cNvPr>
          <p:cNvSpPr txBox="1"/>
          <p:nvPr/>
        </p:nvSpPr>
        <p:spPr>
          <a:xfrm>
            <a:off x="4279900" y="2065119"/>
            <a:ext cx="2852063" cy="1200329"/>
          </a:xfrm>
          <a:prstGeom prst="rect">
            <a:avLst/>
          </a:prstGeom>
          <a:noFill/>
        </p:spPr>
        <p:txBody>
          <a:bodyPr wrap="none" rtlCol="0">
            <a:spAutoFit/>
          </a:bodyPr>
          <a:lstStyle/>
          <a:p>
            <a:pPr algn="ctr"/>
            <a:r>
              <a:rPr lang="en-US" sz="3600" b="1" dirty="0">
                <a:solidFill>
                  <a:schemeClr val="tx2"/>
                </a:solidFill>
                <a:effectLst>
                  <a:outerShdw blurRad="38100" dist="38100" dir="2700000" algn="tl">
                    <a:srgbClr val="000000">
                      <a:alpha val="43137"/>
                    </a:srgbClr>
                  </a:outerShdw>
                </a:effectLst>
                <a:latin typeface="Arial Black" panose="020B0A04020102020204" pitchFamily="34" charset="0"/>
              </a:rPr>
              <a:t>ASEAN</a:t>
            </a:r>
          </a:p>
          <a:p>
            <a:pPr algn="ctr"/>
            <a:r>
              <a:rPr lang="en-US" sz="3600" b="1" dirty="0">
                <a:solidFill>
                  <a:schemeClr val="tx2"/>
                </a:solidFill>
                <a:effectLst>
                  <a:outerShdw blurRad="38100" dist="38100" dir="2700000" algn="tl">
                    <a:srgbClr val="000000">
                      <a:alpha val="43137"/>
                    </a:srgbClr>
                  </a:outerShdw>
                </a:effectLst>
                <a:latin typeface="Arial Black" panose="020B0A04020102020204" pitchFamily="34" charset="0"/>
              </a:rPr>
              <a:t>(mainland)</a:t>
            </a:r>
            <a:endParaRPr lang="en-US" b="1" dirty="0">
              <a:solidFill>
                <a:schemeClr val="tx2"/>
              </a:solidFill>
              <a:effectLst>
                <a:outerShdw blurRad="38100" dist="38100" dir="2700000" algn="tl">
                  <a:srgbClr val="000000">
                    <a:alpha val="43137"/>
                  </a:srgbClr>
                </a:outerShdw>
              </a:effectLst>
              <a:latin typeface="Arial Black" panose="020B0A04020102020204" pitchFamily="34" charset="0"/>
            </a:endParaRPr>
          </a:p>
        </p:txBody>
      </p:sp>
      <p:sp>
        <p:nvSpPr>
          <p:cNvPr id="2" name="TextBox 1">
            <a:extLst>
              <a:ext uri="{FF2B5EF4-FFF2-40B4-BE49-F238E27FC236}">
                <a16:creationId xmlns:a16="http://schemas.microsoft.com/office/drawing/2014/main" id="{51F9CFE2-2F7C-020F-8D25-C5F64055A131}"/>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5"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115744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51879" y="1011793"/>
            <a:ext cx="619333" cy="646074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51306" y="709005"/>
            <a:ext cx="368644" cy="624630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9918" y="709005"/>
            <a:ext cx="9589593" cy="5941123"/>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314E3BA-DA08-F97F-FE29-C7E6E6AD62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3450" y="1436992"/>
            <a:ext cx="5052393" cy="5213136"/>
          </a:xfrm>
          <a:prstGeom prst="rect">
            <a:avLst/>
          </a:prstGeom>
        </p:spPr>
      </p:pic>
      <p:sp>
        <p:nvSpPr>
          <p:cNvPr id="7" name="TextBox 6">
            <a:extLst>
              <a:ext uri="{FF2B5EF4-FFF2-40B4-BE49-F238E27FC236}">
                <a16:creationId xmlns:a16="http://schemas.microsoft.com/office/drawing/2014/main" id="{6867A285-E977-2435-2DE2-245744D6F77A}"/>
              </a:ext>
            </a:extLst>
          </p:cNvPr>
          <p:cNvSpPr txBox="1"/>
          <p:nvPr/>
        </p:nvSpPr>
        <p:spPr>
          <a:xfrm>
            <a:off x="5718161" y="1436992"/>
            <a:ext cx="4200539" cy="3585597"/>
          </a:xfrm>
          <a:prstGeom prst="rect">
            <a:avLst/>
          </a:prstGeom>
          <a:noFill/>
        </p:spPr>
        <p:txBody>
          <a:bodyPr wrap="square" rtlCol="0">
            <a:spAutoFit/>
          </a:bodyPr>
          <a:lstStyle/>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Over 600 km</a:t>
            </a:r>
            <a:r>
              <a:rPr lang="en-GB" sz="2400" kern="1200" baseline="30000" dirty="0">
                <a:solidFill>
                  <a:srgbClr val="002060"/>
                </a:solidFill>
                <a:latin typeface="Arial" panose="020B0604020202020204" pitchFamily="34" charset="0"/>
                <a:ea typeface="+mn-ea"/>
                <a:cs typeface="Arial" panose="020B0604020202020204" pitchFamily="34" charset="0"/>
              </a:rPr>
              <a:t>3</a:t>
            </a:r>
          </a:p>
          <a:p>
            <a:pPr marL="342900" indent="-342900" defTabSz="548640">
              <a:spcAft>
                <a:spcPts val="600"/>
              </a:spcAft>
              <a:buFont typeface="Arial" panose="020B0604020202020204" pitchFamily="34" charset="0"/>
              <a:buChar char="•"/>
            </a:pPr>
            <a:r>
              <a:rPr lang="en-GB" sz="2400" u="sng" kern="1200" dirty="0">
                <a:solidFill>
                  <a:srgbClr val="002060"/>
                </a:solidFill>
                <a:latin typeface="Arial" panose="020B0604020202020204" pitchFamily="34" charset="0"/>
                <a:ea typeface="+mn-ea"/>
                <a:cs typeface="Arial" panose="020B0604020202020204" pitchFamily="34" charset="0"/>
              </a:rPr>
              <a:t>renewable</a:t>
            </a:r>
          </a:p>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Pilot project in Laos</a:t>
            </a:r>
          </a:p>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Expand to neighbours</a:t>
            </a:r>
          </a:p>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until reaching MENA</a:t>
            </a:r>
          </a:p>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and deploy worldwide</a:t>
            </a:r>
          </a:p>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exportable to Space</a:t>
            </a:r>
          </a:p>
          <a:p>
            <a:pPr marL="342900" indent="-342900" defTabSz="548640">
              <a:spcAft>
                <a:spcPts val="600"/>
              </a:spcAft>
              <a:buFont typeface="Arial" panose="020B0604020202020204" pitchFamily="34" charset="0"/>
              <a:buChar char="•"/>
            </a:pPr>
            <a:r>
              <a:rPr lang="en-GB" sz="2400" kern="1200" dirty="0">
                <a:solidFill>
                  <a:srgbClr val="002060"/>
                </a:solidFill>
                <a:latin typeface="Arial" panose="020B0604020202020204" pitchFamily="34" charset="0"/>
                <a:ea typeface="+mn-ea"/>
                <a:cs typeface="Arial" panose="020B0604020202020204" pitchFamily="34" charset="0"/>
              </a:rPr>
              <a:t>and Beyond</a:t>
            </a:r>
            <a:endParaRPr lang="en-GB" sz="40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F2559E-2EEF-A2A5-B57D-2FAA7AC7E0EE}"/>
              </a:ext>
            </a:extLst>
          </p:cNvPr>
          <p:cNvSpPr txBox="1"/>
          <p:nvPr/>
        </p:nvSpPr>
        <p:spPr>
          <a:xfrm>
            <a:off x="573450" y="614582"/>
            <a:ext cx="9589592" cy="954107"/>
          </a:xfrm>
          <a:prstGeom prst="rect">
            <a:avLst/>
          </a:prstGeom>
          <a:noFill/>
        </p:spPr>
        <p:txBody>
          <a:bodyPr wrap="square" rtlCol="0">
            <a:spAutoFit/>
          </a:bodyPr>
          <a:lstStyle/>
          <a:p>
            <a:r>
              <a:rPr lang="en-GB" sz="2800" b="1" dirty="0">
                <a:solidFill>
                  <a:srgbClr val="002060"/>
                </a:solidFill>
                <a:latin typeface="Arial" panose="020B0604020202020204" pitchFamily="34" charset="0"/>
                <a:cs typeface="Arial" panose="020B0604020202020204" pitchFamily="34" charset="0"/>
              </a:rPr>
              <a:t>ASEAN Mainland deep Groundwater</a:t>
            </a:r>
          </a:p>
          <a:p>
            <a:r>
              <a:rPr lang="en-GB" sz="2800" b="1" i="1" dirty="0">
                <a:solidFill>
                  <a:srgbClr val="002060"/>
                </a:solidFill>
                <a:latin typeface="Arial" panose="020B0604020202020204" pitchFamily="34" charset="0"/>
                <a:cs typeface="Arial" panose="020B0604020202020204" pitchFamily="34" charset="0"/>
              </a:rPr>
              <a:t>Primary Water Cycle (PWC)</a:t>
            </a:r>
            <a:endParaRPr lang="en-GB" i="1" dirty="0"/>
          </a:p>
        </p:txBody>
      </p:sp>
      <p:sp>
        <p:nvSpPr>
          <p:cNvPr id="3" name="TextBox 2">
            <a:extLst>
              <a:ext uri="{FF2B5EF4-FFF2-40B4-BE49-F238E27FC236}">
                <a16:creationId xmlns:a16="http://schemas.microsoft.com/office/drawing/2014/main" id="{18350B32-99A4-487E-15CD-7D6A76D56F2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4" name="Speech Bubble: Oval 3">
            <a:extLst>
              <a:ext uri="{FF2B5EF4-FFF2-40B4-BE49-F238E27FC236}">
                <a16:creationId xmlns:a16="http://schemas.microsoft.com/office/drawing/2014/main" id="{175E9333-3327-BCDB-83CA-C1B8ED560745}"/>
              </a:ext>
            </a:extLst>
          </p:cNvPr>
          <p:cNvSpPr/>
          <p:nvPr/>
        </p:nvSpPr>
        <p:spPr>
          <a:xfrm rot="10800000">
            <a:off x="5956300" y="1187447"/>
            <a:ext cx="2819400" cy="762001"/>
          </a:xfrm>
          <a:prstGeom prst="wedgeEllipseCallou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59C67A9-DF16-E1CF-1AD8-B18BD2861E3F}"/>
              </a:ext>
            </a:extLst>
          </p:cNvPr>
          <p:cNvSpPr txBox="1"/>
          <p:nvPr/>
        </p:nvSpPr>
        <p:spPr>
          <a:xfrm>
            <a:off x="8394700" y="743449"/>
            <a:ext cx="2057400" cy="646331"/>
          </a:xfrm>
          <a:prstGeom prst="rect">
            <a:avLst/>
          </a:prstGeom>
          <a:noFill/>
        </p:spPr>
        <p:txBody>
          <a:bodyPr wrap="square" rtlCol="0">
            <a:spAutoFit/>
          </a:bodyPr>
          <a:lstStyle/>
          <a:p>
            <a:r>
              <a:rPr lang="en-GB" dirty="0"/>
              <a:t>Larger than</a:t>
            </a:r>
          </a:p>
          <a:p>
            <a:r>
              <a:rPr lang="en-GB" dirty="0">
                <a:hlinkClick r:id="rId5" action="ppaction://hlinksldjump"/>
              </a:rPr>
              <a:t>global oil reserve</a:t>
            </a:r>
            <a:endParaRPr lang="en-GB" dirty="0"/>
          </a:p>
        </p:txBody>
      </p:sp>
      <p:pic>
        <p:nvPicPr>
          <p:cNvPr id="9" name="Graphic 8" descr="Folder outline">
            <a:extLst>
              <a:ext uri="{FF2B5EF4-FFF2-40B4-BE49-F238E27FC236}">
                <a16:creationId xmlns:a16="http://schemas.microsoft.com/office/drawing/2014/main" id="{ECCB8F5F-36EE-7D21-8154-896FA8F42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4900" y="5302250"/>
            <a:ext cx="1828800" cy="914400"/>
          </a:xfrm>
          <a:prstGeom prst="rect">
            <a:avLst/>
          </a:prstGeom>
        </p:spPr>
      </p:pic>
      <p:sp>
        <p:nvSpPr>
          <p:cNvPr id="10" name="TextBox 9">
            <a:extLst>
              <a:ext uri="{FF2B5EF4-FFF2-40B4-BE49-F238E27FC236}">
                <a16:creationId xmlns:a16="http://schemas.microsoft.com/office/drawing/2014/main" id="{B6BE14D0-7118-3D4A-1A4E-8A8DAB78589B}"/>
              </a:ext>
            </a:extLst>
          </p:cNvPr>
          <p:cNvSpPr txBox="1"/>
          <p:nvPr/>
        </p:nvSpPr>
        <p:spPr>
          <a:xfrm>
            <a:off x="6609233" y="5574784"/>
            <a:ext cx="816762" cy="369332"/>
          </a:xfrm>
          <a:prstGeom prst="rect">
            <a:avLst/>
          </a:prstGeom>
          <a:noFill/>
        </p:spPr>
        <p:txBody>
          <a:bodyPr wrap="none" rtlCol="0">
            <a:spAutoFit/>
          </a:bodyPr>
          <a:lstStyle/>
          <a:p>
            <a:r>
              <a:rPr lang="en-GB" dirty="0">
                <a:solidFill>
                  <a:srgbClr val="002060"/>
                </a:solidFill>
                <a:latin typeface="Arial Black" panose="020B0A04020102020204" pitchFamily="34" charset="0"/>
                <a:hlinkClick r:id="rId8"/>
              </a:rPr>
              <a:t>More</a:t>
            </a:r>
            <a:endParaRPr lang="en-GB"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342769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C160B-983B-3F15-F6F2-3361654539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572" y="381000"/>
            <a:ext cx="11787072" cy="8655050"/>
          </a:xfrm>
          <a:prstGeom prst="rect">
            <a:avLst/>
          </a:prstGeom>
        </p:spPr>
      </p:pic>
      <p:sp>
        <p:nvSpPr>
          <p:cNvPr id="2" name="Flowchart: Alternate Process 1">
            <a:extLst>
              <a:ext uri="{FF2B5EF4-FFF2-40B4-BE49-F238E27FC236}">
                <a16:creationId xmlns:a16="http://schemas.microsoft.com/office/drawing/2014/main" id="{7DC1D151-414A-D0BA-8824-12224F43D2CF}"/>
              </a:ext>
            </a:extLst>
          </p:cNvPr>
          <p:cNvSpPr/>
          <p:nvPr/>
        </p:nvSpPr>
        <p:spPr>
          <a:xfrm>
            <a:off x="88900" y="806449"/>
            <a:ext cx="10363200" cy="942420"/>
          </a:xfrm>
          <a:prstGeom prst="flowChartAlternateProcess">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effectLst/>
                <a:latin typeface="Arial Black" panose="020B0A04020102020204" pitchFamily="34" charset="0"/>
                <a:ea typeface="Times New Roman" panose="02020603050405020304" pitchFamily="18" charset="0"/>
              </a:rPr>
              <a:t>Lao rivers development as model</a:t>
            </a:r>
          </a:p>
        </p:txBody>
      </p:sp>
      <p:sp>
        <p:nvSpPr>
          <p:cNvPr id="6" name="TextBox 5">
            <a:extLst>
              <a:ext uri="{FF2B5EF4-FFF2-40B4-BE49-F238E27FC236}">
                <a16:creationId xmlns:a16="http://schemas.microsoft.com/office/drawing/2014/main" id="{754233F3-72DD-74FC-5FC8-5CC975457603}"/>
              </a:ext>
            </a:extLst>
          </p:cNvPr>
          <p:cNvSpPr txBox="1"/>
          <p:nvPr/>
        </p:nvSpPr>
        <p:spPr>
          <a:xfrm>
            <a:off x="4737100" y="1873249"/>
            <a:ext cx="5956300" cy="5683249"/>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3600" b="1"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Maximum use of Water</a:t>
            </a:r>
          </a:p>
          <a:p>
            <a:pPr indent="-228600">
              <a:lnSpc>
                <a:spcPct val="90000"/>
              </a:lnSpc>
              <a:spcAft>
                <a:spcPts val="600"/>
              </a:spcAft>
              <a:buFont typeface="Arial" panose="020B0604020202020204" pitchFamily="34" charset="0"/>
              <a:buChar char="•"/>
            </a:pPr>
            <a:r>
              <a:rPr lang="en-US" sz="3600" dirty="0">
                <a:solidFill>
                  <a:srgbClr val="FFFFFF"/>
                </a:solidFill>
              </a:rPr>
              <a:t>Begins with 1 river</a:t>
            </a:r>
          </a:p>
          <a:p>
            <a:pPr indent="-228600">
              <a:lnSpc>
                <a:spcPct val="90000"/>
              </a:lnSpc>
              <a:spcAft>
                <a:spcPts val="600"/>
              </a:spcAft>
              <a:buFont typeface="Arial" panose="020B0604020202020204" pitchFamily="34" charset="0"/>
              <a:buChar char="•"/>
            </a:pPr>
            <a:r>
              <a:rPr lang="en-US" sz="3600" dirty="0">
                <a:solidFill>
                  <a:srgbClr val="FFFFFF"/>
                </a:solidFill>
              </a:rPr>
              <a:t>By Pipelines</a:t>
            </a:r>
          </a:p>
          <a:p>
            <a:pPr indent="-228600">
              <a:lnSpc>
                <a:spcPct val="90000"/>
              </a:lnSpc>
              <a:spcAft>
                <a:spcPts val="600"/>
              </a:spcAft>
              <a:buFont typeface="Arial" panose="020B0604020202020204" pitchFamily="34" charset="0"/>
              <a:buChar char="•"/>
            </a:pPr>
            <a:r>
              <a:rPr lang="en-US" sz="3200" dirty="0">
                <a:solidFill>
                  <a:srgbClr val="FFFFFF"/>
                </a:solidFill>
              </a:rPr>
              <a:t>End-Point Energy generation</a:t>
            </a:r>
          </a:p>
          <a:p>
            <a:pPr indent="-228600">
              <a:lnSpc>
                <a:spcPct val="90000"/>
              </a:lnSpc>
              <a:spcAft>
                <a:spcPts val="600"/>
              </a:spcAft>
              <a:buFont typeface="Arial" panose="020B0604020202020204" pitchFamily="34" charset="0"/>
              <a:buChar char="•"/>
            </a:pPr>
            <a:r>
              <a:rPr lang="en-US" sz="3200" dirty="0">
                <a:solidFill>
                  <a:srgbClr val="FFFFFF"/>
                </a:solidFill>
              </a:rPr>
              <a:t>Endless Water supply</a:t>
            </a:r>
          </a:p>
          <a:p>
            <a:pPr indent="-228600">
              <a:lnSpc>
                <a:spcPct val="90000"/>
              </a:lnSpc>
              <a:spcAft>
                <a:spcPts val="600"/>
              </a:spcAft>
              <a:buFont typeface="Arial" panose="020B0604020202020204" pitchFamily="34" charset="0"/>
              <a:buChar char="•"/>
            </a:pPr>
            <a:r>
              <a:rPr lang="en-US" sz="3200" dirty="0">
                <a:solidFill>
                  <a:srgbClr val="FFFFFF"/>
                </a:solidFill>
              </a:rPr>
              <a:t>Coldness transfer</a:t>
            </a:r>
          </a:p>
          <a:p>
            <a:pPr indent="-228600">
              <a:lnSpc>
                <a:spcPct val="90000"/>
              </a:lnSpc>
              <a:spcAft>
                <a:spcPts val="600"/>
              </a:spcAft>
              <a:buFont typeface="Arial" panose="020B0604020202020204" pitchFamily="34" charset="0"/>
              <a:buChar char="•"/>
            </a:pPr>
            <a:r>
              <a:rPr lang="en-US" sz="3200" dirty="0">
                <a:solidFill>
                  <a:srgbClr val="FFFFFF"/>
                </a:solidFill>
              </a:rPr>
              <a:t>Full scale smart farming</a:t>
            </a:r>
          </a:p>
          <a:p>
            <a:pPr indent="-228600">
              <a:lnSpc>
                <a:spcPct val="90000"/>
              </a:lnSpc>
              <a:spcAft>
                <a:spcPts val="600"/>
              </a:spcAft>
              <a:buFont typeface="Arial" panose="020B0604020202020204" pitchFamily="34" charset="0"/>
              <a:buChar char="•"/>
            </a:pPr>
            <a:r>
              <a:rPr lang="en-US" sz="3200" dirty="0">
                <a:solidFill>
                  <a:srgbClr val="FFFFFF"/>
                </a:solidFill>
              </a:rPr>
              <a:t>Large scale industrialization</a:t>
            </a:r>
          </a:p>
          <a:p>
            <a:pPr indent="-228600">
              <a:lnSpc>
                <a:spcPct val="90000"/>
              </a:lnSpc>
              <a:spcAft>
                <a:spcPts val="600"/>
              </a:spcAft>
              <a:buFont typeface="Arial" panose="020B0604020202020204" pitchFamily="34" charset="0"/>
              <a:buChar char="•"/>
            </a:pPr>
            <a:r>
              <a:rPr lang="en-US" sz="3200" dirty="0">
                <a:solidFill>
                  <a:srgbClr val="FFFFFF"/>
                </a:solidFill>
              </a:rPr>
              <a:t>Export the excess</a:t>
            </a:r>
          </a:p>
        </p:txBody>
      </p:sp>
      <p:sp>
        <p:nvSpPr>
          <p:cNvPr id="5" name="TextBox 4">
            <a:extLst>
              <a:ext uri="{FF2B5EF4-FFF2-40B4-BE49-F238E27FC236}">
                <a16:creationId xmlns:a16="http://schemas.microsoft.com/office/drawing/2014/main" id="{52CBA150-B7DB-DC12-7C79-9768B297804D}"/>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497008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trees and a cloudy sky&#10;&#10;Description automatically generated">
            <a:extLst>
              <a:ext uri="{FF2B5EF4-FFF2-40B4-BE49-F238E27FC236}">
                <a16:creationId xmlns:a16="http://schemas.microsoft.com/office/drawing/2014/main" id="{CD23CCF9-D96D-DFA0-CB10-071BDEFBB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8869"/>
            <a:ext cx="10693400" cy="5838129"/>
          </a:xfrm>
          <a:prstGeom prst="rect">
            <a:avLst/>
          </a:prstGeom>
        </p:spPr>
      </p:pic>
      <p:sp>
        <p:nvSpPr>
          <p:cNvPr id="2" name="Flowchart: Alternate Process 1">
            <a:extLst>
              <a:ext uri="{FF2B5EF4-FFF2-40B4-BE49-F238E27FC236}">
                <a16:creationId xmlns:a16="http://schemas.microsoft.com/office/drawing/2014/main" id="{7DC1D151-414A-D0BA-8824-12224F43D2CF}"/>
              </a:ext>
            </a:extLst>
          </p:cNvPr>
          <p:cNvSpPr/>
          <p:nvPr/>
        </p:nvSpPr>
        <p:spPr>
          <a:xfrm>
            <a:off x="88900" y="806449"/>
            <a:ext cx="10363200" cy="942420"/>
          </a:xfrm>
          <a:prstGeom prst="flowChartAlternateProcess">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effectLst/>
                <a:latin typeface="Arial Black" panose="020B0A04020102020204" pitchFamily="34" charset="0"/>
                <a:ea typeface="Times New Roman" panose="02020603050405020304" pitchFamily="18" charset="0"/>
              </a:rPr>
              <a:t>Maximum use of Water</a:t>
            </a:r>
          </a:p>
        </p:txBody>
      </p:sp>
      <p:sp>
        <p:nvSpPr>
          <p:cNvPr id="6" name="TextBox 5">
            <a:extLst>
              <a:ext uri="{FF2B5EF4-FFF2-40B4-BE49-F238E27FC236}">
                <a16:creationId xmlns:a16="http://schemas.microsoft.com/office/drawing/2014/main" id="{754233F3-72DD-74FC-5FC8-5CC975457603}"/>
              </a:ext>
            </a:extLst>
          </p:cNvPr>
          <p:cNvSpPr txBox="1"/>
          <p:nvPr/>
        </p:nvSpPr>
        <p:spPr>
          <a:xfrm>
            <a:off x="4737100" y="1873249"/>
            <a:ext cx="5956300" cy="5683249"/>
          </a:xfrm>
          <a:prstGeom prst="rect">
            <a:avLst/>
          </a:prstGeom>
          <a:solidFill>
            <a:schemeClr val="tx1">
              <a:alpha val="30000"/>
            </a:schemeClr>
          </a:solidFill>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000" dirty="0">
                <a:solidFill>
                  <a:srgbClr val="FFFFFF"/>
                </a:solidFill>
              </a:rPr>
              <a:t>On both river banks</a:t>
            </a:r>
          </a:p>
          <a:p>
            <a:pPr indent="-228600">
              <a:lnSpc>
                <a:spcPct val="90000"/>
              </a:lnSpc>
              <a:spcAft>
                <a:spcPts val="600"/>
              </a:spcAft>
              <a:buFont typeface="Arial" panose="020B0604020202020204" pitchFamily="34" charset="0"/>
              <a:buChar char="•"/>
            </a:pPr>
            <a:r>
              <a:rPr lang="en-US" sz="3000" dirty="0">
                <a:solidFill>
                  <a:srgbClr val="FFFFFF"/>
                </a:solidFill>
              </a:rPr>
              <a:t>Water by Pipelines from dam</a:t>
            </a:r>
          </a:p>
          <a:p>
            <a:pPr indent="-228600">
              <a:lnSpc>
                <a:spcPct val="90000"/>
              </a:lnSpc>
              <a:spcAft>
                <a:spcPts val="600"/>
              </a:spcAft>
              <a:buFont typeface="Arial" panose="020B0604020202020204" pitchFamily="34" charset="0"/>
              <a:buChar char="•"/>
            </a:pPr>
            <a:r>
              <a:rPr lang="en-US" sz="3000" dirty="0">
                <a:solidFill>
                  <a:srgbClr val="FFFFFF"/>
                </a:solidFill>
              </a:rPr>
              <a:t>End-Point Energy generation</a:t>
            </a:r>
          </a:p>
          <a:p>
            <a:pPr indent="-228600">
              <a:lnSpc>
                <a:spcPct val="90000"/>
              </a:lnSpc>
              <a:spcAft>
                <a:spcPts val="600"/>
              </a:spcAft>
              <a:buFont typeface="Arial" panose="020B0604020202020204" pitchFamily="34" charset="0"/>
              <a:buChar char="•"/>
            </a:pPr>
            <a:r>
              <a:rPr lang="en-US" sz="3000" dirty="0">
                <a:solidFill>
                  <a:srgbClr val="FFFFFF"/>
                </a:solidFill>
              </a:rPr>
              <a:t>Endless Water supply</a:t>
            </a:r>
          </a:p>
          <a:p>
            <a:pPr indent="-228600">
              <a:lnSpc>
                <a:spcPct val="90000"/>
              </a:lnSpc>
              <a:spcAft>
                <a:spcPts val="600"/>
              </a:spcAft>
              <a:buFont typeface="Arial" panose="020B0604020202020204" pitchFamily="34" charset="0"/>
              <a:buChar char="•"/>
            </a:pPr>
            <a:r>
              <a:rPr lang="en-US" sz="3000" dirty="0">
                <a:solidFill>
                  <a:srgbClr val="FFFFFF"/>
                </a:solidFill>
              </a:rPr>
              <a:t>Coldness transfer</a:t>
            </a:r>
          </a:p>
          <a:p>
            <a:pPr indent="-228600">
              <a:lnSpc>
                <a:spcPct val="90000"/>
              </a:lnSpc>
              <a:spcAft>
                <a:spcPts val="600"/>
              </a:spcAft>
              <a:buFont typeface="Arial" panose="020B0604020202020204" pitchFamily="34" charset="0"/>
              <a:buChar char="•"/>
            </a:pPr>
            <a:r>
              <a:rPr lang="en-US" sz="3000" dirty="0">
                <a:solidFill>
                  <a:srgbClr val="FFFFFF"/>
                </a:solidFill>
              </a:rPr>
              <a:t>Riverview properties</a:t>
            </a:r>
          </a:p>
          <a:p>
            <a:pPr indent="-228600">
              <a:lnSpc>
                <a:spcPct val="90000"/>
              </a:lnSpc>
              <a:spcAft>
                <a:spcPts val="600"/>
              </a:spcAft>
              <a:buFont typeface="Arial" panose="020B0604020202020204" pitchFamily="34" charset="0"/>
              <a:buChar char="•"/>
            </a:pPr>
            <a:r>
              <a:rPr lang="en-US" sz="3000" dirty="0">
                <a:solidFill>
                  <a:srgbClr val="FFFFFF"/>
                </a:solidFill>
              </a:rPr>
              <a:t>Full scale smart farming</a:t>
            </a:r>
          </a:p>
          <a:p>
            <a:pPr indent="-228600">
              <a:lnSpc>
                <a:spcPct val="90000"/>
              </a:lnSpc>
              <a:spcAft>
                <a:spcPts val="600"/>
              </a:spcAft>
              <a:buFont typeface="Arial" panose="020B0604020202020204" pitchFamily="34" charset="0"/>
              <a:buChar char="•"/>
            </a:pPr>
            <a:r>
              <a:rPr lang="en-US" sz="3000" dirty="0">
                <a:solidFill>
                  <a:srgbClr val="FFFFFF"/>
                </a:solidFill>
              </a:rPr>
              <a:t>Large scale industrialization</a:t>
            </a:r>
          </a:p>
          <a:p>
            <a:pPr indent="-228600">
              <a:lnSpc>
                <a:spcPct val="90000"/>
              </a:lnSpc>
              <a:spcAft>
                <a:spcPts val="600"/>
              </a:spcAft>
              <a:buFont typeface="Arial" panose="020B0604020202020204" pitchFamily="34" charset="0"/>
              <a:buChar char="•"/>
            </a:pPr>
            <a:r>
              <a:rPr lang="en-US" sz="3000" dirty="0">
                <a:solidFill>
                  <a:srgbClr val="FFFFFF"/>
                </a:solidFill>
              </a:rPr>
              <a:t>Space programs</a:t>
            </a:r>
          </a:p>
          <a:p>
            <a:pPr indent="-228600">
              <a:lnSpc>
                <a:spcPct val="90000"/>
              </a:lnSpc>
              <a:spcAft>
                <a:spcPts val="600"/>
              </a:spcAft>
              <a:buFont typeface="Arial" panose="020B0604020202020204" pitchFamily="34" charset="0"/>
              <a:buChar char="•"/>
            </a:pPr>
            <a:r>
              <a:rPr lang="en-US" sz="3000" dirty="0">
                <a:solidFill>
                  <a:srgbClr val="FFFFFF"/>
                </a:solidFill>
              </a:rPr>
              <a:t>Top up with groundwater</a:t>
            </a:r>
          </a:p>
          <a:p>
            <a:pPr indent="-228600">
              <a:lnSpc>
                <a:spcPct val="90000"/>
              </a:lnSpc>
              <a:spcAft>
                <a:spcPts val="600"/>
              </a:spcAft>
              <a:buFont typeface="Arial" panose="020B0604020202020204" pitchFamily="34" charset="0"/>
              <a:buChar char="•"/>
            </a:pPr>
            <a:r>
              <a:rPr lang="en-US" sz="3000" dirty="0">
                <a:solidFill>
                  <a:srgbClr val="FFFFFF"/>
                </a:solidFill>
              </a:rPr>
              <a:t>Export the excess</a:t>
            </a:r>
          </a:p>
        </p:txBody>
      </p:sp>
      <p:sp>
        <p:nvSpPr>
          <p:cNvPr id="5" name="TextBox 4">
            <a:extLst>
              <a:ext uri="{FF2B5EF4-FFF2-40B4-BE49-F238E27FC236}">
                <a16:creationId xmlns:a16="http://schemas.microsoft.com/office/drawing/2014/main" id="{52CBA150-B7DB-DC12-7C79-9768B297804D}"/>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487088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F1643-BDF8-F520-E8B7-BF391AD1A4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0693400" cy="7664450"/>
          </a:xfrm>
          <a:prstGeom prst="rect">
            <a:avLst/>
          </a:prstGeom>
        </p:spPr>
      </p:pic>
      <p:sp>
        <p:nvSpPr>
          <p:cNvPr id="2" name="TextBox 1">
            <a:extLst>
              <a:ext uri="{FF2B5EF4-FFF2-40B4-BE49-F238E27FC236}">
                <a16:creationId xmlns:a16="http://schemas.microsoft.com/office/drawing/2014/main" id="{91136E06-CEB0-6B5C-7857-0A9A53421F1A}"/>
              </a:ext>
            </a:extLst>
          </p:cNvPr>
          <p:cNvSpPr txBox="1"/>
          <p:nvPr/>
        </p:nvSpPr>
        <p:spPr>
          <a:xfrm>
            <a:off x="5408907" y="7094835"/>
            <a:ext cx="5255888" cy="369332"/>
          </a:xfrm>
          <a:prstGeom prst="rect">
            <a:avLst/>
          </a:prstGeom>
          <a:noFill/>
        </p:spPr>
        <p:txBody>
          <a:bodyPr wrap="square" rtlCol="0">
            <a:spAutoFit/>
          </a:bodyPr>
          <a:lstStyle/>
          <a:p>
            <a:pPr algn="r"/>
            <a:r>
              <a:rPr lang="en-US" dirty="0">
                <a:solidFill>
                  <a:schemeClr val="bg1"/>
                </a:solidFill>
                <a:latin typeface="Arial Black" panose="020B0A04020102020204" pitchFamily="34" charset="0"/>
              </a:rPr>
              <a:t>AI generated image</a:t>
            </a:r>
          </a:p>
        </p:txBody>
      </p:sp>
      <p:sp>
        <p:nvSpPr>
          <p:cNvPr id="4" name="TextBox 3">
            <a:extLst>
              <a:ext uri="{FF2B5EF4-FFF2-40B4-BE49-F238E27FC236}">
                <a16:creationId xmlns:a16="http://schemas.microsoft.com/office/drawing/2014/main" id="{B4E240CD-50FD-AF96-265B-C3ADDAD674BE}"/>
              </a:ext>
            </a:extLst>
          </p:cNvPr>
          <p:cNvSpPr txBox="1"/>
          <p:nvPr/>
        </p:nvSpPr>
        <p:spPr>
          <a:xfrm>
            <a:off x="7175500" y="2101850"/>
            <a:ext cx="3124200" cy="2590800"/>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endParaRPr lang="en-US" sz="2000" b="1" dirty="0">
              <a:solidFill>
                <a:srgbClr val="FFFFFF"/>
              </a:solidFill>
            </a:endParaRPr>
          </a:p>
          <a:p>
            <a:pPr>
              <a:lnSpc>
                <a:spcPct val="90000"/>
              </a:lnSpc>
              <a:spcAft>
                <a:spcPts val="600"/>
              </a:spcAft>
            </a:pPr>
            <a:r>
              <a:rPr lang="en-US" sz="2000" b="1" dirty="0">
                <a:solidFill>
                  <a:srgbClr val="FFFFFF"/>
                </a:solidFill>
              </a:rPr>
              <a:t>Clean Living</a:t>
            </a:r>
          </a:p>
          <a:p>
            <a:pPr indent="-228600">
              <a:lnSpc>
                <a:spcPct val="90000"/>
              </a:lnSpc>
              <a:spcAft>
                <a:spcPts val="600"/>
              </a:spcAft>
              <a:buFont typeface="Arial" panose="020B0604020202020204" pitchFamily="34" charset="0"/>
              <a:buChar char="•"/>
            </a:pPr>
            <a:r>
              <a:rPr lang="en-US" sz="2000" dirty="0">
                <a:solidFill>
                  <a:srgbClr val="FFFFFF"/>
                </a:solidFill>
              </a:rPr>
              <a:t>Fresher and alive food</a:t>
            </a:r>
          </a:p>
          <a:p>
            <a:pPr indent="-228600">
              <a:lnSpc>
                <a:spcPct val="90000"/>
              </a:lnSpc>
              <a:spcAft>
                <a:spcPts val="600"/>
              </a:spcAft>
              <a:buFont typeface="Arial" panose="020B0604020202020204" pitchFamily="34" charset="0"/>
              <a:buChar char="•"/>
            </a:pPr>
            <a:r>
              <a:rPr lang="en-US" sz="2000" dirty="0">
                <a:solidFill>
                  <a:srgbClr val="FFFFFF"/>
                </a:solidFill>
              </a:rPr>
              <a:t>Cooled by freshwater</a:t>
            </a:r>
          </a:p>
          <a:p>
            <a:pPr indent="-228600">
              <a:lnSpc>
                <a:spcPct val="90000"/>
              </a:lnSpc>
              <a:spcAft>
                <a:spcPts val="600"/>
              </a:spcAft>
              <a:buFont typeface="Arial" panose="020B0604020202020204" pitchFamily="34" charset="0"/>
              <a:buChar char="•"/>
            </a:pPr>
            <a:r>
              <a:rPr lang="en-US" sz="2000" dirty="0">
                <a:solidFill>
                  <a:srgbClr val="FFFFFF"/>
                </a:solidFill>
              </a:rPr>
              <a:t>AI management system</a:t>
            </a:r>
          </a:p>
          <a:p>
            <a:pPr indent="-228600">
              <a:lnSpc>
                <a:spcPct val="90000"/>
              </a:lnSpc>
              <a:spcAft>
                <a:spcPts val="600"/>
              </a:spcAft>
              <a:buFont typeface="Arial" panose="020B0604020202020204" pitchFamily="34" charset="0"/>
              <a:buChar char="•"/>
            </a:pPr>
            <a:r>
              <a:rPr lang="en-US" sz="2000" dirty="0">
                <a:solidFill>
                  <a:srgbClr val="FFFFFF"/>
                </a:solidFill>
              </a:rPr>
              <a:t>High altitude</a:t>
            </a:r>
          </a:p>
          <a:p>
            <a:pPr indent="-228600">
              <a:lnSpc>
                <a:spcPct val="90000"/>
              </a:lnSpc>
              <a:spcAft>
                <a:spcPts val="600"/>
              </a:spcAft>
              <a:buFont typeface="Arial" panose="020B0604020202020204" pitchFamily="34" charset="0"/>
              <a:buChar char="•"/>
            </a:pPr>
            <a:r>
              <a:rPr lang="en-US" sz="2000" dirty="0">
                <a:solidFill>
                  <a:srgbClr val="FFFFFF"/>
                </a:solidFill>
              </a:rPr>
              <a:t>Tropical climate</a:t>
            </a:r>
          </a:p>
          <a:p>
            <a:pPr indent="-228600">
              <a:lnSpc>
                <a:spcPct val="90000"/>
              </a:lnSpc>
              <a:spcAft>
                <a:spcPts val="600"/>
              </a:spcAft>
              <a:buFont typeface="Arial" panose="020B0604020202020204" pitchFamily="34" charset="0"/>
              <a:buChar char="•"/>
            </a:pPr>
            <a:r>
              <a:rPr lang="en-US" sz="2000" dirty="0">
                <a:solidFill>
                  <a:srgbClr val="FFFFFF"/>
                </a:solidFill>
              </a:rPr>
              <a:t>Less Global risk exposure</a:t>
            </a:r>
          </a:p>
          <a:p>
            <a:pPr indent="-228600">
              <a:lnSpc>
                <a:spcPct val="90000"/>
              </a:lnSpc>
              <a:spcAft>
                <a:spcPts val="600"/>
              </a:spcAft>
              <a:buFont typeface="Arial" panose="020B0604020202020204" pitchFamily="34" charset="0"/>
              <a:buChar char="•"/>
            </a:pPr>
            <a:endParaRPr lang="en-US" sz="2000" dirty="0">
              <a:solidFill>
                <a:srgbClr val="FFFFFF"/>
              </a:solidFill>
            </a:endParaRPr>
          </a:p>
        </p:txBody>
      </p:sp>
      <p:sp>
        <p:nvSpPr>
          <p:cNvPr id="5" name="Flowchart: Alternate Process 4">
            <a:extLst>
              <a:ext uri="{FF2B5EF4-FFF2-40B4-BE49-F238E27FC236}">
                <a16:creationId xmlns:a16="http://schemas.microsoft.com/office/drawing/2014/main" id="{0B47A8DD-8D01-6E3F-F879-2F90CEF4EF24}"/>
              </a:ext>
            </a:extLst>
          </p:cNvPr>
          <p:cNvSpPr/>
          <p:nvPr/>
        </p:nvSpPr>
        <p:spPr>
          <a:xfrm>
            <a:off x="194565" y="1114683"/>
            <a:ext cx="10210800" cy="838200"/>
          </a:xfrm>
          <a:prstGeom prst="flowChartAlternateProcess">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Fresh and alive supply chain</a:t>
            </a:r>
          </a:p>
        </p:txBody>
      </p:sp>
      <p:sp>
        <p:nvSpPr>
          <p:cNvPr id="7" name="TextBox 6">
            <a:extLst>
              <a:ext uri="{FF2B5EF4-FFF2-40B4-BE49-F238E27FC236}">
                <a16:creationId xmlns:a16="http://schemas.microsoft.com/office/drawing/2014/main" id="{5B6B099B-9265-6986-7CBB-FE1FA8F0267E}"/>
              </a:ext>
            </a:extLst>
          </p:cNvPr>
          <p:cNvSpPr txBox="1"/>
          <p:nvPr/>
        </p:nvSpPr>
        <p:spPr>
          <a:xfrm>
            <a:off x="10091931" y="6750050"/>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402274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F1643-BDF8-F520-E8B7-BF391AD1A4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0664795" cy="7664450"/>
          </a:xfrm>
          <a:prstGeom prst="rect">
            <a:avLst/>
          </a:prstGeom>
        </p:spPr>
      </p:pic>
      <p:sp>
        <p:nvSpPr>
          <p:cNvPr id="2" name="TextBox 1">
            <a:extLst>
              <a:ext uri="{FF2B5EF4-FFF2-40B4-BE49-F238E27FC236}">
                <a16:creationId xmlns:a16="http://schemas.microsoft.com/office/drawing/2014/main" id="{91136E06-CEB0-6B5C-7857-0A9A53421F1A}"/>
              </a:ext>
            </a:extLst>
          </p:cNvPr>
          <p:cNvSpPr txBox="1"/>
          <p:nvPr/>
        </p:nvSpPr>
        <p:spPr>
          <a:xfrm>
            <a:off x="5408907" y="7094835"/>
            <a:ext cx="5255888" cy="369332"/>
          </a:xfrm>
          <a:prstGeom prst="rect">
            <a:avLst/>
          </a:prstGeom>
          <a:noFill/>
        </p:spPr>
        <p:txBody>
          <a:bodyPr wrap="square" rtlCol="0">
            <a:spAutoFit/>
          </a:bodyPr>
          <a:lstStyle/>
          <a:p>
            <a:pPr algn="r"/>
            <a:r>
              <a:rPr lang="en-US" dirty="0">
                <a:solidFill>
                  <a:schemeClr val="bg1"/>
                </a:solidFill>
                <a:latin typeface="Arial Black" panose="020B0A04020102020204" pitchFamily="34" charset="0"/>
              </a:rPr>
              <a:t>AI generated image</a:t>
            </a:r>
          </a:p>
        </p:txBody>
      </p:sp>
      <p:sp>
        <p:nvSpPr>
          <p:cNvPr id="4" name="TextBox 3">
            <a:extLst>
              <a:ext uri="{FF2B5EF4-FFF2-40B4-BE49-F238E27FC236}">
                <a16:creationId xmlns:a16="http://schemas.microsoft.com/office/drawing/2014/main" id="{B4E240CD-50FD-AF96-265B-C3ADDAD674BE}"/>
              </a:ext>
            </a:extLst>
          </p:cNvPr>
          <p:cNvSpPr txBox="1"/>
          <p:nvPr/>
        </p:nvSpPr>
        <p:spPr>
          <a:xfrm>
            <a:off x="6337300" y="2101850"/>
            <a:ext cx="3962400" cy="3429000"/>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400" b="1"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Large-Scale farming</a:t>
            </a:r>
          </a:p>
          <a:p>
            <a:pPr indent="-228600">
              <a:lnSpc>
                <a:spcPct val="90000"/>
              </a:lnSpc>
              <a:spcAft>
                <a:spcPts val="600"/>
              </a:spcAft>
              <a:buFont typeface="Arial" panose="020B0604020202020204" pitchFamily="34" charset="0"/>
              <a:buChar char="•"/>
            </a:pPr>
            <a:r>
              <a:rPr lang="en-US" sz="2000" dirty="0">
                <a:solidFill>
                  <a:srgbClr val="FFFFFF"/>
                </a:solidFill>
              </a:rPr>
              <a:t>Fresher and alive food</a:t>
            </a:r>
          </a:p>
          <a:p>
            <a:pPr indent="-228600">
              <a:lnSpc>
                <a:spcPct val="90000"/>
              </a:lnSpc>
              <a:spcAft>
                <a:spcPts val="600"/>
              </a:spcAft>
              <a:buFont typeface="Arial" panose="020B0604020202020204" pitchFamily="34" charset="0"/>
              <a:buChar char="•"/>
            </a:pPr>
            <a:r>
              <a:rPr lang="en-US" sz="2000" dirty="0">
                <a:solidFill>
                  <a:srgbClr val="FFFFFF"/>
                </a:solidFill>
              </a:rPr>
              <a:t>Cooled by freshwater</a:t>
            </a:r>
          </a:p>
          <a:p>
            <a:pPr indent="-228600">
              <a:lnSpc>
                <a:spcPct val="90000"/>
              </a:lnSpc>
              <a:spcAft>
                <a:spcPts val="600"/>
              </a:spcAft>
              <a:buFont typeface="Arial" panose="020B0604020202020204" pitchFamily="34" charset="0"/>
              <a:buChar char="•"/>
            </a:pPr>
            <a:r>
              <a:rPr lang="en-US" sz="2000" dirty="0">
                <a:solidFill>
                  <a:srgbClr val="FFFFFF"/>
                </a:solidFill>
              </a:rPr>
              <a:t>AI management system</a:t>
            </a:r>
          </a:p>
          <a:p>
            <a:pPr indent="-228600">
              <a:lnSpc>
                <a:spcPct val="90000"/>
              </a:lnSpc>
              <a:spcAft>
                <a:spcPts val="600"/>
              </a:spcAft>
              <a:buFont typeface="Arial" panose="020B0604020202020204" pitchFamily="34" charset="0"/>
              <a:buChar char="•"/>
            </a:pPr>
            <a:r>
              <a:rPr lang="en-US" sz="2000" dirty="0">
                <a:solidFill>
                  <a:srgbClr val="FFFFFF"/>
                </a:solidFill>
              </a:rPr>
              <a:t>Elevating (Jacking) for extra floors</a:t>
            </a:r>
          </a:p>
          <a:p>
            <a:pPr indent="-228600">
              <a:lnSpc>
                <a:spcPct val="90000"/>
              </a:lnSpc>
              <a:spcAft>
                <a:spcPts val="600"/>
              </a:spcAft>
              <a:buFont typeface="Arial" panose="020B0604020202020204" pitchFamily="34" charset="0"/>
              <a:buChar char="•"/>
            </a:pPr>
            <a:r>
              <a:rPr lang="en-US" sz="2000" dirty="0">
                <a:solidFill>
                  <a:srgbClr val="FFFFFF"/>
                </a:solidFill>
              </a:rPr>
              <a:t>High altitude (flood avoidance)</a:t>
            </a:r>
          </a:p>
          <a:p>
            <a:pPr indent="-228600">
              <a:lnSpc>
                <a:spcPct val="90000"/>
              </a:lnSpc>
              <a:spcAft>
                <a:spcPts val="600"/>
              </a:spcAft>
              <a:buFont typeface="Arial" panose="020B0604020202020204" pitchFamily="34" charset="0"/>
              <a:buChar char="•"/>
            </a:pPr>
            <a:r>
              <a:rPr lang="en-US" sz="2000" dirty="0">
                <a:solidFill>
                  <a:srgbClr val="FFFFFF"/>
                </a:solidFill>
              </a:rPr>
              <a:t>Tropical climate</a:t>
            </a:r>
          </a:p>
          <a:p>
            <a:pPr indent="-228600">
              <a:lnSpc>
                <a:spcPct val="90000"/>
              </a:lnSpc>
              <a:spcAft>
                <a:spcPts val="600"/>
              </a:spcAft>
              <a:buFont typeface="Arial" panose="020B0604020202020204" pitchFamily="34" charset="0"/>
              <a:buChar char="•"/>
            </a:pPr>
            <a:r>
              <a:rPr lang="en-US" sz="2000" dirty="0">
                <a:solidFill>
                  <a:srgbClr val="FFFFFF"/>
                </a:solidFill>
              </a:rPr>
              <a:t>Supply other Greenhouses</a:t>
            </a:r>
          </a:p>
        </p:txBody>
      </p:sp>
      <p:sp>
        <p:nvSpPr>
          <p:cNvPr id="5" name="Flowchart: Alternate Process 4">
            <a:extLst>
              <a:ext uri="{FF2B5EF4-FFF2-40B4-BE49-F238E27FC236}">
                <a16:creationId xmlns:a16="http://schemas.microsoft.com/office/drawing/2014/main" id="{37D54905-7480-B4BF-0D83-69CBB31FD59E}"/>
              </a:ext>
            </a:extLst>
          </p:cNvPr>
          <p:cNvSpPr/>
          <p:nvPr/>
        </p:nvSpPr>
        <p:spPr>
          <a:xfrm>
            <a:off x="181865" y="1066800"/>
            <a:ext cx="10210800" cy="838200"/>
          </a:xfrm>
          <a:prstGeom prst="flowChartAlternateProcess">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From Farm to Kitchen</a:t>
            </a:r>
          </a:p>
        </p:txBody>
      </p:sp>
      <p:sp>
        <p:nvSpPr>
          <p:cNvPr id="7" name="TextBox 6">
            <a:extLst>
              <a:ext uri="{FF2B5EF4-FFF2-40B4-BE49-F238E27FC236}">
                <a16:creationId xmlns:a16="http://schemas.microsoft.com/office/drawing/2014/main" id="{EAA411C6-B489-115F-6010-639D067C03D5}"/>
              </a:ext>
            </a:extLst>
          </p:cNvPr>
          <p:cNvSpPr txBox="1"/>
          <p:nvPr/>
        </p:nvSpPr>
        <p:spPr>
          <a:xfrm>
            <a:off x="10091931" y="6750050"/>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92144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l="-7000" r="-7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4184F3B-0CF3-E4EF-9433-43D66649B364}"/>
              </a:ext>
            </a:extLst>
          </p:cNvPr>
          <p:cNvPicPr>
            <a:picLocks noChangeAspect="1"/>
          </p:cNvPicPr>
          <p:nvPr/>
        </p:nvPicPr>
        <p:blipFill rotWithShape="1">
          <a:blip r:embed="rId5">
            <a:extLst>
              <a:ext uri="{28A0092B-C50C-407E-A947-70E740481C1C}">
                <a14:useLocalDpi xmlns:a14="http://schemas.microsoft.com/office/drawing/2010/main" val="0"/>
              </a:ext>
            </a:extLst>
          </a:blip>
          <a:srcRect l="-15750" t="7853" r="-15750" b="7853"/>
          <a:stretch/>
        </p:blipFill>
        <p:spPr>
          <a:xfrm>
            <a:off x="832602" y="501650"/>
            <a:ext cx="9619498" cy="6166345"/>
          </a:xfrm>
          <a:prstGeom prst="rect">
            <a:avLst/>
          </a:prstGeom>
        </p:spPr>
      </p:pic>
      <p:sp>
        <p:nvSpPr>
          <p:cNvPr id="3" name="Title 1">
            <a:extLst>
              <a:ext uri="{FF2B5EF4-FFF2-40B4-BE49-F238E27FC236}">
                <a16:creationId xmlns:a16="http://schemas.microsoft.com/office/drawing/2014/main" id="{2D1CF50E-1D64-BACD-C1B7-EA5ADE9D16AF}"/>
              </a:ext>
            </a:extLst>
          </p:cNvPr>
          <p:cNvSpPr txBox="1">
            <a:spLocks/>
          </p:cNvSpPr>
          <p:nvPr/>
        </p:nvSpPr>
        <p:spPr>
          <a:xfrm>
            <a:off x="1384300" y="5378450"/>
            <a:ext cx="8763000" cy="162440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indent="-228600" algn="l">
              <a:spcAft>
                <a:spcPts val="600"/>
              </a:spcAft>
              <a:buAutoNum type="arabicPeriod"/>
            </a:pPr>
            <a:r>
              <a:rPr lang="en-US" sz="2000" b="1" u="sng" kern="100" dirty="0">
                <a:solidFill>
                  <a:srgbClr val="0070C0"/>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Magma temp. &amp; pressure increase</a:t>
            </a:r>
            <a:endParaRPr lang="en-US" sz="2000" b="1" u="sng" kern="100" dirty="0">
              <a:solidFill>
                <a:srgbClr val="0070C0"/>
              </a:solidFill>
              <a:highlight>
                <a:srgbClr val="FFFFFF"/>
              </a:highlight>
              <a:latin typeface="Times New Roman" panose="02020603050405020304" pitchFamily="18" charset="0"/>
              <a:ea typeface="Aptos" panose="020B0004020202020204" pitchFamily="34" charset="0"/>
              <a:cs typeface="Arial" panose="020B0604020202020204" pitchFamily="34" charset="0"/>
            </a:endParaRPr>
          </a:p>
          <a:p>
            <a:pPr marL="228600" indent="-228600" algn="l">
              <a:spcAft>
                <a:spcPts val="600"/>
              </a:spcAft>
              <a:buAutoNum type="arabicPeriod"/>
            </a:pPr>
            <a:r>
              <a:rPr lang="en-US" sz="2000" b="1" u="sng" kern="100" dirty="0">
                <a:solidFill>
                  <a:srgbClr val="0070C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Groundwater (PWC) </a:t>
            </a:r>
            <a:r>
              <a:rPr lang="en-US" sz="2000" b="1" u="sng" kern="100" dirty="0">
                <a:solidFill>
                  <a:srgbClr val="0070C0"/>
                </a:solidFill>
                <a:highlight>
                  <a:srgbClr val="FFFFFF"/>
                </a:highlight>
                <a:latin typeface="Times New Roman" panose="02020603050405020304" pitchFamily="18"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temp &amp; pressure</a:t>
            </a:r>
            <a:r>
              <a:rPr lang="en-US" sz="2000" b="1" u="sng" kern="100" dirty="0">
                <a:solidFill>
                  <a:srgbClr val="0070C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increase</a:t>
            </a:r>
            <a:endParaRPr lang="en-US" sz="2000" b="1" u="sng" kern="100" dirty="0">
              <a:solidFill>
                <a:srgbClr val="0070C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endParaRPr>
          </a:p>
          <a:p>
            <a:pPr marL="228600" indent="-228600" algn="l">
              <a:spcAft>
                <a:spcPts val="600"/>
              </a:spcAft>
              <a:buAutoNum type="arabicPeriod"/>
            </a:pPr>
            <a:r>
              <a:rPr lang="en-US" sz="2000" u="sng" kern="100" dirty="0">
                <a:solidFill>
                  <a:srgbClr val="002060"/>
                </a:solidFill>
                <a:highlight>
                  <a:srgbClr val="FFFFFF"/>
                </a:highlight>
                <a:latin typeface="Times New Roman" panose="02020603050405020304" pitchFamily="18" charset="0"/>
                <a:ea typeface="Aptos" panose="020B0004020202020204" pitchFamily="34" charset="0"/>
                <a:cs typeface="Arial" panose="020B0604020202020204" pitchFamily="34" charset="0"/>
              </a:rPr>
              <a:t> Salty and freshwater to merge &amp; submerging large landmasses with saltier water</a:t>
            </a:r>
            <a:endParaRPr lang="en-US" sz="20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800D556-7C9F-193B-3EBF-4F3C545F1E11}"/>
              </a:ext>
            </a:extLst>
          </p:cNvPr>
          <p:cNvSpPr txBox="1"/>
          <p:nvPr/>
        </p:nvSpPr>
        <p:spPr>
          <a:xfrm>
            <a:off x="10091931" y="7207250"/>
            <a:ext cx="540809" cy="369332"/>
          </a:xfrm>
          <a:prstGeom prst="rect">
            <a:avLst/>
          </a:prstGeom>
          <a:solidFill>
            <a:schemeClr val="bg1"/>
          </a:solidFill>
        </p:spPr>
        <p:txBody>
          <a:bodyPr wrap="square" rtlCol="0">
            <a:spAutoFit/>
          </a:bodyPr>
          <a:lstStyle/>
          <a:p>
            <a:r>
              <a:rPr lang="en-GB" b="1" u="sng" dirty="0" err="1">
                <a:solidFill>
                  <a:srgbClr val="002060"/>
                </a:solidFill>
                <a:hlinkClick r:id="rId8"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7" name="TextBox 6">
            <a:extLst>
              <a:ext uri="{FF2B5EF4-FFF2-40B4-BE49-F238E27FC236}">
                <a16:creationId xmlns:a16="http://schemas.microsoft.com/office/drawing/2014/main" id="{A521E7D9-7C87-469E-C7BD-2722298D5842}"/>
              </a:ext>
            </a:extLst>
          </p:cNvPr>
          <p:cNvSpPr txBox="1"/>
          <p:nvPr/>
        </p:nvSpPr>
        <p:spPr>
          <a:xfrm>
            <a:off x="4252242" y="216977"/>
            <a:ext cx="3636264" cy="369332"/>
          </a:xfrm>
          <a:prstGeom prst="rect">
            <a:avLst/>
          </a:prstGeom>
          <a:noFill/>
        </p:spPr>
        <p:txBody>
          <a:bodyPr wrap="square" rtlCol="0">
            <a:spAutoFit/>
          </a:bodyPr>
          <a:lstStyle/>
          <a:p>
            <a:r>
              <a:rPr lang="en-GB" b="1" dirty="0"/>
              <a:t>Increasing Core temperature </a:t>
            </a:r>
          </a:p>
        </p:txBody>
      </p:sp>
      <p:sp>
        <p:nvSpPr>
          <p:cNvPr id="13" name="TextBox 12">
            <a:extLst>
              <a:ext uri="{FF2B5EF4-FFF2-40B4-BE49-F238E27FC236}">
                <a16:creationId xmlns:a16="http://schemas.microsoft.com/office/drawing/2014/main" id="{84F698FC-F81F-FDEE-DBDC-0E9EFC86EFB4}"/>
              </a:ext>
            </a:extLst>
          </p:cNvPr>
          <p:cNvSpPr txBox="1"/>
          <p:nvPr/>
        </p:nvSpPr>
        <p:spPr>
          <a:xfrm>
            <a:off x="5154387" y="4051344"/>
            <a:ext cx="1260661" cy="646331"/>
          </a:xfrm>
          <a:prstGeom prst="rect">
            <a:avLst/>
          </a:prstGeom>
          <a:noFill/>
        </p:spPr>
        <p:txBody>
          <a:bodyPr wrap="square" rtlCol="0">
            <a:spAutoFit/>
          </a:bodyPr>
          <a:lstStyle/>
          <a:p>
            <a:pPr algn="ctr"/>
            <a:r>
              <a:rPr lang="en-GB" b="1" dirty="0">
                <a:solidFill>
                  <a:srgbClr val="0070C0"/>
                </a:solidFill>
                <a:hlinkClick r:id="rId9">
                  <a:extLst>
                    <a:ext uri="{A12FA001-AC4F-418D-AE19-62706E023703}">
                      <ahyp:hlinkClr xmlns:ahyp="http://schemas.microsoft.com/office/drawing/2018/hyperlinkcolor" val="tx"/>
                    </a:ext>
                  </a:extLst>
                </a:hlinkClick>
              </a:rPr>
              <a:t>heated</a:t>
            </a:r>
          </a:p>
          <a:p>
            <a:pPr algn="ctr"/>
            <a:r>
              <a:rPr lang="en-GB" b="1" dirty="0">
                <a:solidFill>
                  <a:srgbClr val="0070C0"/>
                </a:solidFill>
                <a:hlinkClick r:id="rId9">
                  <a:extLst>
                    <a:ext uri="{A12FA001-AC4F-418D-AE19-62706E023703}">
                      <ahyp:hlinkClr xmlns:ahyp="http://schemas.microsoft.com/office/drawing/2018/hyperlinkcolor" val="tx"/>
                    </a:ext>
                  </a:extLst>
                </a:hlinkClick>
              </a:rPr>
              <a:t>Core</a:t>
            </a:r>
            <a:endParaRPr lang="en-GB" b="1" dirty="0">
              <a:solidFill>
                <a:srgbClr val="0070C0"/>
              </a:solidFill>
            </a:endParaRPr>
          </a:p>
        </p:txBody>
      </p:sp>
      <p:sp>
        <p:nvSpPr>
          <p:cNvPr id="14" name="TextBox 13">
            <a:extLst>
              <a:ext uri="{FF2B5EF4-FFF2-40B4-BE49-F238E27FC236}">
                <a16:creationId xmlns:a16="http://schemas.microsoft.com/office/drawing/2014/main" id="{C8650FEF-7662-D540-1BD5-7C2145CD9FE5}"/>
              </a:ext>
            </a:extLst>
          </p:cNvPr>
          <p:cNvSpPr txBox="1"/>
          <p:nvPr/>
        </p:nvSpPr>
        <p:spPr>
          <a:xfrm>
            <a:off x="1869924" y="1339850"/>
            <a:ext cx="1168561" cy="738664"/>
          </a:xfrm>
          <a:prstGeom prst="rect">
            <a:avLst/>
          </a:prstGeom>
          <a:noFill/>
        </p:spPr>
        <p:txBody>
          <a:bodyPr wrap="square" rtlCol="0">
            <a:spAutoFit/>
          </a:bodyPr>
          <a:lstStyle/>
          <a:p>
            <a:r>
              <a:rPr lang="en-GB" sz="1400" dirty="0"/>
              <a:t>Land &amp; Air </a:t>
            </a:r>
            <a:r>
              <a:rPr lang="en-GB" sz="1400" b="1" dirty="0">
                <a:solidFill>
                  <a:srgbClr val="0070C0"/>
                </a:solidFill>
                <a:hlinkClick r:id="rId10">
                  <a:extLst>
                    <a:ext uri="{A12FA001-AC4F-418D-AE19-62706E023703}">
                      <ahyp:hlinkClr xmlns:ahyp="http://schemas.microsoft.com/office/drawing/2018/hyperlinkcolor" val="tx"/>
                    </a:ext>
                  </a:extLst>
                </a:hlinkClick>
              </a:rPr>
              <a:t>temperature increase</a:t>
            </a:r>
            <a:endParaRPr lang="en-GB" sz="1400" b="1" dirty="0">
              <a:solidFill>
                <a:srgbClr val="0070C0"/>
              </a:solidFill>
            </a:endParaRPr>
          </a:p>
        </p:txBody>
      </p:sp>
      <p:sp>
        <p:nvSpPr>
          <p:cNvPr id="15" name="TextBox 14">
            <a:extLst>
              <a:ext uri="{FF2B5EF4-FFF2-40B4-BE49-F238E27FC236}">
                <a16:creationId xmlns:a16="http://schemas.microsoft.com/office/drawing/2014/main" id="{DFB20109-100F-D502-309F-E34555A13410}"/>
              </a:ext>
            </a:extLst>
          </p:cNvPr>
          <p:cNvSpPr txBox="1"/>
          <p:nvPr/>
        </p:nvSpPr>
        <p:spPr>
          <a:xfrm>
            <a:off x="8679976" y="875950"/>
            <a:ext cx="1870694" cy="1600438"/>
          </a:xfrm>
          <a:prstGeom prst="rect">
            <a:avLst/>
          </a:prstGeom>
          <a:noFill/>
        </p:spPr>
        <p:txBody>
          <a:bodyPr wrap="square" rtlCol="0">
            <a:spAutoFit/>
          </a:bodyPr>
          <a:lstStyle/>
          <a:p>
            <a:r>
              <a:rPr lang="en-GB" sz="1400" b="1" dirty="0"/>
              <a:t>Saturated Jet stream</a:t>
            </a:r>
          </a:p>
          <a:p>
            <a:r>
              <a:rPr lang="en-GB" sz="1400" dirty="0"/>
              <a:t>high </a:t>
            </a:r>
            <a:r>
              <a:rPr lang="en-GB" sz="1400" b="1" dirty="0">
                <a:solidFill>
                  <a:srgbClr val="0070C0"/>
                </a:solidFill>
                <a:hlinkClick r:id="rId11">
                  <a:extLst>
                    <a:ext uri="{A12FA001-AC4F-418D-AE19-62706E023703}">
                      <ahyp:hlinkClr xmlns:ahyp="http://schemas.microsoft.com/office/drawing/2018/hyperlinkcolor" val="tx"/>
                    </a:ext>
                  </a:extLst>
                </a:hlinkClick>
              </a:rPr>
              <a:t>dew points</a:t>
            </a:r>
            <a:r>
              <a:rPr lang="en-GB" sz="1400" dirty="0"/>
              <a:t>, more </a:t>
            </a:r>
            <a:r>
              <a:rPr lang="en-GB" sz="1400" b="1" dirty="0">
                <a:solidFill>
                  <a:srgbClr val="0070C0"/>
                </a:solidFill>
                <a:hlinkClick r:id="rId12">
                  <a:extLst>
                    <a:ext uri="{A12FA001-AC4F-418D-AE19-62706E023703}">
                      <ahyp:hlinkClr xmlns:ahyp="http://schemas.microsoft.com/office/drawing/2018/hyperlinkcolor" val="tx"/>
                    </a:ext>
                  </a:extLst>
                </a:hlinkClick>
              </a:rPr>
              <a:t>floods</a:t>
            </a:r>
            <a:r>
              <a:rPr lang="en-GB" sz="1400" dirty="0"/>
              <a:t>, </a:t>
            </a:r>
            <a:r>
              <a:rPr lang="en-GB" sz="1400" b="1" dirty="0">
                <a:solidFill>
                  <a:srgbClr val="0070C0"/>
                </a:solidFill>
                <a:hlinkClick r:id="rId13">
                  <a:extLst>
                    <a:ext uri="{A12FA001-AC4F-418D-AE19-62706E023703}">
                      <ahyp:hlinkClr xmlns:ahyp="http://schemas.microsoft.com/office/drawing/2018/hyperlinkcolor" val="tx"/>
                    </a:ext>
                  </a:extLst>
                </a:hlinkClick>
              </a:rPr>
              <a:t>stronger wind</a:t>
            </a:r>
            <a:r>
              <a:rPr lang="en-GB" sz="1400" dirty="0"/>
              <a:t>, </a:t>
            </a:r>
            <a:r>
              <a:rPr lang="en-GB" sz="1400" b="1" dirty="0">
                <a:solidFill>
                  <a:srgbClr val="0070C0"/>
                </a:solidFill>
                <a:hlinkClick r:id="rId14">
                  <a:extLst>
                    <a:ext uri="{A12FA001-AC4F-418D-AE19-62706E023703}">
                      <ahyp:hlinkClr xmlns:ahyp="http://schemas.microsoft.com/office/drawing/2018/hyperlinkcolor" val="tx"/>
                    </a:ext>
                  </a:extLst>
                </a:hlinkClick>
              </a:rPr>
              <a:t>tornadoes</a:t>
            </a:r>
            <a:r>
              <a:rPr lang="en-GB" sz="1400" dirty="0"/>
              <a:t>, </a:t>
            </a:r>
            <a:r>
              <a:rPr lang="en-GB" sz="1400" b="1" dirty="0">
                <a:solidFill>
                  <a:srgbClr val="0070C0"/>
                </a:solidFill>
                <a:hlinkClick r:id="rId15">
                  <a:extLst>
                    <a:ext uri="{A12FA001-AC4F-418D-AE19-62706E023703}">
                      <ahyp:hlinkClr xmlns:ahyp="http://schemas.microsoft.com/office/drawing/2018/hyperlinkcolor" val="tx"/>
                    </a:ext>
                  </a:extLst>
                </a:hlinkClick>
              </a:rPr>
              <a:t>cyclones</a:t>
            </a:r>
            <a:r>
              <a:rPr lang="en-GB" sz="1400" dirty="0"/>
              <a:t>…</a:t>
            </a:r>
          </a:p>
          <a:p>
            <a:r>
              <a:rPr lang="en-GB" sz="1400" dirty="0"/>
              <a:t>More </a:t>
            </a:r>
            <a:r>
              <a:rPr lang="en-GB" sz="1400" b="1" dirty="0">
                <a:solidFill>
                  <a:srgbClr val="0070C0"/>
                </a:solidFill>
                <a:hlinkClick r:id="rId16">
                  <a:extLst>
                    <a:ext uri="{A12FA001-AC4F-418D-AE19-62706E023703}">
                      <ahyp:hlinkClr xmlns:ahyp="http://schemas.microsoft.com/office/drawing/2018/hyperlinkcolor" val="tx"/>
                    </a:ext>
                  </a:extLst>
                </a:hlinkClick>
              </a:rPr>
              <a:t>Frost points</a:t>
            </a:r>
            <a:r>
              <a:rPr lang="en-GB" sz="1400" dirty="0"/>
              <a:t>: </a:t>
            </a:r>
            <a:r>
              <a:rPr lang="en-GB" sz="1400" b="1" dirty="0">
                <a:solidFill>
                  <a:srgbClr val="0070C0"/>
                </a:solidFill>
                <a:hlinkClick r:id="rId17">
                  <a:extLst>
                    <a:ext uri="{A12FA001-AC4F-418D-AE19-62706E023703}">
                      <ahyp:hlinkClr xmlns:ahyp="http://schemas.microsoft.com/office/drawing/2018/hyperlinkcolor" val="tx"/>
                    </a:ext>
                  </a:extLst>
                </a:hlinkClick>
              </a:rPr>
              <a:t>snowstorm</a:t>
            </a:r>
            <a:r>
              <a:rPr lang="en-GB" sz="1400" dirty="0"/>
              <a:t>, </a:t>
            </a:r>
            <a:r>
              <a:rPr lang="en-GB" sz="1400" b="1" dirty="0">
                <a:solidFill>
                  <a:srgbClr val="0070C0"/>
                </a:solidFill>
                <a:hlinkClick r:id="rId18">
                  <a:extLst>
                    <a:ext uri="{A12FA001-AC4F-418D-AE19-62706E023703}">
                      <ahyp:hlinkClr xmlns:ahyp="http://schemas.microsoft.com/office/drawing/2018/hyperlinkcolor" val="tx"/>
                    </a:ext>
                  </a:extLst>
                </a:hlinkClick>
              </a:rPr>
              <a:t>Hailstorms</a:t>
            </a:r>
            <a:endParaRPr lang="en-GB" sz="1400" b="1" dirty="0">
              <a:solidFill>
                <a:srgbClr val="0070C0"/>
              </a:solidFill>
            </a:endParaRPr>
          </a:p>
        </p:txBody>
      </p:sp>
      <p:sp>
        <p:nvSpPr>
          <p:cNvPr id="16" name="TextBox 15">
            <a:extLst>
              <a:ext uri="{FF2B5EF4-FFF2-40B4-BE49-F238E27FC236}">
                <a16:creationId xmlns:a16="http://schemas.microsoft.com/office/drawing/2014/main" id="{76BE4D96-AF21-1239-93E5-724EFE6962C5}"/>
              </a:ext>
            </a:extLst>
          </p:cNvPr>
          <p:cNvSpPr txBox="1"/>
          <p:nvPr/>
        </p:nvSpPr>
        <p:spPr>
          <a:xfrm rot="16200000">
            <a:off x="8617305" y="2476855"/>
            <a:ext cx="2404729" cy="1569660"/>
          </a:xfrm>
          <a:prstGeom prst="rect">
            <a:avLst/>
          </a:prstGeom>
          <a:noFill/>
        </p:spPr>
        <p:txBody>
          <a:bodyPr wrap="square" rtlCol="0">
            <a:spAutoFit/>
          </a:bodyPr>
          <a:lstStyle/>
          <a:p>
            <a:r>
              <a:rPr lang="en-GB" sz="1600" dirty="0">
                <a:solidFill>
                  <a:srgbClr val="0070C0"/>
                </a:solidFill>
                <a:hlinkClick r:id="rId19">
                  <a:extLst>
                    <a:ext uri="{A12FA001-AC4F-418D-AE19-62706E023703}">
                      <ahyp:hlinkClr xmlns:ahyp="http://schemas.microsoft.com/office/drawing/2018/hyperlinkcolor" val="tx"/>
                    </a:ext>
                  </a:extLst>
                </a:hlinkClick>
              </a:rPr>
              <a:t>Increased crust movements</a:t>
            </a:r>
          </a:p>
          <a:p>
            <a:r>
              <a:rPr lang="en-GB" sz="1600" b="1" dirty="0"/>
              <a:t>More </a:t>
            </a:r>
            <a:r>
              <a:rPr lang="en-GB" sz="1600" b="1" dirty="0">
                <a:solidFill>
                  <a:srgbClr val="0070C0"/>
                </a:solidFill>
                <a:hlinkClick r:id="rId20">
                  <a:extLst>
                    <a:ext uri="{A12FA001-AC4F-418D-AE19-62706E023703}">
                      <ahyp:hlinkClr xmlns:ahyp="http://schemas.microsoft.com/office/drawing/2018/hyperlinkcolor" val="tx"/>
                    </a:ext>
                  </a:extLst>
                </a:hlinkClick>
              </a:rPr>
              <a:t>earthquakes</a:t>
            </a:r>
            <a:r>
              <a:rPr lang="en-GB" sz="1600" dirty="0"/>
              <a:t>, </a:t>
            </a:r>
            <a:r>
              <a:rPr lang="en-GB" sz="1600" b="1" dirty="0">
                <a:solidFill>
                  <a:srgbClr val="0070C0"/>
                </a:solidFill>
                <a:hlinkClick r:id="rId21">
                  <a:extLst>
                    <a:ext uri="{A12FA001-AC4F-418D-AE19-62706E023703}">
                      <ahyp:hlinkClr xmlns:ahyp="http://schemas.microsoft.com/office/drawing/2018/hyperlinkcolor" val="tx"/>
                    </a:ext>
                  </a:extLst>
                </a:hlinkClick>
              </a:rPr>
              <a:t>tsunamis</a:t>
            </a:r>
            <a:endParaRPr lang="en-GB" sz="1600" b="1" dirty="0">
              <a:solidFill>
                <a:srgbClr val="0070C0"/>
              </a:solidFill>
            </a:endParaRPr>
          </a:p>
          <a:p>
            <a:r>
              <a:rPr lang="en-GB" sz="1600" b="1" dirty="0"/>
              <a:t>These are</a:t>
            </a:r>
            <a:r>
              <a:rPr lang="en-GB" sz="1600" b="1" dirty="0">
                <a:solidFill>
                  <a:srgbClr val="0070C0"/>
                </a:solidFill>
              </a:rPr>
              <a:t> </a:t>
            </a:r>
            <a:r>
              <a:rPr lang="en-GB" sz="1600" b="1" dirty="0">
                <a:solidFill>
                  <a:srgbClr val="0070C0"/>
                </a:solidFill>
                <a:hlinkClick r:id="rId22">
                  <a:extLst>
                    <a:ext uri="{A12FA001-AC4F-418D-AE19-62706E023703}">
                      <ahyp:hlinkClr xmlns:ahyp="http://schemas.microsoft.com/office/drawing/2018/hyperlinkcolor" val="tx"/>
                    </a:ext>
                  </a:extLst>
                </a:hlinkClick>
              </a:rPr>
              <a:t>Climate Collapse</a:t>
            </a:r>
            <a:endParaRPr lang="en-GB" sz="1600" b="1" dirty="0">
              <a:solidFill>
                <a:srgbClr val="0070C0"/>
              </a:solidFill>
            </a:endParaRPr>
          </a:p>
        </p:txBody>
      </p:sp>
      <p:sp>
        <p:nvSpPr>
          <p:cNvPr id="17" name="TextBox 16">
            <a:extLst>
              <a:ext uri="{FF2B5EF4-FFF2-40B4-BE49-F238E27FC236}">
                <a16:creationId xmlns:a16="http://schemas.microsoft.com/office/drawing/2014/main" id="{12523CD4-CF7E-623C-D5A8-02432B83FDFB}"/>
              </a:ext>
            </a:extLst>
          </p:cNvPr>
          <p:cNvSpPr txBox="1"/>
          <p:nvPr/>
        </p:nvSpPr>
        <p:spPr>
          <a:xfrm>
            <a:off x="8672837" y="4744185"/>
            <a:ext cx="1889886" cy="954107"/>
          </a:xfrm>
          <a:prstGeom prst="rect">
            <a:avLst/>
          </a:prstGeom>
          <a:noFill/>
        </p:spPr>
        <p:txBody>
          <a:bodyPr wrap="square" rtlCol="0">
            <a:spAutoFit/>
          </a:bodyPr>
          <a:lstStyle/>
          <a:p>
            <a:r>
              <a:rPr lang="en-GB" sz="1400" b="1" dirty="0"/>
              <a:t>Groundwater (PWC)</a:t>
            </a:r>
          </a:p>
          <a:p>
            <a:r>
              <a:rPr lang="en-GB" sz="1400" dirty="0"/>
              <a:t>Temperature &amp; pressure  increase, PWC expand</a:t>
            </a:r>
          </a:p>
        </p:txBody>
      </p:sp>
      <p:sp>
        <p:nvSpPr>
          <p:cNvPr id="18" name="TextBox 17">
            <a:extLst>
              <a:ext uri="{FF2B5EF4-FFF2-40B4-BE49-F238E27FC236}">
                <a16:creationId xmlns:a16="http://schemas.microsoft.com/office/drawing/2014/main" id="{634234D8-C446-FE2A-16D9-522550D836EC}"/>
              </a:ext>
            </a:extLst>
          </p:cNvPr>
          <p:cNvSpPr txBox="1"/>
          <p:nvPr/>
        </p:nvSpPr>
        <p:spPr>
          <a:xfrm>
            <a:off x="7171266" y="435630"/>
            <a:ext cx="3391457" cy="523220"/>
          </a:xfrm>
          <a:prstGeom prst="rect">
            <a:avLst/>
          </a:prstGeom>
          <a:noFill/>
        </p:spPr>
        <p:txBody>
          <a:bodyPr wrap="square" rtlCol="0">
            <a:spAutoFit/>
          </a:bodyPr>
          <a:lstStyle/>
          <a:p>
            <a:r>
              <a:rPr lang="en-GB" sz="1400" b="1" dirty="0">
                <a:solidFill>
                  <a:srgbClr val="0070C0"/>
                </a:solidFill>
                <a:hlinkClick r:id="rId23">
                  <a:extLst>
                    <a:ext uri="{A12FA001-AC4F-418D-AE19-62706E023703}">
                      <ahyp:hlinkClr xmlns:ahyp="http://schemas.microsoft.com/office/drawing/2018/hyperlinkcolor" val="tx"/>
                    </a:ext>
                  </a:extLst>
                </a:hlinkClick>
              </a:rPr>
              <a:t>Tectonic  plates Movement</a:t>
            </a:r>
            <a:r>
              <a:rPr lang="en-GB" sz="1400" b="1" dirty="0">
                <a:solidFill>
                  <a:srgbClr val="0070C0"/>
                </a:solidFill>
              </a:rPr>
              <a:t> : uplift and displacement.</a:t>
            </a:r>
          </a:p>
        </p:txBody>
      </p:sp>
      <p:sp>
        <p:nvSpPr>
          <p:cNvPr id="19" name="TextBox 18">
            <a:extLst>
              <a:ext uri="{FF2B5EF4-FFF2-40B4-BE49-F238E27FC236}">
                <a16:creationId xmlns:a16="http://schemas.microsoft.com/office/drawing/2014/main" id="{69DFB3D2-CCF5-EA2B-CB84-E2C6786FE01C}"/>
              </a:ext>
            </a:extLst>
          </p:cNvPr>
          <p:cNvSpPr txBox="1"/>
          <p:nvPr/>
        </p:nvSpPr>
        <p:spPr>
          <a:xfrm>
            <a:off x="2338999" y="568606"/>
            <a:ext cx="1555513" cy="492443"/>
          </a:xfrm>
          <a:prstGeom prst="rect">
            <a:avLst/>
          </a:prstGeom>
          <a:noFill/>
        </p:spPr>
        <p:txBody>
          <a:bodyPr wrap="square" rtlCol="0">
            <a:spAutoFit/>
          </a:bodyPr>
          <a:lstStyle/>
          <a:p>
            <a:pPr algn="r"/>
            <a:r>
              <a:rPr lang="en-GB" sz="1400" dirty="0"/>
              <a:t>increase</a:t>
            </a:r>
          </a:p>
          <a:p>
            <a:pPr algn="r"/>
            <a:r>
              <a:rPr lang="en-GB" sz="1200" b="1" dirty="0">
                <a:solidFill>
                  <a:srgbClr val="0070C0"/>
                </a:solidFill>
                <a:hlinkClick r:id="rId24">
                  <a:extLst>
                    <a:ext uri="{A12FA001-AC4F-418D-AE19-62706E023703}">
                      <ahyp:hlinkClr xmlns:ahyp="http://schemas.microsoft.com/office/drawing/2018/hyperlinkcolor" val="tx"/>
                    </a:ext>
                  </a:extLst>
                </a:hlinkClick>
              </a:rPr>
              <a:t>volcanic eruptions</a:t>
            </a:r>
            <a:endParaRPr lang="en-GB" sz="1200" b="1" dirty="0">
              <a:solidFill>
                <a:srgbClr val="0070C0"/>
              </a:solidFill>
            </a:endParaRPr>
          </a:p>
        </p:txBody>
      </p:sp>
      <p:sp>
        <p:nvSpPr>
          <p:cNvPr id="20" name="TextBox 19">
            <a:extLst>
              <a:ext uri="{FF2B5EF4-FFF2-40B4-BE49-F238E27FC236}">
                <a16:creationId xmlns:a16="http://schemas.microsoft.com/office/drawing/2014/main" id="{71F030A9-8774-EA17-9A26-5FD0BC173A6F}"/>
              </a:ext>
            </a:extLst>
          </p:cNvPr>
          <p:cNvSpPr txBox="1"/>
          <p:nvPr/>
        </p:nvSpPr>
        <p:spPr>
          <a:xfrm rot="16200000">
            <a:off x="404432" y="3059703"/>
            <a:ext cx="2213460" cy="861774"/>
          </a:xfrm>
          <a:prstGeom prst="rect">
            <a:avLst/>
          </a:prstGeom>
          <a:noFill/>
        </p:spPr>
        <p:txBody>
          <a:bodyPr wrap="square" rtlCol="0">
            <a:spAutoFit/>
          </a:bodyPr>
          <a:lstStyle/>
          <a:p>
            <a:r>
              <a:rPr lang="en-GB" sz="1400" b="1" dirty="0"/>
              <a:t>Oceans: </a:t>
            </a:r>
            <a:r>
              <a:rPr lang="en-GB" sz="1200" dirty="0">
                <a:solidFill>
                  <a:srgbClr val="0070C0"/>
                </a:solidFill>
                <a:hlinkClick r:id="rId25">
                  <a:extLst>
                    <a:ext uri="{A12FA001-AC4F-418D-AE19-62706E023703}">
                      <ahyp:hlinkClr xmlns:ahyp="http://schemas.microsoft.com/office/drawing/2018/hyperlinkcolor" val="tx"/>
                    </a:ext>
                  </a:extLst>
                </a:hlinkClick>
              </a:rPr>
              <a:t>life dying</a:t>
            </a:r>
            <a:r>
              <a:rPr lang="en-GB" sz="1200" dirty="0"/>
              <a:t>, </a:t>
            </a:r>
            <a:r>
              <a:rPr lang="en-GB" sz="1200" dirty="0">
                <a:solidFill>
                  <a:srgbClr val="0070C0"/>
                </a:solidFill>
                <a:hlinkClick r:id="rId26">
                  <a:extLst>
                    <a:ext uri="{A12FA001-AC4F-418D-AE19-62706E023703}">
                      <ahyp:hlinkClr xmlns:ahyp="http://schemas.microsoft.com/office/drawing/2018/hyperlinkcolor" val="tx"/>
                    </a:ext>
                  </a:extLst>
                </a:hlinkClick>
              </a:rPr>
              <a:t>water expands</a:t>
            </a:r>
            <a:r>
              <a:rPr lang="en-GB" sz="1200" dirty="0"/>
              <a:t>, </a:t>
            </a:r>
            <a:r>
              <a:rPr lang="en-GB" sz="1200" dirty="0">
                <a:solidFill>
                  <a:srgbClr val="0070C0"/>
                </a:solidFill>
                <a:hlinkClick r:id="rId27">
                  <a:extLst>
                    <a:ext uri="{A12FA001-AC4F-418D-AE19-62706E023703}">
                      <ahyp:hlinkClr xmlns:ahyp="http://schemas.microsoft.com/office/drawing/2018/hyperlinkcolor" val="tx"/>
                    </a:ext>
                  </a:extLst>
                </a:hlinkClick>
              </a:rPr>
              <a:t>increased evaporation</a:t>
            </a:r>
            <a:r>
              <a:rPr lang="en-GB" sz="1200" dirty="0">
                <a:solidFill>
                  <a:srgbClr val="0070C0"/>
                </a:solidFill>
              </a:rPr>
              <a:t>, sea storms, </a:t>
            </a:r>
            <a:r>
              <a:rPr lang="en-GB" sz="1200" dirty="0">
                <a:solidFill>
                  <a:srgbClr val="0070C0"/>
                </a:solidFill>
                <a:hlinkClick r:id="rId28">
                  <a:extLst>
                    <a:ext uri="{A12FA001-AC4F-418D-AE19-62706E023703}">
                      <ahyp:hlinkClr xmlns:ahyp="http://schemas.microsoft.com/office/drawing/2018/hyperlinkcolor" val="tx"/>
                    </a:ext>
                  </a:extLst>
                </a:hlinkClick>
              </a:rPr>
              <a:t>melted glaciers</a:t>
            </a:r>
            <a:endParaRPr lang="en-GB" sz="1200" dirty="0">
              <a:solidFill>
                <a:srgbClr val="0070C0"/>
              </a:solidFill>
            </a:endParaRPr>
          </a:p>
        </p:txBody>
      </p:sp>
      <p:cxnSp>
        <p:nvCxnSpPr>
          <p:cNvPr id="21" name="Straight Connector 20">
            <a:extLst>
              <a:ext uri="{FF2B5EF4-FFF2-40B4-BE49-F238E27FC236}">
                <a16:creationId xmlns:a16="http://schemas.microsoft.com/office/drawing/2014/main" id="{8BF99A08-0222-D898-8D69-4E30881A37D5}"/>
              </a:ext>
            </a:extLst>
          </p:cNvPr>
          <p:cNvCxnSpPr>
            <a:cxnSpLocks/>
          </p:cNvCxnSpPr>
          <p:nvPr/>
        </p:nvCxnSpPr>
        <p:spPr>
          <a:xfrm flipH="1" flipV="1">
            <a:off x="7878103" y="3292052"/>
            <a:ext cx="364197" cy="2385343"/>
          </a:xfrm>
          <a:prstGeom prst="line">
            <a:avLst/>
          </a:prstGeom>
          <a:ln w="1905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D5955B8-87C9-688B-9E9B-A4DE48C614B3}"/>
              </a:ext>
            </a:extLst>
          </p:cNvPr>
          <p:cNvSpPr txBox="1"/>
          <p:nvPr/>
        </p:nvSpPr>
        <p:spPr>
          <a:xfrm>
            <a:off x="1825198" y="5390515"/>
            <a:ext cx="1889886" cy="307777"/>
          </a:xfrm>
          <a:prstGeom prst="rect">
            <a:avLst/>
          </a:prstGeom>
          <a:noFill/>
        </p:spPr>
        <p:txBody>
          <a:bodyPr wrap="square" rtlCol="0">
            <a:spAutoFit/>
          </a:bodyPr>
          <a:lstStyle/>
          <a:p>
            <a:r>
              <a:rPr lang="en-GB" sz="1400" b="1" dirty="0">
                <a:solidFill>
                  <a:srgbClr val="0070C0"/>
                </a:solidFill>
                <a:hlinkClick r:id="rId29">
                  <a:extLst>
                    <a:ext uri="{A12FA001-AC4F-418D-AE19-62706E023703}">
                      <ahyp:hlinkClr xmlns:ahyp="http://schemas.microsoft.com/office/drawing/2018/hyperlinkcolor" val="tx"/>
                    </a:ext>
                  </a:extLst>
                </a:hlinkClick>
              </a:rPr>
              <a:t>Warmer Oceans</a:t>
            </a:r>
            <a:endParaRPr lang="en-GB" sz="1400" b="1" dirty="0">
              <a:solidFill>
                <a:srgbClr val="0070C0"/>
              </a:solidFill>
            </a:endParaRPr>
          </a:p>
        </p:txBody>
      </p:sp>
      <p:sp>
        <p:nvSpPr>
          <p:cNvPr id="23" name="TextBox 22">
            <a:extLst>
              <a:ext uri="{FF2B5EF4-FFF2-40B4-BE49-F238E27FC236}">
                <a16:creationId xmlns:a16="http://schemas.microsoft.com/office/drawing/2014/main" id="{BA0C8A80-8E9D-6D5E-606C-C2D827F6C376}"/>
              </a:ext>
            </a:extLst>
          </p:cNvPr>
          <p:cNvSpPr txBox="1"/>
          <p:nvPr/>
        </p:nvSpPr>
        <p:spPr>
          <a:xfrm rot="2169480">
            <a:off x="6167369" y="2488265"/>
            <a:ext cx="1801866" cy="566584"/>
          </a:xfrm>
          <a:prstGeom prst="rect">
            <a:avLst/>
          </a:prstGeom>
          <a:noFill/>
        </p:spPr>
        <p:txBody>
          <a:bodyPr wrap="square" rtlCol="0">
            <a:prstTxWarp prst="textArchUp">
              <a:avLst>
                <a:gd name="adj" fmla="val 10245764"/>
              </a:avLst>
            </a:prstTxWarp>
            <a:spAutoFit/>
          </a:bodyPr>
          <a:lstStyle/>
          <a:p>
            <a:pPr algn="ctr"/>
            <a:r>
              <a:rPr lang="en-GB" sz="1400" dirty="0">
                <a:solidFill>
                  <a:srgbClr val="0070C0"/>
                </a:solidFill>
                <a:latin typeface="Arial Black" panose="020B0A04020102020204" pitchFamily="34" charset="0"/>
                <a:hlinkClick r:id="rId30">
                  <a:extLst>
                    <a:ext uri="{A12FA001-AC4F-418D-AE19-62706E023703}">
                      <ahyp:hlinkClr xmlns:ahyp="http://schemas.microsoft.com/office/drawing/2018/hyperlinkcolor" val="tx"/>
                    </a:ext>
                  </a:extLst>
                </a:hlinkClick>
              </a:rPr>
              <a:t>Groundwater (PWC)</a:t>
            </a:r>
            <a:endParaRPr lang="en-GB" sz="1400" dirty="0">
              <a:solidFill>
                <a:srgbClr val="0070C0"/>
              </a:solidFill>
              <a:latin typeface="Arial Black" panose="020B0A04020102020204" pitchFamily="34" charset="0"/>
            </a:endParaRPr>
          </a:p>
        </p:txBody>
      </p:sp>
      <p:sp>
        <p:nvSpPr>
          <p:cNvPr id="24" name="TextBox 23">
            <a:extLst>
              <a:ext uri="{FF2B5EF4-FFF2-40B4-BE49-F238E27FC236}">
                <a16:creationId xmlns:a16="http://schemas.microsoft.com/office/drawing/2014/main" id="{D2BF568D-2685-457E-1DA4-F37895AFC078}"/>
              </a:ext>
            </a:extLst>
          </p:cNvPr>
          <p:cNvSpPr txBox="1"/>
          <p:nvPr/>
        </p:nvSpPr>
        <p:spPr>
          <a:xfrm rot="3109259">
            <a:off x="5263632" y="3208740"/>
            <a:ext cx="2206832" cy="1939551"/>
          </a:xfrm>
          <a:prstGeom prst="rect">
            <a:avLst/>
          </a:prstGeom>
          <a:noFill/>
        </p:spPr>
        <p:txBody>
          <a:bodyPr wrap="square" rtlCol="0">
            <a:prstTxWarp prst="textArchUp">
              <a:avLst>
                <a:gd name="adj" fmla="val 10245764"/>
              </a:avLst>
            </a:prstTxWarp>
            <a:spAutoFit/>
          </a:bodyPr>
          <a:lstStyle/>
          <a:p>
            <a:pPr algn="ctr"/>
            <a:r>
              <a:rPr lang="en-GB" sz="1400" b="1" dirty="0">
                <a:solidFill>
                  <a:srgbClr val="0070C0"/>
                </a:solidFill>
                <a:latin typeface="Arial Black" panose="020B0A04020102020204" pitchFamily="34" charset="0"/>
                <a:hlinkClick r:id="rId31">
                  <a:extLst>
                    <a:ext uri="{A12FA001-AC4F-418D-AE19-62706E023703}">
                      <ahyp:hlinkClr xmlns:ahyp="http://schemas.microsoft.com/office/drawing/2018/hyperlinkcolor" val="tx"/>
                    </a:ext>
                  </a:extLst>
                </a:hlinkClick>
              </a:rPr>
              <a:t>Warmer mantles</a:t>
            </a:r>
            <a:endParaRPr lang="en-GB" sz="1400" b="1" dirty="0">
              <a:solidFill>
                <a:srgbClr val="0070C0"/>
              </a:solidFill>
              <a:latin typeface="Arial Black" panose="020B0A04020102020204" pitchFamily="34" charset="0"/>
            </a:endParaRPr>
          </a:p>
        </p:txBody>
      </p:sp>
      <p:sp>
        <p:nvSpPr>
          <p:cNvPr id="25" name="TextBox 24">
            <a:extLst>
              <a:ext uri="{FF2B5EF4-FFF2-40B4-BE49-F238E27FC236}">
                <a16:creationId xmlns:a16="http://schemas.microsoft.com/office/drawing/2014/main" id="{502A0895-C0E7-1FEB-316A-C7D705128005}"/>
              </a:ext>
            </a:extLst>
          </p:cNvPr>
          <p:cNvSpPr txBox="1"/>
          <p:nvPr/>
        </p:nvSpPr>
        <p:spPr>
          <a:xfrm rot="1593931">
            <a:off x="6063720" y="2100202"/>
            <a:ext cx="1773813" cy="936961"/>
          </a:xfrm>
          <a:prstGeom prst="rect">
            <a:avLst/>
          </a:prstGeom>
          <a:noFill/>
        </p:spPr>
        <p:txBody>
          <a:bodyPr wrap="square" rtlCol="0">
            <a:prstTxWarp prst="textArchUp">
              <a:avLst>
                <a:gd name="adj" fmla="val 10245764"/>
              </a:avLst>
            </a:prstTxWarp>
            <a:spAutoFit/>
          </a:bodyPr>
          <a:lstStyle/>
          <a:p>
            <a:pPr algn="ctr"/>
            <a:r>
              <a:rPr lang="en-GB" sz="1400" b="1" dirty="0">
                <a:solidFill>
                  <a:schemeClr val="bg1"/>
                </a:solidFill>
                <a:latin typeface="Arial Black" panose="020B0A04020102020204" pitchFamily="34" charset="0"/>
                <a:hlinkClick r:id="rId32">
                  <a:extLst>
                    <a:ext uri="{A12FA001-AC4F-418D-AE19-62706E023703}">
                      <ahyp:hlinkClr xmlns:ahyp="http://schemas.microsoft.com/office/drawing/2018/hyperlinkcolor" val="tx"/>
                    </a:ext>
                  </a:extLst>
                </a:hlinkClick>
              </a:rPr>
              <a:t>Crust</a:t>
            </a:r>
            <a:r>
              <a:rPr lang="en-GB" sz="1400" dirty="0">
                <a:solidFill>
                  <a:schemeClr val="bg1"/>
                </a:solidFill>
                <a:latin typeface="Arial Black" panose="020B0A04020102020204" pitchFamily="34" charset="0"/>
                <a:hlinkClick r:id="rId32">
                  <a:extLst>
                    <a:ext uri="{A12FA001-AC4F-418D-AE19-62706E023703}">
                      <ahyp:hlinkClr xmlns:ahyp="http://schemas.microsoft.com/office/drawing/2018/hyperlinkcolor" val="tx"/>
                    </a:ext>
                  </a:extLst>
                </a:hlinkClick>
              </a:rPr>
              <a:t> </a:t>
            </a:r>
            <a:endParaRPr lang="en-GB" sz="1400" dirty="0">
              <a:solidFill>
                <a:schemeClr val="bg1"/>
              </a:solidFill>
              <a:latin typeface="Arial Black" panose="020B0A04020102020204" pitchFamily="34" charset="0"/>
            </a:endParaRPr>
          </a:p>
        </p:txBody>
      </p:sp>
      <p:sp>
        <p:nvSpPr>
          <p:cNvPr id="4" name="Flowchart: Alternate Process 3">
            <a:extLst>
              <a:ext uri="{FF2B5EF4-FFF2-40B4-BE49-F238E27FC236}">
                <a16:creationId xmlns:a16="http://schemas.microsoft.com/office/drawing/2014/main" id="{3C665990-126C-3863-70A5-E53CBC5A5997}"/>
              </a:ext>
            </a:extLst>
          </p:cNvPr>
          <p:cNvSpPr/>
          <p:nvPr/>
        </p:nvSpPr>
        <p:spPr>
          <a:xfrm>
            <a:off x="1689100" y="7025561"/>
            <a:ext cx="8229598" cy="486489"/>
          </a:xfrm>
          <a:prstGeom prst="flowChartAlternateProcess">
            <a:avLst/>
          </a:prstGeom>
          <a:solidFill>
            <a:schemeClr val="accent1">
              <a:alpha val="20000"/>
            </a:schemeClr>
          </a:solidFill>
          <a:effectLst>
            <a:outerShdw blurRad="50800" dist="50800" dir="5400000" algn="ctr" rotWithShape="0">
              <a:schemeClr val="bg1">
                <a:alpha val="9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n w="0"/>
                <a:solidFill>
                  <a:srgbClr val="003366"/>
                </a:solidFill>
                <a:effectLst>
                  <a:outerShdw blurRad="76200" dist="25400" dir="5400000" algn="ctr" rotWithShape="0">
                    <a:schemeClr val="bg1">
                      <a:lumMod val="95000"/>
                      <a:alpha val="43000"/>
                    </a:schemeClr>
                  </a:outerShdw>
                </a:effectLst>
                <a:latin typeface="Arial Black" panose="020B0A04020102020204" pitchFamily="34" charset="0"/>
              </a:rPr>
              <a:t>Buildup to </a:t>
            </a:r>
            <a:r>
              <a:rPr lang="en-GB" sz="3200" dirty="0">
                <a:ln w="0"/>
                <a:solidFill>
                  <a:srgbClr val="003366"/>
                </a:solidFill>
                <a:effectLst>
                  <a:outerShdw blurRad="76200" dist="25400" dir="5400000" algn="ctr" rotWithShape="0">
                    <a:schemeClr val="bg1">
                      <a:lumMod val="95000"/>
                      <a:alpha val="43000"/>
                    </a:schemeClr>
                  </a:outerShdw>
                </a:effectLst>
                <a:latin typeface="Arial Black" panose="020B0A04020102020204" pitchFamily="34" charset="0"/>
                <a:hlinkClick r:id="rId33">
                  <a:extLst>
                    <a:ext uri="{A12FA001-AC4F-418D-AE19-62706E023703}">
                      <ahyp:hlinkClr xmlns:ahyp="http://schemas.microsoft.com/office/drawing/2018/hyperlinkcolor" val="tx"/>
                    </a:ext>
                  </a:extLst>
                </a:hlinkClick>
              </a:rPr>
              <a:t>The Next Cataclysm</a:t>
            </a:r>
            <a:endParaRPr lang="en-US" sz="3200" dirty="0">
              <a:ln w="0"/>
              <a:solidFill>
                <a:srgbClr val="003366"/>
              </a:solidFill>
              <a:effectLst>
                <a:outerShdw blurRad="76200" dist="25400" dir="5400000" algn="ctr" rotWithShape="0">
                  <a:schemeClr val="bg1">
                    <a:lumMod val="95000"/>
                    <a:alpha val="43000"/>
                  </a:schemeClr>
                </a:outerShdw>
              </a:effectLst>
              <a:latin typeface="Arial Black" panose="020B0A04020102020204" pitchFamily="34" charset="0"/>
            </a:endParaRPr>
          </a:p>
        </p:txBody>
      </p:sp>
      <p:sp>
        <p:nvSpPr>
          <p:cNvPr id="5" name="Right Brace 4">
            <a:extLst>
              <a:ext uri="{FF2B5EF4-FFF2-40B4-BE49-F238E27FC236}">
                <a16:creationId xmlns:a16="http://schemas.microsoft.com/office/drawing/2014/main" id="{5FE7AC3C-62D8-67D7-3FB5-58E3F2F09795}"/>
              </a:ext>
            </a:extLst>
          </p:cNvPr>
          <p:cNvSpPr/>
          <p:nvPr/>
        </p:nvSpPr>
        <p:spPr>
          <a:xfrm>
            <a:off x="6176855" y="2410696"/>
            <a:ext cx="238193" cy="1405494"/>
          </a:xfrm>
          <a:prstGeom prst="rightBrace">
            <a:avLst>
              <a:gd name="adj1" fmla="val 6801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7C526C65-06AA-CFFA-11A5-7AB158E310CC}"/>
              </a:ext>
            </a:extLst>
          </p:cNvPr>
          <p:cNvCxnSpPr>
            <a:cxnSpLocks/>
          </p:cNvCxnSpPr>
          <p:nvPr/>
        </p:nvCxnSpPr>
        <p:spPr>
          <a:xfrm flipV="1">
            <a:off x="9601411" y="4391346"/>
            <a:ext cx="82961" cy="3469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C65F0CA-D18D-F071-E2DB-1E46CFD77BBB}"/>
              </a:ext>
            </a:extLst>
          </p:cNvPr>
          <p:cNvCxnSpPr>
            <a:cxnSpLocks/>
          </p:cNvCxnSpPr>
          <p:nvPr/>
        </p:nvCxnSpPr>
        <p:spPr>
          <a:xfrm flipH="1" flipV="1">
            <a:off x="1612900" y="4616450"/>
            <a:ext cx="274487" cy="7620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BA97729-5B0B-6C51-A988-B9B8BE4430B7}"/>
              </a:ext>
            </a:extLst>
          </p:cNvPr>
          <p:cNvCxnSpPr>
            <a:cxnSpLocks/>
          </p:cNvCxnSpPr>
          <p:nvPr/>
        </p:nvCxnSpPr>
        <p:spPr>
          <a:xfrm flipV="1">
            <a:off x="1617134" y="1492250"/>
            <a:ext cx="0" cy="1330599"/>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C2162E2-0F22-1860-A14F-D87D53BE6327}"/>
              </a:ext>
            </a:extLst>
          </p:cNvPr>
          <p:cNvCxnSpPr>
            <a:cxnSpLocks/>
          </p:cNvCxnSpPr>
          <p:nvPr/>
        </p:nvCxnSpPr>
        <p:spPr>
          <a:xfrm>
            <a:off x="1617134" y="1492250"/>
            <a:ext cx="270253"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B76759C-0E20-6D1D-5050-B4DF845DDABB}"/>
              </a:ext>
            </a:extLst>
          </p:cNvPr>
          <p:cNvCxnSpPr>
            <a:cxnSpLocks/>
          </p:cNvCxnSpPr>
          <p:nvPr/>
        </p:nvCxnSpPr>
        <p:spPr>
          <a:xfrm>
            <a:off x="7447566" y="5645331"/>
            <a:ext cx="794733" cy="32064"/>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E4BD226E-6346-B1B5-20EB-2A1A80847205}"/>
              </a:ext>
            </a:extLst>
          </p:cNvPr>
          <p:cNvCxnSpPr>
            <a:cxnSpLocks/>
          </p:cNvCxnSpPr>
          <p:nvPr/>
        </p:nvCxnSpPr>
        <p:spPr>
          <a:xfrm flipV="1">
            <a:off x="2222500" y="466407"/>
            <a:ext cx="2063160" cy="23083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1D0E405-2771-E34F-1249-6E33EFDFA229}"/>
              </a:ext>
            </a:extLst>
          </p:cNvPr>
          <p:cNvSpPr txBox="1"/>
          <p:nvPr/>
        </p:nvSpPr>
        <p:spPr>
          <a:xfrm>
            <a:off x="1155700" y="404852"/>
            <a:ext cx="1949865" cy="553998"/>
          </a:xfrm>
          <a:prstGeom prst="rect">
            <a:avLst/>
          </a:prstGeom>
          <a:noFill/>
        </p:spPr>
        <p:txBody>
          <a:bodyPr wrap="square" rtlCol="0">
            <a:spAutoFit/>
          </a:bodyPr>
          <a:lstStyle/>
          <a:p>
            <a:r>
              <a:rPr lang="en-GB" sz="1600" dirty="0"/>
              <a:t>Increasing</a:t>
            </a:r>
            <a:endParaRPr lang="en-GB" sz="1400" dirty="0"/>
          </a:p>
          <a:p>
            <a:r>
              <a:rPr lang="en-GB" sz="1400" b="1" dirty="0">
                <a:solidFill>
                  <a:srgbClr val="0070C0"/>
                </a:solidFill>
                <a:hlinkClick r:id="rId34">
                  <a:extLst>
                    <a:ext uri="{A12FA001-AC4F-418D-AE19-62706E023703}">
                      <ahyp:hlinkClr xmlns:ahyp="http://schemas.microsoft.com/office/drawing/2018/hyperlinkcolor" val="tx"/>
                    </a:ext>
                  </a:extLst>
                </a:hlinkClick>
              </a:rPr>
              <a:t>External Forces</a:t>
            </a:r>
            <a:endParaRPr lang="en-GB" sz="1400" b="1" dirty="0">
              <a:solidFill>
                <a:srgbClr val="0070C0"/>
              </a:solidFill>
            </a:endParaRPr>
          </a:p>
        </p:txBody>
      </p:sp>
      <p:sp>
        <p:nvSpPr>
          <p:cNvPr id="35" name="TextBox 34">
            <a:extLst>
              <a:ext uri="{FF2B5EF4-FFF2-40B4-BE49-F238E27FC236}">
                <a16:creationId xmlns:a16="http://schemas.microsoft.com/office/drawing/2014/main" id="{BE1A57A9-F8F3-97A1-CD5B-E050EA8AC9A4}"/>
              </a:ext>
            </a:extLst>
          </p:cNvPr>
          <p:cNvSpPr txBox="1"/>
          <p:nvPr/>
        </p:nvSpPr>
        <p:spPr>
          <a:xfrm>
            <a:off x="7749277" y="5683250"/>
            <a:ext cx="2813446" cy="646331"/>
          </a:xfrm>
          <a:prstGeom prst="rect">
            <a:avLst/>
          </a:prstGeom>
          <a:solidFill>
            <a:schemeClr val="accent1">
              <a:alpha val="30000"/>
            </a:schemeClr>
          </a:solidFill>
          <a:ln>
            <a:solidFill>
              <a:schemeClr val="tx1"/>
            </a:solidFill>
          </a:ln>
          <a:effectLst>
            <a:outerShdw blurRad="50800" dist="38100" dir="13500000" algn="br" rotWithShape="0">
              <a:schemeClr val="bg1">
                <a:lumMod val="75000"/>
                <a:alpha val="40000"/>
              </a:schemeClr>
            </a:outerShdw>
          </a:effectLst>
        </p:spPr>
        <p:txBody>
          <a:bodyPr wrap="square" rtlCol="0">
            <a:spAutoFit/>
          </a:bodyPr>
          <a:lstStyle/>
          <a:p>
            <a:r>
              <a:rPr lang="en-GB" b="1" dirty="0"/>
              <a:t>Solution: </a:t>
            </a:r>
            <a:r>
              <a:rPr lang="en-GB" b="1" dirty="0">
                <a:solidFill>
                  <a:srgbClr val="0070C0"/>
                </a:solidFill>
                <a:hlinkClick r:id="rId35">
                  <a:extLst>
                    <a:ext uri="{A12FA001-AC4F-418D-AE19-62706E023703}">
                      <ahyp:hlinkClr xmlns:ahyp="http://schemas.microsoft.com/office/drawing/2018/hyperlinkcolor" val="tx"/>
                    </a:ext>
                  </a:extLst>
                </a:hlinkClick>
              </a:rPr>
              <a:t>collaborate</a:t>
            </a:r>
            <a:r>
              <a:rPr lang="en-GB" b="1" dirty="0"/>
              <a:t> for</a:t>
            </a:r>
          </a:p>
          <a:p>
            <a:r>
              <a:rPr lang="en-GB" b="1" dirty="0">
                <a:solidFill>
                  <a:srgbClr val="0070C0"/>
                </a:solidFill>
                <a:hlinkClick r:id="rId36">
                  <a:extLst>
                    <a:ext uri="{A12FA001-AC4F-418D-AE19-62706E023703}">
                      <ahyp:hlinkClr xmlns:ahyp="http://schemas.microsoft.com/office/drawing/2018/hyperlinkcolor" val="tx"/>
                    </a:ext>
                  </a:extLst>
                </a:hlinkClick>
              </a:rPr>
              <a:t>Humanity’s Last Hope</a:t>
            </a:r>
            <a:endParaRPr lang="en-GB" b="1" dirty="0">
              <a:solidFill>
                <a:srgbClr val="0070C0"/>
              </a:solidFill>
            </a:endParaRPr>
          </a:p>
        </p:txBody>
      </p:sp>
      <p:sp>
        <p:nvSpPr>
          <p:cNvPr id="37" name="TextBox 36">
            <a:extLst>
              <a:ext uri="{FF2B5EF4-FFF2-40B4-BE49-F238E27FC236}">
                <a16:creationId xmlns:a16="http://schemas.microsoft.com/office/drawing/2014/main" id="{61AB41B1-8308-32F2-ADF1-4F78EDA6A882}"/>
              </a:ext>
            </a:extLst>
          </p:cNvPr>
          <p:cNvSpPr txBox="1"/>
          <p:nvPr/>
        </p:nvSpPr>
        <p:spPr>
          <a:xfrm rot="16200000">
            <a:off x="7906779" y="3343186"/>
            <a:ext cx="2207972" cy="338554"/>
          </a:xfrm>
          <a:prstGeom prst="rect">
            <a:avLst/>
          </a:prstGeom>
          <a:noFill/>
        </p:spPr>
        <p:txBody>
          <a:bodyPr wrap="square" rtlCol="0">
            <a:spAutoFit/>
          </a:bodyPr>
          <a:lstStyle/>
          <a:p>
            <a:r>
              <a:rPr lang="en-GB" sz="1600" b="1" dirty="0">
                <a:solidFill>
                  <a:srgbClr val="0070C0"/>
                </a:solidFill>
                <a:hlinkClick r:id="rId37">
                  <a:extLst>
                    <a:ext uri="{A12FA001-AC4F-418D-AE19-62706E023703}">
                      <ahyp:hlinkClr xmlns:ahyp="http://schemas.microsoft.com/office/drawing/2018/hyperlinkcolor" val="tx"/>
                    </a:ext>
                  </a:extLst>
                </a:hlinkClick>
              </a:rPr>
              <a:t>Weak magnetic fields</a:t>
            </a:r>
            <a:endParaRPr lang="en-GB" sz="1600" b="1" dirty="0">
              <a:solidFill>
                <a:srgbClr val="0070C0"/>
              </a:solidFill>
            </a:endParaRPr>
          </a:p>
        </p:txBody>
      </p:sp>
      <p:cxnSp>
        <p:nvCxnSpPr>
          <p:cNvPr id="36" name="Straight Connector 35">
            <a:extLst>
              <a:ext uri="{FF2B5EF4-FFF2-40B4-BE49-F238E27FC236}">
                <a16:creationId xmlns:a16="http://schemas.microsoft.com/office/drawing/2014/main" id="{73A846F4-13AA-8EEF-525E-9881A1491AC7}"/>
              </a:ext>
            </a:extLst>
          </p:cNvPr>
          <p:cNvCxnSpPr>
            <a:cxnSpLocks/>
          </p:cNvCxnSpPr>
          <p:nvPr/>
        </p:nvCxnSpPr>
        <p:spPr>
          <a:xfrm flipH="1" flipV="1">
            <a:off x="7251700" y="5835650"/>
            <a:ext cx="195866" cy="832345"/>
          </a:xfrm>
          <a:prstGeom prst="line">
            <a:avLst/>
          </a:prstGeom>
          <a:ln w="19050"/>
        </p:spPr>
        <p:style>
          <a:lnRef idx="1">
            <a:schemeClr val="dk1"/>
          </a:lnRef>
          <a:fillRef idx="0">
            <a:schemeClr val="dk1"/>
          </a:fillRef>
          <a:effectRef idx="0">
            <a:schemeClr val="dk1"/>
          </a:effectRef>
          <a:fontRef idx="minor">
            <a:schemeClr val="tx1"/>
          </a:fontRef>
        </p:style>
      </p:cxnSp>
      <p:sp>
        <p:nvSpPr>
          <p:cNvPr id="42" name="Arrow: Left-Right 41">
            <a:extLst>
              <a:ext uri="{FF2B5EF4-FFF2-40B4-BE49-F238E27FC236}">
                <a16:creationId xmlns:a16="http://schemas.microsoft.com/office/drawing/2014/main" id="{9EC42549-20AD-8A80-F92F-21E850B66BD0}"/>
              </a:ext>
            </a:extLst>
          </p:cNvPr>
          <p:cNvSpPr/>
          <p:nvPr/>
        </p:nvSpPr>
        <p:spPr>
          <a:xfrm>
            <a:off x="7632700" y="958851"/>
            <a:ext cx="274060" cy="88472"/>
          </a:xfrm>
          <a:prstGeom prst="leftRightArrow">
            <a:avLst/>
          </a:prstGeom>
          <a:gradFill>
            <a:gsLst>
              <a:gs pos="0">
                <a:srgbClr val="C00000"/>
              </a:gs>
              <a:gs pos="100000">
                <a:schemeClr val="accent1">
                  <a:lumMod val="40000"/>
                  <a:lumOff val="6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Left-Right 42">
            <a:extLst>
              <a:ext uri="{FF2B5EF4-FFF2-40B4-BE49-F238E27FC236}">
                <a16:creationId xmlns:a16="http://schemas.microsoft.com/office/drawing/2014/main" id="{771F3E16-873E-C0CD-9F03-58B37FC17A89}"/>
              </a:ext>
            </a:extLst>
          </p:cNvPr>
          <p:cNvSpPr/>
          <p:nvPr/>
        </p:nvSpPr>
        <p:spPr>
          <a:xfrm>
            <a:off x="7251700" y="958851"/>
            <a:ext cx="274060" cy="88472"/>
          </a:xfrm>
          <a:prstGeom prst="leftRightArrow">
            <a:avLst/>
          </a:prstGeom>
          <a:gradFill>
            <a:gsLst>
              <a:gs pos="0">
                <a:srgbClr val="C00000"/>
              </a:gs>
              <a:gs pos="100000">
                <a:schemeClr val="accent1">
                  <a:lumMod val="40000"/>
                  <a:lumOff val="6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qr code with a person's face&#10;&#10;Description automatically generated">
            <a:extLst>
              <a:ext uri="{FF2B5EF4-FFF2-40B4-BE49-F238E27FC236}">
                <a16:creationId xmlns:a16="http://schemas.microsoft.com/office/drawing/2014/main" id="{593B9D59-7E40-C849-8E76-DAEE1E29785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5100" y="6392490"/>
            <a:ext cx="923163" cy="938134"/>
          </a:xfrm>
          <a:prstGeom prst="rect">
            <a:avLst/>
          </a:prstGeom>
        </p:spPr>
      </p:pic>
    </p:spTree>
    <p:extLst>
      <p:ext uri="{BB962C8B-B14F-4D97-AF65-F5344CB8AC3E}">
        <p14:creationId xmlns:p14="http://schemas.microsoft.com/office/powerpoint/2010/main" val="3210341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336" y="0"/>
            <a:ext cx="10690727" cy="755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886BF-C7D1-D6CC-CCDE-B4F230799645}"/>
              </a:ext>
            </a:extLst>
          </p:cNvPr>
          <p:cNvPicPr>
            <a:picLocks noChangeAspect="1"/>
          </p:cNvPicPr>
          <p:nvPr/>
        </p:nvPicPr>
        <p:blipFill>
          <a:blip r:embed="rId3">
            <a:extLst>
              <a:ext uri="{28A0092B-C50C-407E-A947-70E740481C1C}">
                <a14:useLocalDpi xmlns:a14="http://schemas.microsoft.com/office/drawing/2010/main" val="0"/>
              </a:ext>
            </a:extLst>
          </a:blip>
          <a:srcRect t="11394" b="11394"/>
          <a:stretch/>
        </p:blipFill>
        <p:spPr>
          <a:xfrm>
            <a:off x="20" y="-31750"/>
            <a:ext cx="10693380" cy="7556500"/>
          </a:xfrm>
          <a:prstGeom prst="rect">
            <a:avLst/>
          </a:prstGeom>
        </p:spPr>
      </p:pic>
      <p:sp>
        <p:nvSpPr>
          <p:cNvPr id="2" name="TextBox 1">
            <a:extLst>
              <a:ext uri="{FF2B5EF4-FFF2-40B4-BE49-F238E27FC236}">
                <a16:creationId xmlns:a16="http://schemas.microsoft.com/office/drawing/2014/main" id="{74801155-8FFB-376C-8F8C-96034946F936}"/>
              </a:ext>
            </a:extLst>
          </p:cNvPr>
          <p:cNvSpPr txBox="1"/>
          <p:nvPr/>
        </p:nvSpPr>
        <p:spPr>
          <a:xfrm>
            <a:off x="6261100" y="0"/>
            <a:ext cx="4432300" cy="4006850"/>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2800" b="1" dirty="0">
                <a:solidFill>
                  <a:srgbClr val="FFFFFF"/>
                </a:solidFill>
              </a:rPr>
              <a:t>Floatable Greenhouses</a:t>
            </a:r>
          </a:p>
          <a:p>
            <a:pPr indent="-228600">
              <a:buFont typeface="Arial" panose="020B0604020202020204" pitchFamily="34" charset="0"/>
              <a:buChar char="•"/>
            </a:pPr>
            <a:r>
              <a:rPr lang="en-US" sz="3200" dirty="0">
                <a:solidFill>
                  <a:srgbClr val="FFFFFF"/>
                </a:solidFill>
              </a:rPr>
              <a:t>Local Materials</a:t>
            </a:r>
          </a:p>
          <a:p>
            <a:pPr indent="-228600">
              <a:buFont typeface="Arial" panose="020B0604020202020204" pitchFamily="34" charset="0"/>
              <a:buChar char="•"/>
            </a:pPr>
            <a:r>
              <a:rPr lang="en-US" sz="3200" dirty="0">
                <a:solidFill>
                  <a:srgbClr val="FFFFFF"/>
                </a:solidFill>
              </a:rPr>
              <a:t>Expandable</a:t>
            </a:r>
          </a:p>
          <a:p>
            <a:pPr indent="-228600">
              <a:buFont typeface="Arial" panose="020B0604020202020204" pitchFamily="34" charset="0"/>
              <a:buChar char="•"/>
            </a:pPr>
            <a:r>
              <a:rPr lang="en-US" sz="3200" dirty="0">
                <a:solidFill>
                  <a:srgbClr val="FFFFFF"/>
                </a:solidFill>
              </a:rPr>
              <a:t>Water cooling</a:t>
            </a:r>
          </a:p>
          <a:p>
            <a:pPr indent="-228600">
              <a:buFont typeface="Arial" panose="020B0604020202020204" pitchFamily="34" charset="0"/>
              <a:buChar char="•"/>
            </a:pPr>
            <a:r>
              <a:rPr lang="en-US" sz="3200" dirty="0">
                <a:solidFill>
                  <a:srgbClr val="FFFFFF"/>
                </a:solidFill>
              </a:rPr>
              <a:t>Flood/Drought resilient</a:t>
            </a:r>
          </a:p>
          <a:p>
            <a:pPr indent="-228600">
              <a:buFont typeface="Arial" panose="020B0604020202020204" pitchFamily="34" charset="0"/>
              <a:buChar char="•"/>
            </a:pPr>
            <a:r>
              <a:rPr lang="en-US" sz="3200" dirty="0">
                <a:solidFill>
                  <a:srgbClr val="FFFFFF"/>
                </a:solidFill>
              </a:rPr>
              <a:t>Water protection</a:t>
            </a:r>
          </a:p>
        </p:txBody>
      </p:sp>
      <p:sp>
        <p:nvSpPr>
          <p:cNvPr id="4" name="Flowchart: Alternate Process 3">
            <a:extLst>
              <a:ext uri="{FF2B5EF4-FFF2-40B4-BE49-F238E27FC236}">
                <a16:creationId xmlns:a16="http://schemas.microsoft.com/office/drawing/2014/main" id="{FB4C3581-CDBD-B9F8-2152-435716C6577F}"/>
              </a:ext>
            </a:extLst>
          </p:cNvPr>
          <p:cNvSpPr/>
          <p:nvPr/>
        </p:nvSpPr>
        <p:spPr>
          <a:xfrm>
            <a:off x="165100" y="6597650"/>
            <a:ext cx="10210800" cy="838200"/>
          </a:xfrm>
          <a:prstGeom prst="flowChartAlternateProcess">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Intermediary scale farming </a:t>
            </a:r>
          </a:p>
        </p:txBody>
      </p:sp>
      <p:sp>
        <p:nvSpPr>
          <p:cNvPr id="6" name="TextBox 5">
            <a:extLst>
              <a:ext uri="{FF2B5EF4-FFF2-40B4-BE49-F238E27FC236}">
                <a16:creationId xmlns:a16="http://schemas.microsoft.com/office/drawing/2014/main" id="{B922FFAE-CDBE-0BDC-E94F-E377F70CDF2E}"/>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298533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336" y="0"/>
            <a:ext cx="10690727" cy="755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5F0D048-0150-7F17-A29B-B59A99A6C8C1}"/>
              </a:ext>
            </a:extLst>
          </p:cNvPr>
          <p:cNvPicPr>
            <a:picLocks noChangeAspect="1"/>
          </p:cNvPicPr>
          <p:nvPr/>
        </p:nvPicPr>
        <p:blipFill>
          <a:blip r:embed="rId4">
            <a:extLst>
              <a:ext uri="{28A0092B-C50C-407E-A947-70E740481C1C}">
                <a14:useLocalDpi xmlns:a14="http://schemas.microsoft.com/office/drawing/2010/main" val="0"/>
              </a:ext>
            </a:extLst>
          </a:blip>
          <a:srcRect t="15385" b="15385"/>
          <a:stretch/>
        </p:blipFill>
        <p:spPr>
          <a:xfrm>
            <a:off x="12700" y="3778250"/>
            <a:ext cx="5417950" cy="3810000"/>
          </a:xfrm>
          <a:prstGeom prst="rect">
            <a:avLst/>
          </a:prstGeom>
        </p:spPr>
      </p:pic>
      <p:pic>
        <p:nvPicPr>
          <p:cNvPr id="7" name="Picture 6">
            <a:extLst>
              <a:ext uri="{FF2B5EF4-FFF2-40B4-BE49-F238E27FC236}">
                <a16:creationId xmlns:a16="http://schemas.microsoft.com/office/drawing/2014/main" id="{769EC6AE-E16E-2128-894A-A0C881CA6633}"/>
              </a:ext>
            </a:extLst>
          </p:cNvPr>
          <p:cNvPicPr>
            <a:picLocks noChangeAspect="1"/>
          </p:cNvPicPr>
          <p:nvPr/>
        </p:nvPicPr>
        <p:blipFill>
          <a:blip r:embed="rId5">
            <a:extLst>
              <a:ext uri="{28A0092B-C50C-407E-A947-70E740481C1C}">
                <a14:useLocalDpi xmlns:a14="http://schemas.microsoft.com/office/drawing/2010/main" val="0"/>
              </a:ext>
            </a:extLst>
          </a:blip>
          <a:srcRect t="13195" b="13195"/>
          <a:stretch/>
        </p:blipFill>
        <p:spPr>
          <a:xfrm>
            <a:off x="5406586" y="3778250"/>
            <a:ext cx="5272777" cy="3810000"/>
          </a:xfrm>
          <a:prstGeom prst="rect">
            <a:avLst/>
          </a:prstGeom>
        </p:spPr>
      </p:pic>
      <p:pic>
        <p:nvPicPr>
          <p:cNvPr id="9" name="Picture 8">
            <a:extLst>
              <a:ext uri="{FF2B5EF4-FFF2-40B4-BE49-F238E27FC236}">
                <a16:creationId xmlns:a16="http://schemas.microsoft.com/office/drawing/2014/main" id="{50CBB89D-E11E-B22A-2F22-16921B75DB29}"/>
              </a:ext>
            </a:extLst>
          </p:cNvPr>
          <p:cNvPicPr>
            <a:picLocks noChangeAspect="1"/>
          </p:cNvPicPr>
          <p:nvPr/>
        </p:nvPicPr>
        <p:blipFill>
          <a:blip r:embed="rId6">
            <a:extLst>
              <a:ext uri="{28A0092B-C50C-407E-A947-70E740481C1C}">
                <a14:useLocalDpi xmlns:a14="http://schemas.microsoft.com/office/drawing/2010/main" val="0"/>
              </a:ext>
            </a:extLst>
          </a:blip>
          <a:srcRect t="13276" b="13276"/>
          <a:stretch/>
        </p:blipFill>
        <p:spPr>
          <a:xfrm>
            <a:off x="12700" y="0"/>
            <a:ext cx="5405250" cy="3799497"/>
          </a:xfrm>
          <a:prstGeom prst="rect">
            <a:avLst/>
          </a:prstGeom>
        </p:spPr>
      </p:pic>
      <p:pic>
        <p:nvPicPr>
          <p:cNvPr id="10" name="Picture 9">
            <a:extLst>
              <a:ext uri="{FF2B5EF4-FFF2-40B4-BE49-F238E27FC236}">
                <a16:creationId xmlns:a16="http://schemas.microsoft.com/office/drawing/2014/main" id="{054AC476-58C6-2E91-8FE6-0C27A036137F}"/>
              </a:ext>
            </a:extLst>
          </p:cNvPr>
          <p:cNvPicPr>
            <a:picLocks noChangeAspect="1"/>
          </p:cNvPicPr>
          <p:nvPr/>
        </p:nvPicPr>
        <p:blipFill>
          <a:blip r:embed="rId7">
            <a:extLst>
              <a:ext uri="{28A0092B-C50C-407E-A947-70E740481C1C}">
                <a14:useLocalDpi xmlns:a14="http://schemas.microsoft.com/office/drawing/2010/main" val="0"/>
              </a:ext>
            </a:extLst>
          </a:blip>
          <a:srcRect t="13450" b="13450"/>
          <a:stretch/>
        </p:blipFill>
        <p:spPr>
          <a:xfrm>
            <a:off x="5407923" y="0"/>
            <a:ext cx="5272777" cy="3854450"/>
          </a:xfrm>
          <a:prstGeom prst="rect">
            <a:avLst/>
          </a:prstGeom>
        </p:spPr>
      </p:pic>
      <p:sp>
        <p:nvSpPr>
          <p:cNvPr id="3" name="TextBox 2">
            <a:extLst>
              <a:ext uri="{FF2B5EF4-FFF2-40B4-BE49-F238E27FC236}">
                <a16:creationId xmlns:a16="http://schemas.microsoft.com/office/drawing/2014/main" id="{CBEE5C3A-667D-BFD5-BFD6-E4E983E8CAE5}"/>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8"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2" name="Flowchart: Alternate Process 1">
            <a:extLst>
              <a:ext uri="{FF2B5EF4-FFF2-40B4-BE49-F238E27FC236}">
                <a16:creationId xmlns:a16="http://schemas.microsoft.com/office/drawing/2014/main" id="{BBF7D688-684E-473E-4B14-39EA962FBC4A}"/>
              </a:ext>
            </a:extLst>
          </p:cNvPr>
          <p:cNvSpPr/>
          <p:nvPr/>
        </p:nvSpPr>
        <p:spPr>
          <a:xfrm>
            <a:off x="88900" y="4540250"/>
            <a:ext cx="4724400" cy="2819400"/>
          </a:xfrm>
          <a:prstGeom prst="flowChartAlternateProcess">
            <a:avLst/>
          </a:prstGeom>
          <a:solidFill>
            <a:schemeClr val="accent1">
              <a:alpha val="4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chemeClr val="bg1">
                    <a:lumMod val="95000"/>
                  </a:schemeClr>
                </a:solidFill>
                <a:effectLst>
                  <a:outerShdw blurRad="88900" dist="38100" dir="13500000" algn="br" rotWithShape="0">
                    <a:prstClr val="black">
                      <a:alpha val="62000"/>
                    </a:prstClr>
                  </a:outerShdw>
                </a:effectLst>
                <a:latin typeface="Arial Black" panose="020B0A04020102020204" pitchFamily="34" charset="0"/>
                <a:ea typeface="Times New Roman" panose="02020603050405020304" pitchFamily="18" charset="0"/>
              </a:rPr>
              <a:t>Reservoir Max ROI</a:t>
            </a:r>
            <a:endPar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endParaRPr>
          </a:p>
          <a:p>
            <a:pPr marL="342900" indent="-342900">
              <a:buFont typeface="Arial" panose="020B0604020202020204" pitchFamily="34" charset="0"/>
              <a:buChar char="•"/>
            </a:pP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Groundwater exchange</a:t>
            </a:r>
          </a:p>
          <a:p>
            <a:pPr marL="342900" indent="-342900">
              <a:buFont typeface="Arial" panose="020B0604020202020204" pitchFamily="34" charset="0"/>
              <a:buChar char="•"/>
            </a:pP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Transparent Solar cells </a:t>
            </a:r>
          </a:p>
          <a:p>
            <a:pPr marL="342900" indent="-342900">
              <a:buFont typeface="Arial" panose="020B0604020202020204" pitchFamily="34" charset="0"/>
              <a:buChar char="•"/>
            </a:pP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Water cooled buildings</a:t>
            </a:r>
          </a:p>
          <a:p>
            <a:pPr marL="342900" indent="-342900">
              <a:buFont typeface="Arial" panose="020B0604020202020204" pitchFamily="34" charset="0"/>
              <a:buChar char="•"/>
            </a:pP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Fresh and Alive Plants</a:t>
            </a:r>
          </a:p>
          <a:p>
            <a:pPr marL="342900" indent="-342900">
              <a:buFont typeface="Arial" panose="020B0604020202020204" pitchFamily="34" charset="0"/>
              <a:buChar char="•"/>
            </a:pP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Aquaculture</a:t>
            </a:r>
          </a:p>
          <a:p>
            <a:pPr marL="342900" indent="-342900">
              <a:buFont typeface="Arial" panose="020B0604020202020204" pitchFamily="34" charset="0"/>
              <a:buChar char="•"/>
            </a:pP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Water recreation</a:t>
            </a:r>
          </a:p>
          <a:p>
            <a:r>
              <a:rPr lang="en-GB" sz="1800" dirty="0">
                <a:latin typeface="Wingdings 3" panose="05040102010807070707" pitchFamily="18" charset="2"/>
              </a:rPr>
              <a:t>]</a:t>
            </a:r>
            <a:r>
              <a:rPr lang="en-GB" sz="1800" dirty="0"/>
              <a:t> </a:t>
            </a:r>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The Hydroloop System</a:t>
            </a:r>
          </a:p>
          <a:p>
            <a:endParaRPr lang="en-US" sz="2000" kern="0" dirty="0">
              <a:solidFill>
                <a:schemeClr val="bg1">
                  <a:lumMod val="95000"/>
                </a:schemeClr>
              </a:solidFill>
              <a:effectLst>
                <a:outerShdw blurRad="88900" dist="38100" dir="13500000" algn="br" rotWithShape="0">
                  <a:prstClr val="black">
                    <a:alpha val="62000"/>
                  </a:prstClr>
                </a:outerShdw>
              </a:effectLst>
              <a:latin typeface="Arial Nova"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66967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336" y="0"/>
            <a:ext cx="10690727" cy="755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Flowchart: Alternate Process 3">
            <a:extLst>
              <a:ext uri="{FF2B5EF4-FFF2-40B4-BE49-F238E27FC236}">
                <a16:creationId xmlns:a16="http://schemas.microsoft.com/office/drawing/2014/main" id="{FB4C3581-CDBD-B9F8-2152-435716C6577F}"/>
              </a:ext>
            </a:extLst>
          </p:cNvPr>
          <p:cNvSpPr/>
          <p:nvPr/>
        </p:nvSpPr>
        <p:spPr>
          <a:xfrm>
            <a:off x="88900" y="5073650"/>
            <a:ext cx="5181600" cy="2133600"/>
          </a:xfrm>
          <a:prstGeom prst="flowChartAlternateProcess">
            <a:avLst/>
          </a:prstGeom>
          <a:solidFill>
            <a:schemeClr val="accent1">
              <a:alpha val="4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Water Reservoir</a:t>
            </a:r>
          </a:p>
          <a:p>
            <a:pPr marL="342900" indent="-342900">
              <a:buFont typeface="Wingdings" panose="05000000000000000000" pitchFamily="2" charset="2"/>
              <a:buChar char="q"/>
            </a:pPr>
            <a:r>
              <a:rPr lang="en-US" sz="2000" b="1" kern="0" dirty="0">
                <a:solidFill>
                  <a:schemeClr val="bg1"/>
                </a:solidFill>
                <a:latin typeface="Arial Nova" panose="020B05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Hydroloop System</a:t>
            </a:r>
            <a:r>
              <a:rPr lang="en-US" sz="2000" b="1" kern="0" dirty="0">
                <a:solidFill>
                  <a:schemeClr val="bg1">
                    <a:lumMod val="95000"/>
                  </a:schemeClr>
                </a:solidFill>
                <a:latin typeface="Arial Nova" panose="020B0504020202020204" pitchFamily="34" charset="0"/>
                <a:ea typeface="Times New Roman" panose="02020603050405020304" pitchFamily="18" charset="0"/>
              </a:rPr>
              <a:t> implementation</a:t>
            </a:r>
          </a:p>
          <a:p>
            <a:pPr marL="342900" indent="-342900">
              <a:buFont typeface="Wingdings" panose="05000000000000000000" pitchFamily="2" charset="2"/>
              <a:buChar char="q"/>
            </a:pPr>
            <a:r>
              <a:rPr lang="en-US" sz="2000" b="1" kern="0" dirty="0">
                <a:solidFill>
                  <a:schemeClr val="bg1"/>
                </a:solidFill>
                <a:latin typeface="Arial Nova" panose="020B05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Research and Development</a:t>
            </a:r>
            <a:r>
              <a:rPr lang="en-US" sz="2000" b="1" kern="0" dirty="0">
                <a:solidFill>
                  <a:schemeClr val="bg1">
                    <a:lumMod val="95000"/>
                  </a:schemeClr>
                </a:solidFill>
                <a:latin typeface="Arial Nova" panose="020B0504020202020204" pitchFamily="34" charset="0"/>
                <a:ea typeface="Times New Roman" panose="02020603050405020304" pitchFamily="18" charset="0"/>
              </a:rPr>
              <a:t> for</a:t>
            </a:r>
            <a:endParaRPr lang="en-US" sz="2000" b="1" kern="0" dirty="0">
              <a:solidFill>
                <a:srgbClr val="0000FF"/>
              </a:solidFill>
              <a:latin typeface="Arial Nova" panose="020B05040202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endParaRPr>
          </a:p>
          <a:p>
            <a:pPr marL="341313" lvl="1" indent="-169863">
              <a:buFont typeface="Arial" panose="020B0604020202020204" pitchFamily="34" charset="0"/>
              <a:buChar char="•"/>
            </a:pPr>
            <a:r>
              <a:rPr lang="en-US" sz="2000" b="1" kern="0" dirty="0">
                <a:solidFill>
                  <a:schemeClr val="bg1"/>
                </a:solidFill>
                <a:latin typeface="Arial Nova" panose="020B05040202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ASEAN UNSDGs</a:t>
            </a:r>
            <a:r>
              <a:rPr lang="en-US" sz="2000" b="1" kern="0" dirty="0">
                <a:solidFill>
                  <a:schemeClr val="bg1">
                    <a:lumMod val="95000"/>
                  </a:schemeClr>
                </a:solidFill>
                <a:latin typeface="Arial Nova" panose="020B0504020202020204" pitchFamily="34" charset="0"/>
                <a:ea typeface="Times New Roman" panose="02020603050405020304" pitchFamily="18" charset="0"/>
              </a:rPr>
              <a:t> implementation</a:t>
            </a:r>
          </a:p>
          <a:p>
            <a:pPr marL="341313" lvl="1" indent="-169863">
              <a:buFont typeface="Arial" panose="020B0604020202020204" pitchFamily="34" charset="0"/>
              <a:buChar char="•"/>
            </a:pPr>
            <a:r>
              <a:rPr lang="en-US" sz="2000" b="1" kern="0" dirty="0">
                <a:solidFill>
                  <a:schemeClr val="bg1"/>
                </a:solidFill>
                <a:latin typeface="Arial Nova" panose="020B050402020202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Global Risks mitigation</a:t>
            </a:r>
            <a:endParaRPr lang="en-US" sz="2000" b="1" kern="0" dirty="0">
              <a:solidFill>
                <a:schemeClr val="bg1"/>
              </a:solidFill>
              <a:latin typeface="Arial Nova" panose="020B0504020202020204" pitchFamily="34" charset="0"/>
              <a:ea typeface="Times New Roman" panose="02020603050405020304" pitchFamily="18" charset="0"/>
            </a:endParaRPr>
          </a:p>
          <a:p>
            <a:pPr marL="342900" indent="-342900">
              <a:buFont typeface="Arial" panose="020B0604020202020204" pitchFamily="34" charset="0"/>
              <a:buChar char="•"/>
            </a:pPr>
            <a:endParaRPr lang="en-US" sz="2000" kern="0" dirty="0">
              <a:solidFill>
                <a:schemeClr val="bg1">
                  <a:lumMod val="95000"/>
                </a:schemeClr>
              </a:solidFill>
              <a:latin typeface="Arial Nova" panose="020F05020202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1158B179-6355-9866-E971-C06B64237380}"/>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8"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371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336" y="0"/>
            <a:ext cx="10690727" cy="755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all building with plants on the side">
            <a:extLst>
              <a:ext uri="{FF2B5EF4-FFF2-40B4-BE49-F238E27FC236}">
                <a16:creationId xmlns:a16="http://schemas.microsoft.com/office/drawing/2014/main" id="{D45886BF-C7D1-D6CC-CCDE-B4F230799645}"/>
              </a:ext>
            </a:extLst>
          </p:cNvPr>
          <p:cNvPicPr>
            <a:picLocks noChangeAspect="1"/>
          </p:cNvPicPr>
          <p:nvPr/>
        </p:nvPicPr>
        <p:blipFill rotWithShape="1">
          <a:blip r:embed="rId3">
            <a:extLst>
              <a:ext uri="{28A0092B-C50C-407E-A947-70E740481C1C}">
                <a14:useLocalDpi xmlns:a14="http://schemas.microsoft.com/office/drawing/2010/main" val="0"/>
              </a:ext>
            </a:extLst>
          </a:blip>
          <a:srcRect t="15562" r="-2" b="13784"/>
          <a:stretch/>
        </p:blipFill>
        <p:spPr>
          <a:xfrm>
            <a:off x="20" y="1412"/>
            <a:ext cx="10693380" cy="7555088"/>
          </a:xfrm>
          <a:prstGeom prst="rect">
            <a:avLst/>
          </a:prstGeom>
        </p:spPr>
      </p:pic>
      <p:sp>
        <p:nvSpPr>
          <p:cNvPr id="2" name="TextBox 1">
            <a:extLst>
              <a:ext uri="{FF2B5EF4-FFF2-40B4-BE49-F238E27FC236}">
                <a16:creationId xmlns:a16="http://schemas.microsoft.com/office/drawing/2014/main" id="{74801155-8FFB-376C-8F8C-96034946F936}"/>
              </a:ext>
            </a:extLst>
          </p:cNvPr>
          <p:cNvSpPr txBox="1"/>
          <p:nvPr/>
        </p:nvSpPr>
        <p:spPr>
          <a:xfrm>
            <a:off x="6870700" y="2787650"/>
            <a:ext cx="3822700" cy="4787900"/>
          </a:xfrm>
          <a:prstGeom prst="rect">
            <a:avLst/>
          </a:prstGeom>
          <a:solidFill>
            <a:schemeClr val="tx1">
              <a:alpha val="35000"/>
            </a:schemeClr>
          </a:solidFill>
        </p:spPr>
        <p:txBody>
          <a:bodyPr vert="horz" lIns="91440" tIns="45720" rIns="91440" bIns="45720" rtlCol="0" anchor="ctr">
            <a:noAutofit/>
          </a:bodyPr>
          <a:lstStyle/>
          <a:p>
            <a:r>
              <a:rPr lang="en-US" sz="2000" b="1" kern="0" dirty="0">
                <a:solidFill>
                  <a:schemeClr val="bg1">
                    <a:lumMod val="95000"/>
                  </a:schemeClr>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The Hydroloop System </a:t>
            </a:r>
            <a:r>
              <a:rPr lang="en-US" sz="2000" b="1" dirty="0">
                <a:solidFill>
                  <a:srgbClr val="FFFFFF"/>
                </a:solidFill>
              </a:rPr>
              <a:t>Vertical Farming</a:t>
            </a:r>
          </a:p>
          <a:p>
            <a:pPr indent="-228600">
              <a:buFont typeface="Arial" panose="020B0604020202020204" pitchFamily="34" charset="0"/>
              <a:buChar char="•"/>
            </a:pPr>
            <a:r>
              <a:rPr lang="en-US" sz="2000" dirty="0">
                <a:solidFill>
                  <a:srgbClr val="FFFFFF"/>
                </a:solidFill>
              </a:rPr>
              <a:t>Cheap water and energy </a:t>
            </a:r>
          </a:p>
          <a:p>
            <a:pPr indent="-228600">
              <a:buFont typeface="Arial" panose="020B0604020202020204" pitchFamily="34" charset="0"/>
              <a:buChar char="•"/>
            </a:pPr>
            <a:r>
              <a:rPr lang="en-US" sz="2000" dirty="0">
                <a:solidFill>
                  <a:srgbClr val="FFFFFF"/>
                </a:solidFill>
              </a:rPr>
              <a:t>Supply green walls and roofs</a:t>
            </a:r>
          </a:p>
          <a:p>
            <a:pPr indent="-228600">
              <a:buFont typeface="Arial" panose="020B0604020202020204" pitchFamily="34" charset="0"/>
              <a:buChar char="•"/>
            </a:pPr>
            <a:r>
              <a:rPr lang="en-US" sz="2000" dirty="0">
                <a:solidFill>
                  <a:srgbClr val="FFFFFF"/>
                </a:solidFill>
              </a:rPr>
              <a:t>Improve air quality</a:t>
            </a:r>
          </a:p>
          <a:p>
            <a:pPr indent="-228600">
              <a:buFont typeface="Arial" panose="020B0604020202020204" pitchFamily="34" charset="0"/>
              <a:buChar char="•"/>
            </a:pPr>
            <a:r>
              <a:rPr lang="en-US" sz="2000" dirty="0">
                <a:solidFill>
                  <a:srgbClr val="FFFFFF"/>
                </a:solidFill>
              </a:rPr>
              <a:t>Reduce heat</a:t>
            </a:r>
          </a:p>
          <a:p>
            <a:pPr indent="-228600">
              <a:buFont typeface="Arial" panose="020B0604020202020204" pitchFamily="34" charset="0"/>
              <a:buChar char="•"/>
            </a:pPr>
            <a:r>
              <a:rPr lang="en-US" sz="2000" dirty="0">
                <a:solidFill>
                  <a:srgbClr val="FFFFFF"/>
                </a:solidFill>
              </a:rPr>
              <a:t>Low logistics cost</a:t>
            </a:r>
          </a:p>
          <a:p>
            <a:pPr indent="-228600">
              <a:buFont typeface="Arial" panose="020B0604020202020204" pitchFamily="34" charset="0"/>
              <a:buChar char="•"/>
            </a:pPr>
            <a:r>
              <a:rPr lang="en-US" sz="2000" dirty="0">
                <a:solidFill>
                  <a:srgbClr val="FFFFFF"/>
                </a:solidFill>
              </a:rPr>
              <a:t>Create local jobs</a:t>
            </a:r>
          </a:p>
          <a:p>
            <a:pPr indent="-228600">
              <a:buFont typeface="Arial" panose="020B0604020202020204" pitchFamily="34" charset="0"/>
              <a:buChar char="•"/>
            </a:pPr>
            <a:r>
              <a:rPr lang="en-US" sz="2000" dirty="0">
                <a:solidFill>
                  <a:srgbClr val="FFFFFF"/>
                </a:solidFill>
              </a:rPr>
              <a:t>Less plastic packaging</a:t>
            </a:r>
          </a:p>
          <a:p>
            <a:pPr indent="-228600">
              <a:buFont typeface="Arial" panose="020B0604020202020204" pitchFamily="34" charset="0"/>
              <a:buChar char="•"/>
            </a:pPr>
            <a:r>
              <a:rPr lang="en-US" sz="2000" dirty="0">
                <a:solidFill>
                  <a:srgbClr val="FFFFFF"/>
                </a:solidFill>
              </a:rPr>
              <a:t>Fresher and alive food</a:t>
            </a:r>
          </a:p>
          <a:p>
            <a:pPr indent="-228600">
              <a:buFont typeface="Arial" panose="020B0604020202020204" pitchFamily="34" charset="0"/>
              <a:buChar char="•"/>
            </a:pPr>
            <a:r>
              <a:rPr lang="en-US" sz="2000" dirty="0">
                <a:solidFill>
                  <a:srgbClr val="FFFFFF"/>
                </a:solidFill>
              </a:rPr>
              <a:t>Increase tourism</a:t>
            </a:r>
          </a:p>
          <a:p>
            <a:pPr indent="-228600">
              <a:buFont typeface="Arial" panose="020B0604020202020204" pitchFamily="34" charset="0"/>
              <a:buChar char="•"/>
            </a:pPr>
            <a:r>
              <a:rPr lang="en-US" sz="2000" dirty="0">
                <a:solidFill>
                  <a:srgbClr val="FFFFFF"/>
                </a:solidFill>
              </a:rPr>
              <a:t>Low Industrialization costs</a:t>
            </a:r>
          </a:p>
        </p:txBody>
      </p:sp>
      <p:sp>
        <p:nvSpPr>
          <p:cNvPr id="4" name="Flowchart: Alternate Process 3">
            <a:extLst>
              <a:ext uri="{FF2B5EF4-FFF2-40B4-BE49-F238E27FC236}">
                <a16:creationId xmlns:a16="http://schemas.microsoft.com/office/drawing/2014/main" id="{7AA3B35E-98B1-4035-03DE-D343456A55DB}"/>
              </a:ext>
            </a:extLst>
          </p:cNvPr>
          <p:cNvSpPr/>
          <p:nvPr/>
        </p:nvSpPr>
        <p:spPr>
          <a:xfrm>
            <a:off x="181865" y="1416050"/>
            <a:ext cx="10210800" cy="8382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latin typeface="Arial Black" panose="020B0A04020102020204" pitchFamily="34" charset="0"/>
                <a:ea typeface="Times New Roman" panose="02020603050405020304" pitchFamily="18" charset="0"/>
              </a:rPr>
              <a:t>Skyscraper greenhouses</a:t>
            </a:r>
          </a:p>
        </p:txBody>
      </p:sp>
      <p:sp>
        <p:nvSpPr>
          <p:cNvPr id="6" name="TextBox 5">
            <a:extLst>
              <a:ext uri="{FF2B5EF4-FFF2-40B4-BE49-F238E27FC236}">
                <a16:creationId xmlns:a16="http://schemas.microsoft.com/office/drawing/2014/main" id="{629E7F92-0566-A6AA-FC2A-E1D5EF42DC35}"/>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494765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4373" y="0"/>
            <a:ext cx="6509026" cy="75564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plants growing on it&#10;&#10;Description automatically generated">
            <a:extLst>
              <a:ext uri="{FF2B5EF4-FFF2-40B4-BE49-F238E27FC236}">
                <a16:creationId xmlns:a16="http://schemas.microsoft.com/office/drawing/2014/main" id="{97C81DD8-978D-BC20-5063-6B69F040AC4F}"/>
              </a:ext>
            </a:extLst>
          </p:cNvPr>
          <p:cNvPicPr>
            <a:picLocks noChangeAspect="1"/>
          </p:cNvPicPr>
          <p:nvPr/>
        </p:nvPicPr>
        <p:blipFill rotWithShape="1">
          <a:blip r:embed="rId3">
            <a:extLst>
              <a:ext uri="{28A0092B-C50C-407E-A947-70E740481C1C}">
                <a14:useLocalDpi xmlns:a14="http://schemas.microsoft.com/office/drawing/2010/main" val="0"/>
              </a:ext>
            </a:extLst>
          </a:blip>
          <a:srcRect l="11542" r="8349" b="-1"/>
          <a:stretch/>
        </p:blipFill>
        <p:spPr>
          <a:xfrm>
            <a:off x="20" y="10"/>
            <a:ext cx="6053373" cy="75564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2A776091-D3F4-6B0B-712A-511362B4CBED}"/>
              </a:ext>
            </a:extLst>
          </p:cNvPr>
          <p:cNvSpPr txBox="1"/>
          <p:nvPr/>
        </p:nvSpPr>
        <p:spPr>
          <a:xfrm>
            <a:off x="6420657" y="2417575"/>
            <a:ext cx="3631137" cy="4306683"/>
          </a:xfrm>
          <a:prstGeom prst="rect">
            <a:avLst/>
          </a:prstGeom>
        </p:spPr>
        <p:txBody>
          <a:bodyPr vert="horz" lIns="91440" tIns="45720" rIns="91440" bIns="45720" rtlCol="0">
            <a:normAutofit/>
          </a:bodyPr>
          <a:lstStyle/>
          <a:p>
            <a:pPr>
              <a:lnSpc>
                <a:spcPct val="90000"/>
              </a:lnSpc>
              <a:spcAft>
                <a:spcPts val="600"/>
              </a:spcAft>
            </a:pPr>
            <a:r>
              <a:rPr lang="en-US" sz="2000" b="1" dirty="0"/>
              <a:t>Vertical Farming</a:t>
            </a:r>
          </a:p>
          <a:p>
            <a:pPr marL="228600" indent="-228600">
              <a:lnSpc>
                <a:spcPct val="90000"/>
              </a:lnSpc>
              <a:buFont typeface="Arial" panose="020B0604020202020204" pitchFamily="34" charset="0"/>
              <a:buChar char="•"/>
            </a:pPr>
            <a:r>
              <a:rPr lang="en-US" sz="2000" dirty="0"/>
              <a:t>Land use efficiency</a:t>
            </a:r>
          </a:p>
          <a:p>
            <a:pPr marL="228600" indent="-228600">
              <a:lnSpc>
                <a:spcPct val="90000"/>
              </a:lnSpc>
              <a:buFont typeface="Arial" panose="020B0604020202020204" pitchFamily="34" charset="0"/>
              <a:buChar char="•"/>
            </a:pPr>
            <a:r>
              <a:rPr lang="en-US" sz="2000" dirty="0"/>
              <a:t>reduce the urban heat island</a:t>
            </a:r>
          </a:p>
          <a:p>
            <a:pPr marL="228600" indent="-228600">
              <a:lnSpc>
                <a:spcPct val="90000"/>
              </a:lnSpc>
              <a:buFont typeface="Arial" panose="020B0604020202020204" pitchFamily="34" charset="0"/>
              <a:buChar char="•"/>
            </a:pPr>
            <a:r>
              <a:rPr lang="en-US" sz="2000" dirty="0"/>
              <a:t>Flood and drought prevention </a:t>
            </a:r>
          </a:p>
          <a:p>
            <a:pPr marL="228600" indent="-228600">
              <a:lnSpc>
                <a:spcPct val="90000"/>
              </a:lnSpc>
              <a:buFont typeface="Arial" panose="020B0604020202020204" pitchFamily="34" charset="0"/>
              <a:buChar char="•"/>
            </a:pPr>
            <a:r>
              <a:rPr lang="en-US" sz="2000" dirty="0"/>
              <a:t>High Pressure water available</a:t>
            </a:r>
          </a:p>
          <a:p>
            <a:pPr marL="228600" indent="-228600">
              <a:lnSpc>
                <a:spcPct val="90000"/>
              </a:lnSpc>
              <a:buFont typeface="Arial" panose="020B0604020202020204" pitchFamily="34" charset="0"/>
              <a:buChar char="•"/>
            </a:pPr>
            <a:r>
              <a:rPr lang="en-US" sz="2000" dirty="0"/>
              <a:t>Fire prevention system</a:t>
            </a:r>
          </a:p>
          <a:p>
            <a:pPr marL="228600" indent="-228600">
              <a:lnSpc>
                <a:spcPct val="90000"/>
              </a:lnSpc>
              <a:buFont typeface="Arial" panose="020B0604020202020204" pitchFamily="34" charset="0"/>
              <a:buChar char="•"/>
            </a:pPr>
            <a:r>
              <a:rPr lang="en-US" sz="2000" dirty="0"/>
              <a:t>Continuous supply by Large-Scale farming </a:t>
            </a:r>
          </a:p>
        </p:txBody>
      </p:sp>
      <p:sp>
        <p:nvSpPr>
          <p:cNvPr id="2" name="Flowchart: Alternate Process 1">
            <a:extLst>
              <a:ext uri="{FF2B5EF4-FFF2-40B4-BE49-F238E27FC236}">
                <a16:creationId xmlns:a16="http://schemas.microsoft.com/office/drawing/2014/main" id="{8CBF4FDD-9BD7-FF81-F6E3-7A3BFAB2770D}"/>
              </a:ext>
            </a:extLst>
          </p:cNvPr>
          <p:cNvSpPr/>
          <p:nvPr/>
        </p:nvSpPr>
        <p:spPr>
          <a:xfrm>
            <a:off x="165100" y="6597650"/>
            <a:ext cx="10210800" cy="838200"/>
          </a:xfrm>
          <a:prstGeom prst="flowChartAlternateProcess">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Carbon-Negative</a:t>
            </a:r>
          </a:p>
        </p:txBody>
      </p:sp>
      <p:sp>
        <p:nvSpPr>
          <p:cNvPr id="6" name="TextBox 5">
            <a:extLst>
              <a:ext uri="{FF2B5EF4-FFF2-40B4-BE49-F238E27FC236}">
                <a16:creationId xmlns:a16="http://schemas.microsoft.com/office/drawing/2014/main" id="{57CBD061-812D-C635-4C02-EC5F10F5BE6B}"/>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pic>
        <p:nvPicPr>
          <p:cNvPr id="5" name="Graphic 4" descr="Folder outline">
            <a:hlinkClick r:id="rId5"/>
            <a:extLst>
              <a:ext uri="{FF2B5EF4-FFF2-40B4-BE49-F238E27FC236}">
                <a16:creationId xmlns:a16="http://schemas.microsoft.com/office/drawing/2014/main" id="{CCA5D8AA-CF8A-83F9-69EB-6E2F398346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5900" y="4997450"/>
            <a:ext cx="1828800" cy="914400"/>
          </a:xfrm>
          <a:prstGeom prst="rect">
            <a:avLst/>
          </a:prstGeom>
        </p:spPr>
      </p:pic>
      <p:sp>
        <p:nvSpPr>
          <p:cNvPr id="7" name="TextBox 6">
            <a:hlinkClick r:id="rId5"/>
            <a:extLst>
              <a:ext uri="{FF2B5EF4-FFF2-40B4-BE49-F238E27FC236}">
                <a16:creationId xmlns:a16="http://schemas.microsoft.com/office/drawing/2014/main" id="{7234276C-78F1-14B6-6A63-CCAE6E1B5082}"/>
              </a:ext>
            </a:extLst>
          </p:cNvPr>
          <p:cNvSpPr txBox="1"/>
          <p:nvPr/>
        </p:nvSpPr>
        <p:spPr>
          <a:xfrm>
            <a:off x="6990233" y="5269984"/>
            <a:ext cx="1047594" cy="369332"/>
          </a:xfrm>
          <a:prstGeom prst="rect">
            <a:avLst/>
          </a:prstGeom>
          <a:noFill/>
        </p:spPr>
        <p:txBody>
          <a:bodyPr wrap="none" rtlCol="0">
            <a:spAutoFit/>
          </a:bodyPr>
          <a:lstStyle/>
          <a:p>
            <a:r>
              <a:rPr lang="en-GB" dirty="0">
                <a:solidFill>
                  <a:srgbClr val="002060"/>
                </a:solidFill>
                <a:latin typeface="Arial Black" panose="020B0A04020102020204" pitchFamily="34" charset="0"/>
              </a:rPr>
              <a:t>Videos</a:t>
            </a:r>
          </a:p>
        </p:txBody>
      </p:sp>
    </p:spTree>
    <p:extLst>
      <p:ext uri="{BB962C8B-B14F-4D97-AF65-F5344CB8AC3E}">
        <p14:creationId xmlns:p14="http://schemas.microsoft.com/office/powerpoint/2010/main" val="2620975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4373" y="0"/>
            <a:ext cx="6509026" cy="75564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C81DD8-978D-BC20-5063-6B69F040AC4F}"/>
              </a:ext>
            </a:extLst>
          </p:cNvPr>
          <p:cNvPicPr>
            <a:picLocks noChangeAspect="1"/>
          </p:cNvPicPr>
          <p:nvPr/>
        </p:nvPicPr>
        <p:blipFill>
          <a:blip r:embed="rId3">
            <a:extLst>
              <a:ext uri="{28A0092B-C50C-407E-A947-70E740481C1C}">
                <a14:useLocalDpi xmlns:a14="http://schemas.microsoft.com/office/drawing/2010/main" val="0"/>
              </a:ext>
            </a:extLst>
          </a:blip>
          <a:srcRect l="9946" r="9946"/>
          <a:stretch/>
        </p:blipFill>
        <p:spPr>
          <a:xfrm>
            <a:off x="20" y="10"/>
            <a:ext cx="6337280" cy="75564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2A776091-D3F4-6B0B-712A-511362B4CBED}"/>
              </a:ext>
            </a:extLst>
          </p:cNvPr>
          <p:cNvSpPr txBox="1"/>
          <p:nvPr/>
        </p:nvSpPr>
        <p:spPr>
          <a:xfrm>
            <a:off x="5892779" y="2940050"/>
            <a:ext cx="4800600" cy="2935083"/>
          </a:xfrm>
          <a:prstGeom prst="rect">
            <a:avLst/>
          </a:prstGeom>
        </p:spPr>
        <p:txBody>
          <a:bodyPr vert="horz" lIns="91440" tIns="45720" rIns="91440" bIns="45720" rtlCol="0">
            <a:normAutofit/>
          </a:bodyPr>
          <a:lstStyle/>
          <a:p>
            <a:pPr>
              <a:lnSpc>
                <a:spcPct val="90000"/>
              </a:lnSpc>
              <a:spcAft>
                <a:spcPts val="600"/>
              </a:spcAft>
            </a:pPr>
            <a:r>
              <a:rPr lang="en-US" sz="3200" b="1" kern="0" dirty="0">
                <a:solidFill>
                  <a:srgbClr val="0070C0"/>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The Hydroloop System</a:t>
            </a:r>
          </a:p>
          <a:p>
            <a:pPr marL="228600" indent="-228600">
              <a:lnSpc>
                <a:spcPct val="90000"/>
              </a:lnSpc>
              <a:spcAft>
                <a:spcPts val="600"/>
              </a:spcAft>
              <a:buFont typeface="Arial" panose="020B0604020202020204" pitchFamily="34" charset="0"/>
              <a:buChar char="•"/>
            </a:pPr>
            <a:r>
              <a:rPr lang="en-US" sz="2000" kern="0" dirty="0">
                <a:effectLst/>
                <a:latin typeface="Arial Black" panose="020B0A04020102020204" pitchFamily="34" charset="0"/>
                <a:ea typeface="Times New Roman" panose="02020603050405020304" pitchFamily="18" charset="0"/>
              </a:rPr>
              <a:t>Experience the Bounty of Nature</a:t>
            </a:r>
            <a:endParaRPr lang="en-US" sz="2000" dirty="0">
              <a:latin typeface="Arial Black" panose="020B0A04020102020204" pitchFamily="34" charset="0"/>
            </a:endParaRPr>
          </a:p>
          <a:p>
            <a:pPr marL="228600" indent="-228600">
              <a:lnSpc>
                <a:spcPct val="90000"/>
              </a:lnSpc>
              <a:spcAft>
                <a:spcPts val="600"/>
              </a:spcAft>
              <a:buFont typeface="Arial" panose="020B0604020202020204" pitchFamily="34" charset="0"/>
              <a:buChar char="•"/>
            </a:pPr>
            <a:r>
              <a:rPr lang="en-US" sz="2000" dirty="0">
                <a:latin typeface="Arial Black" panose="020B0A04020102020204" pitchFamily="34" charset="0"/>
              </a:rPr>
              <a:t>Supplied by Large-scale Smart Farming</a:t>
            </a:r>
          </a:p>
          <a:p>
            <a:pPr marL="228600" indent="-228600">
              <a:lnSpc>
                <a:spcPct val="90000"/>
              </a:lnSpc>
              <a:spcAft>
                <a:spcPts val="600"/>
              </a:spcAft>
              <a:buFont typeface="Arial" panose="020B0604020202020204" pitchFamily="34" charset="0"/>
              <a:buChar char="•"/>
            </a:pPr>
            <a:r>
              <a:rPr lang="en-US" sz="2000" dirty="0">
                <a:latin typeface="Arial Black" panose="020B0A04020102020204" pitchFamily="34" charset="0"/>
              </a:rPr>
              <a:t>Cooled by freshwater</a:t>
            </a:r>
          </a:p>
          <a:p>
            <a:pPr marL="228600" indent="-228600">
              <a:lnSpc>
                <a:spcPct val="90000"/>
              </a:lnSpc>
              <a:spcAft>
                <a:spcPts val="600"/>
              </a:spcAft>
              <a:buFont typeface="Arial" panose="020B0604020202020204" pitchFamily="34" charset="0"/>
              <a:buChar char="•"/>
            </a:pPr>
            <a:r>
              <a:rPr lang="en-US" sz="2000" dirty="0">
                <a:latin typeface="Arial Black" panose="020B0A04020102020204" pitchFamily="34" charset="0"/>
              </a:rPr>
              <a:t>Pick </a:t>
            </a:r>
            <a:r>
              <a:rPr lang="en-GB" sz="2000" dirty="0">
                <a:latin typeface="Arial Black" panose="020B0A04020102020204" pitchFamily="34" charset="0"/>
              </a:rPr>
              <a:t>fresh and alive by visitors</a:t>
            </a:r>
            <a:endParaRPr lang="en-US" sz="2000" dirty="0">
              <a:latin typeface="Arial Black" panose="020B0A04020102020204" pitchFamily="34" charset="0"/>
            </a:endParaRPr>
          </a:p>
          <a:p>
            <a:pPr marL="228600" indent="-228600">
              <a:lnSpc>
                <a:spcPct val="90000"/>
              </a:lnSpc>
              <a:spcAft>
                <a:spcPts val="600"/>
              </a:spcAft>
              <a:buFont typeface="Arial" panose="020B0604020202020204" pitchFamily="34" charset="0"/>
              <a:buChar char="•"/>
            </a:pPr>
            <a:r>
              <a:rPr lang="en-US" sz="2000" dirty="0">
                <a:latin typeface="Arial Black" panose="020B0A04020102020204" pitchFamily="34" charset="0"/>
              </a:rPr>
              <a:t>Entertainment, Cooking-class</a:t>
            </a:r>
          </a:p>
        </p:txBody>
      </p:sp>
      <p:sp>
        <p:nvSpPr>
          <p:cNvPr id="2" name="Flowchart: Alternate Process 1">
            <a:extLst>
              <a:ext uri="{FF2B5EF4-FFF2-40B4-BE49-F238E27FC236}">
                <a16:creationId xmlns:a16="http://schemas.microsoft.com/office/drawing/2014/main" id="{852C25B0-1802-1E4D-081B-99E1609E0A85}"/>
              </a:ext>
            </a:extLst>
          </p:cNvPr>
          <p:cNvSpPr/>
          <p:nvPr/>
        </p:nvSpPr>
        <p:spPr>
          <a:xfrm>
            <a:off x="0" y="6750050"/>
            <a:ext cx="10693379" cy="8382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Yearly Exposition</a:t>
            </a:r>
          </a:p>
        </p:txBody>
      </p:sp>
      <p:sp>
        <p:nvSpPr>
          <p:cNvPr id="6" name="TextBox 5">
            <a:extLst>
              <a:ext uri="{FF2B5EF4-FFF2-40B4-BE49-F238E27FC236}">
                <a16:creationId xmlns:a16="http://schemas.microsoft.com/office/drawing/2014/main" id="{2EC2F788-E8DF-B25F-978F-B01F166D895A}"/>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pic>
        <p:nvPicPr>
          <p:cNvPr id="5" name="Graphic 4" descr="Folder outline">
            <a:hlinkClick r:id="rId5"/>
            <a:extLst>
              <a:ext uri="{FF2B5EF4-FFF2-40B4-BE49-F238E27FC236}">
                <a16:creationId xmlns:a16="http://schemas.microsoft.com/office/drawing/2014/main" id="{07F31E89-B348-ACDE-16E3-E8192C1E24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5900" y="5683250"/>
            <a:ext cx="1828800" cy="914400"/>
          </a:xfrm>
          <a:prstGeom prst="rect">
            <a:avLst/>
          </a:prstGeom>
        </p:spPr>
      </p:pic>
      <p:sp>
        <p:nvSpPr>
          <p:cNvPr id="7" name="TextBox 6">
            <a:hlinkClick r:id="rId5"/>
            <a:extLst>
              <a:ext uri="{FF2B5EF4-FFF2-40B4-BE49-F238E27FC236}">
                <a16:creationId xmlns:a16="http://schemas.microsoft.com/office/drawing/2014/main" id="{070CE6C2-A88A-1752-D5DB-C3B6A8B70362}"/>
              </a:ext>
            </a:extLst>
          </p:cNvPr>
          <p:cNvSpPr txBox="1"/>
          <p:nvPr/>
        </p:nvSpPr>
        <p:spPr>
          <a:xfrm>
            <a:off x="6990233" y="5955784"/>
            <a:ext cx="1047594" cy="369332"/>
          </a:xfrm>
          <a:prstGeom prst="rect">
            <a:avLst/>
          </a:prstGeom>
          <a:noFill/>
        </p:spPr>
        <p:txBody>
          <a:bodyPr wrap="none" rtlCol="0">
            <a:spAutoFit/>
          </a:bodyPr>
          <a:lstStyle/>
          <a:p>
            <a:r>
              <a:rPr lang="en-GB" dirty="0">
                <a:solidFill>
                  <a:srgbClr val="002060"/>
                </a:solidFill>
                <a:latin typeface="Arial Black" panose="020B0A04020102020204" pitchFamily="34" charset="0"/>
              </a:rPr>
              <a:t>Videos</a:t>
            </a:r>
          </a:p>
        </p:txBody>
      </p:sp>
    </p:spTree>
    <p:extLst>
      <p:ext uri="{BB962C8B-B14F-4D97-AF65-F5344CB8AC3E}">
        <p14:creationId xmlns:p14="http://schemas.microsoft.com/office/powerpoint/2010/main" val="1724458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4373" y="0"/>
            <a:ext cx="6509026" cy="75564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C81DD8-978D-BC20-5063-6B69F040AC4F}"/>
              </a:ext>
            </a:extLst>
          </p:cNvPr>
          <p:cNvPicPr>
            <a:picLocks noChangeAspect="1"/>
          </p:cNvPicPr>
          <p:nvPr/>
        </p:nvPicPr>
        <p:blipFill>
          <a:blip r:embed="rId3">
            <a:extLst>
              <a:ext uri="{28A0092B-C50C-407E-A947-70E740481C1C}">
                <a14:useLocalDpi xmlns:a14="http://schemas.microsoft.com/office/drawing/2010/main" val="0"/>
              </a:ext>
            </a:extLst>
          </a:blip>
          <a:srcRect l="9946" r="9946"/>
          <a:stretch/>
        </p:blipFill>
        <p:spPr>
          <a:xfrm>
            <a:off x="20" y="10"/>
            <a:ext cx="7708880" cy="75564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2A776091-D3F4-6B0B-712A-511362B4CBED}"/>
              </a:ext>
            </a:extLst>
          </p:cNvPr>
          <p:cNvSpPr txBox="1"/>
          <p:nvPr/>
        </p:nvSpPr>
        <p:spPr>
          <a:xfrm>
            <a:off x="7251700" y="2787650"/>
            <a:ext cx="3124200" cy="4306683"/>
          </a:xfrm>
          <a:prstGeom prst="rect">
            <a:avLst/>
          </a:prstGeom>
        </p:spPr>
        <p:txBody>
          <a:bodyPr vert="horz" lIns="91440" tIns="45720" rIns="91440" bIns="45720" rtlCol="0">
            <a:normAutofit/>
          </a:bodyPr>
          <a:lstStyle/>
          <a:p>
            <a:pPr>
              <a:lnSpc>
                <a:spcPct val="90000"/>
              </a:lnSpc>
              <a:spcAft>
                <a:spcPts val="600"/>
              </a:spcAft>
            </a:pPr>
            <a:r>
              <a:rPr lang="en-US" sz="3600" b="1" kern="0" dirty="0">
                <a:solidFill>
                  <a:srgbClr val="0070C0"/>
                </a:solidFill>
                <a:effectLst>
                  <a:outerShdw blurRad="88900" dist="38100" dir="13500000" algn="br" rotWithShape="0">
                    <a:prstClr val="black">
                      <a:alpha val="62000"/>
                    </a:prstClr>
                  </a:outerShdw>
                </a:effectLst>
                <a:latin typeface="Arial Nova" panose="020B0504020202020204" pitchFamily="34" charset="0"/>
                <a:ea typeface="Times New Roman" panose="02020603050405020304" pitchFamily="18" charset="0"/>
              </a:rPr>
              <a:t>The Hydroloop System</a:t>
            </a:r>
          </a:p>
          <a:p>
            <a:pPr marL="228600" indent="-228600">
              <a:lnSpc>
                <a:spcPct val="90000"/>
              </a:lnSpc>
              <a:spcAft>
                <a:spcPts val="600"/>
              </a:spcAft>
              <a:buFont typeface="Arial" panose="020B0604020202020204" pitchFamily="34" charset="0"/>
              <a:buChar char="•"/>
            </a:pPr>
            <a:r>
              <a:rPr lang="en-US" sz="3600" dirty="0"/>
              <a:t>Sport</a:t>
            </a:r>
          </a:p>
          <a:p>
            <a:pPr marL="228600" indent="-228600">
              <a:lnSpc>
                <a:spcPct val="90000"/>
              </a:lnSpc>
              <a:spcAft>
                <a:spcPts val="600"/>
              </a:spcAft>
              <a:buFont typeface="Arial" panose="020B0604020202020204" pitchFamily="34" charset="0"/>
              <a:buChar char="•"/>
            </a:pPr>
            <a:r>
              <a:rPr lang="en-US" sz="3600" dirty="0"/>
              <a:t>Cultural</a:t>
            </a:r>
          </a:p>
          <a:p>
            <a:pPr marL="228600" indent="-228600">
              <a:lnSpc>
                <a:spcPct val="90000"/>
              </a:lnSpc>
              <a:spcAft>
                <a:spcPts val="600"/>
              </a:spcAft>
              <a:buFont typeface="Arial" panose="020B0604020202020204" pitchFamily="34" charset="0"/>
              <a:buChar char="•"/>
            </a:pPr>
            <a:r>
              <a:rPr lang="en-US" sz="3600" dirty="0"/>
              <a:t>Entertainment</a:t>
            </a:r>
          </a:p>
          <a:p>
            <a:pPr>
              <a:lnSpc>
                <a:spcPct val="90000"/>
              </a:lnSpc>
              <a:spcAft>
                <a:spcPts val="600"/>
              </a:spcAft>
            </a:pPr>
            <a:endParaRPr lang="en-US" sz="3600" dirty="0"/>
          </a:p>
        </p:txBody>
      </p:sp>
      <p:sp>
        <p:nvSpPr>
          <p:cNvPr id="5" name="Flowchart: Alternate Process 4">
            <a:extLst>
              <a:ext uri="{FF2B5EF4-FFF2-40B4-BE49-F238E27FC236}">
                <a16:creationId xmlns:a16="http://schemas.microsoft.com/office/drawing/2014/main" id="{5261E4FD-ED03-8C59-7B11-033BAF61F66E}"/>
              </a:ext>
            </a:extLst>
          </p:cNvPr>
          <p:cNvSpPr/>
          <p:nvPr/>
        </p:nvSpPr>
        <p:spPr>
          <a:xfrm>
            <a:off x="0" y="6750050"/>
            <a:ext cx="10693379" cy="8382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Yearly Exposition</a:t>
            </a:r>
          </a:p>
        </p:txBody>
      </p:sp>
      <p:sp>
        <p:nvSpPr>
          <p:cNvPr id="2" name="TextBox 1">
            <a:extLst>
              <a:ext uri="{FF2B5EF4-FFF2-40B4-BE49-F238E27FC236}">
                <a16:creationId xmlns:a16="http://schemas.microsoft.com/office/drawing/2014/main" id="{BA9D16A1-1EAE-2ADE-54F8-15DC20B75030}"/>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2741152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4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4373" y="0"/>
            <a:ext cx="6509026" cy="75564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C81DD8-978D-BC20-5063-6B69F040AC4F}"/>
              </a:ext>
            </a:extLst>
          </p:cNvPr>
          <p:cNvPicPr>
            <a:picLocks noChangeAspect="1"/>
          </p:cNvPicPr>
          <p:nvPr/>
        </p:nvPicPr>
        <p:blipFill>
          <a:blip r:embed="rId3">
            <a:extLst>
              <a:ext uri="{28A0092B-C50C-407E-A947-70E740481C1C}">
                <a14:useLocalDpi xmlns:a14="http://schemas.microsoft.com/office/drawing/2010/main" val="0"/>
              </a:ext>
            </a:extLst>
          </a:blip>
          <a:srcRect t="988" b="988"/>
          <a:stretch/>
        </p:blipFill>
        <p:spPr>
          <a:xfrm>
            <a:off x="19" y="10"/>
            <a:ext cx="10693379" cy="75564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5" name="Flowchart: Alternate Process 4">
            <a:extLst>
              <a:ext uri="{FF2B5EF4-FFF2-40B4-BE49-F238E27FC236}">
                <a16:creationId xmlns:a16="http://schemas.microsoft.com/office/drawing/2014/main" id="{21426D73-7CC3-D3ED-14C9-8DA0546C28B8}"/>
              </a:ext>
            </a:extLst>
          </p:cNvPr>
          <p:cNvSpPr/>
          <p:nvPr/>
        </p:nvSpPr>
        <p:spPr>
          <a:xfrm>
            <a:off x="-19" y="6750050"/>
            <a:ext cx="10693400" cy="8382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Carbon-Negative Expo</a:t>
            </a:r>
          </a:p>
        </p:txBody>
      </p:sp>
      <p:sp>
        <p:nvSpPr>
          <p:cNvPr id="4" name="TextBox 3">
            <a:extLst>
              <a:ext uri="{FF2B5EF4-FFF2-40B4-BE49-F238E27FC236}">
                <a16:creationId xmlns:a16="http://schemas.microsoft.com/office/drawing/2014/main" id="{14DCBC8F-1670-15FF-D30E-83B7AAC1C9D3}"/>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790375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9402A-91F5-40B2-DE3E-D7901213B8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04" y="0"/>
            <a:ext cx="10688791" cy="7556499"/>
          </a:xfrm>
          <a:prstGeom prst="rect">
            <a:avLst/>
          </a:prstGeom>
        </p:spPr>
      </p:pic>
      <p:sp>
        <p:nvSpPr>
          <p:cNvPr id="4" name="TextBox 3">
            <a:extLst>
              <a:ext uri="{FF2B5EF4-FFF2-40B4-BE49-F238E27FC236}">
                <a16:creationId xmlns:a16="http://schemas.microsoft.com/office/drawing/2014/main" id="{0732F24A-F232-4C7D-539C-CDE382C47E29}"/>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5" name="TextBox 4">
            <a:extLst>
              <a:ext uri="{FF2B5EF4-FFF2-40B4-BE49-F238E27FC236}">
                <a16:creationId xmlns:a16="http://schemas.microsoft.com/office/drawing/2014/main" id="{72FA6E35-16BE-F627-2AD9-02A741B744B7}"/>
              </a:ext>
            </a:extLst>
          </p:cNvPr>
          <p:cNvSpPr txBox="1"/>
          <p:nvPr/>
        </p:nvSpPr>
        <p:spPr>
          <a:xfrm>
            <a:off x="5880100" y="3549650"/>
            <a:ext cx="4648200" cy="3581400"/>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2400" b="1" dirty="0">
                <a:solidFill>
                  <a:schemeClr val="bg1"/>
                </a:solidFill>
                <a:effectLst>
                  <a:outerShdw blurRad="127000" dist="25400" dir="13500000" algn="br" rotWithShape="0">
                    <a:prstClr val="black">
                      <a:alpha val="65000"/>
                    </a:prstClr>
                  </a:outerShdw>
                </a:effectLst>
                <a:hlinkClick r:id="rId5">
                  <a:extLst>
                    <a:ext uri="{A12FA001-AC4F-418D-AE19-62706E023703}">
                      <ahyp:hlinkClr xmlns:ahyp="http://schemas.microsoft.com/office/drawing/2018/hyperlinkcolor" val="tx"/>
                    </a:ext>
                  </a:extLst>
                </a:hlinkClick>
              </a:rPr>
              <a:t>The Hydroloop™ System</a:t>
            </a:r>
            <a:endParaRPr lang="en-US" sz="2400" b="1" dirty="0">
              <a:solidFill>
                <a:schemeClr val="bg1"/>
              </a:solidFill>
              <a:effectLst>
                <a:outerShdw blurRad="127000" dist="25400" dir="13500000" algn="br" rotWithShape="0">
                  <a:prstClr val="black">
                    <a:alpha val="65000"/>
                  </a:prstClr>
                </a:outerShdw>
              </a:effectLst>
            </a:endParaRP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clean transportation system</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Move pressurized water 365 days / year</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Transporting people and goods</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Energy gain (</a:t>
            </a:r>
            <a:r>
              <a:rPr lang="en-GB" sz="2000" dirty="0">
                <a:solidFill>
                  <a:srgbClr val="FFFFFF"/>
                </a:solidFill>
                <a:effectLst>
                  <a:outerShdw blurRad="127000" dist="25400" dir="13500000" algn="br" rotWithShape="0">
                    <a:prstClr val="black">
                      <a:alpha val="65000"/>
                    </a:prstClr>
                  </a:outerShdw>
                </a:effectLst>
              </a:rPr>
              <a:t>gravity and kinetic)</a:t>
            </a:r>
            <a:endParaRPr lang="en-US" sz="2000" dirty="0">
              <a:solidFill>
                <a:srgbClr val="FFFFFF"/>
              </a:solidFill>
              <a:effectLst>
                <a:outerShdw blurRad="127000" dist="25400" dir="13500000" algn="br" rotWithShape="0">
                  <a:prstClr val="black">
                    <a:alpha val="65000"/>
                  </a:prstClr>
                </a:outerShdw>
              </a:effectLst>
            </a:endParaRP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can generate electricity at endpoint</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Flood and fire control (no need of pump)</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Heat effects reversal</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127000" dist="25400" dir="13500000" algn="br" rotWithShape="0">
                    <a:prstClr val="black">
                      <a:alpha val="65000"/>
                    </a:prstClr>
                  </a:outerShdw>
                </a:effectLst>
              </a:rPr>
              <a:t>Air purification (more plants)</a:t>
            </a:r>
          </a:p>
        </p:txBody>
      </p:sp>
    </p:spTree>
    <p:extLst>
      <p:ext uri="{BB962C8B-B14F-4D97-AF65-F5344CB8AC3E}">
        <p14:creationId xmlns:p14="http://schemas.microsoft.com/office/powerpoint/2010/main" val="3774980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32F24A-F232-4C7D-539C-CDE382C47E29}"/>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pic>
        <p:nvPicPr>
          <p:cNvPr id="5" name="Graphic 4">
            <a:hlinkClick r:id="rId5"/>
            <a:extLst>
              <a:ext uri="{FF2B5EF4-FFF2-40B4-BE49-F238E27FC236}">
                <a16:creationId xmlns:a16="http://schemas.microsoft.com/office/drawing/2014/main" id="{827BA0CC-95AA-BF30-42FC-E8343D0D2D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08900" y="302277"/>
            <a:ext cx="818677" cy="125950"/>
          </a:xfrm>
          <a:prstGeom prst="rect">
            <a:avLst/>
          </a:prstGeom>
        </p:spPr>
      </p:pic>
      <p:pic>
        <p:nvPicPr>
          <p:cNvPr id="7" name="Graphic 6">
            <a:hlinkClick r:id="rId8"/>
            <a:extLst>
              <a:ext uri="{FF2B5EF4-FFF2-40B4-BE49-F238E27FC236}">
                <a16:creationId xmlns:a16="http://schemas.microsoft.com/office/drawing/2014/main" id="{31E19203-6078-6E82-65C6-E7566626F9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1300" y="1732894"/>
            <a:ext cx="2713044" cy="240878"/>
          </a:xfrm>
          <a:prstGeom prst="rect">
            <a:avLst/>
          </a:prstGeom>
        </p:spPr>
      </p:pic>
      <p:pic>
        <p:nvPicPr>
          <p:cNvPr id="9" name="Graphic 8">
            <a:extLst>
              <a:ext uri="{FF2B5EF4-FFF2-40B4-BE49-F238E27FC236}">
                <a16:creationId xmlns:a16="http://schemas.microsoft.com/office/drawing/2014/main" id="{2C0D1842-00FC-829D-8CC8-01D7569002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3700" y="6659319"/>
            <a:ext cx="4234377" cy="266234"/>
          </a:xfrm>
          <a:prstGeom prst="rect">
            <a:avLst/>
          </a:prstGeom>
        </p:spPr>
      </p:pic>
      <p:pic>
        <p:nvPicPr>
          <p:cNvPr id="13" name="Graphic 12">
            <a:extLst>
              <a:ext uri="{FF2B5EF4-FFF2-40B4-BE49-F238E27FC236}">
                <a16:creationId xmlns:a16="http://schemas.microsoft.com/office/drawing/2014/main" id="{E60795A4-716B-DE36-27F0-B5F302FEC3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57001" y="869648"/>
            <a:ext cx="1094899" cy="149829"/>
          </a:xfrm>
          <a:prstGeom prst="rect">
            <a:avLst/>
          </a:prstGeom>
        </p:spPr>
      </p:pic>
      <p:pic>
        <p:nvPicPr>
          <p:cNvPr id="15" name="Graphic 14">
            <a:hlinkClick r:id="rId15"/>
            <a:extLst>
              <a:ext uri="{FF2B5EF4-FFF2-40B4-BE49-F238E27FC236}">
                <a16:creationId xmlns:a16="http://schemas.microsoft.com/office/drawing/2014/main" id="{26730027-3FAC-7FE9-6C21-45BB89544F2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5736" y="869648"/>
            <a:ext cx="1267778" cy="149829"/>
          </a:xfrm>
          <a:prstGeom prst="rect">
            <a:avLst/>
          </a:prstGeom>
        </p:spPr>
      </p:pic>
      <p:pic>
        <p:nvPicPr>
          <p:cNvPr id="17" name="Graphic 16">
            <a:hlinkClick r:id="rId18"/>
            <a:extLst>
              <a:ext uri="{FF2B5EF4-FFF2-40B4-BE49-F238E27FC236}">
                <a16:creationId xmlns:a16="http://schemas.microsoft.com/office/drawing/2014/main" id="{4519C0D2-886B-ABAE-A20D-3944B2BA5FB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79500" y="853757"/>
            <a:ext cx="1199318" cy="181293"/>
          </a:xfrm>
          <a:prstGeom prst="rect">
            <a:avLst/>
          </a:prstGeom>
        </p:spPr>
      </p:pic>
      <p:sp>
        <p:nvSpPr>
          <p:cNvPr id="18" name="Rectangle 17">
            <a:hlinkClick r:id="rId8"/>
            <a:extLst>
              <a:ext uri="{FF2B5EF4-FFF2-40B4-BE49-F238E27FC236}">
                <a16:creationId xmlns:a16="http://schemas.microsoft.com/office/drawing/2014/main" id="{AF3D074F-69CF-B4C1-4CFA-0305BF5C3578}"/>
              </a:ext>
            </a:extLst>
          </p:cNvPr>
          <p:cNvSpPr/>
          <p:nvPr/>
        </p:nvSpPr>
        <p:spPr>
          <a:xfrm>
            <a:off x="165100" y="1720850"/>
            <a:ext cx="2940147"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hlinkClick r:id="rId21"/>
            <a:extLst>
              <a:ext uri="{FF2B5EF4-FFF2-40B4-BE49-F238E27FC236}">
                <a16:creationId xmlns:a16="http://schemas.microsoft.com/office/drawing/2014/main" id="{27AF226D-7EE6-46BE-D5E7-89EA6609362E}"/>
              </a:ext>
            </a:extLst>
          </p:cNvPr>
          <p:cNvSpPr/>
          <p:nvPr/>
        </p:nvSpPr>
        <p:spPr>
          <a:xfrm>
            <a:off x="393700" y="6659319"/>
            <a:ext cx="4343400" cy="7765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hlinkClick r:id="rId22"/>
            <a:extLst>
              <a:ext uri="{FF2B5EF4-FFF2-40B4-BE49-F238E27FC236}">
                <a16:creationId xmlns:a16="http://schemas.microsoft.com/office/drawing/2014/main" id="{ABE4B74E-99FE-F149-4D7B-5DDBC7A09B1E}"/>
              </a:ext>
            </a:extLst>
          </p:cNvPr>
          <p:cNvSpPr/>
          <p:nvPr/>
        </p:nvSpPr>
        <p:spPr>
          <a:xfrm>
            <a:off x="927100" y="806450"/>
            <a:ext cx="1371600" cy="1498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hlinkClick r:id="rId18"/>
            <a:extLst>
              <a:ext uri="{FF2B5EF4-FFF2-40B4-BE49-F238E27FC236}">
                <a16:creationId xmlns:a16="http://schemas.microsoft.com/office/drawing/2014/main" id="{DC7CDB62-AEBB-E651-660F-F8B5541F4E3B}"/>
              </a:ext>
            </a:extLst>
          </p:cNvPr>
          <p:cNvSpPr/>
          <p:nvPr/>
        </p:nvSpPr>
        <p:spPr>
          <a:xfrm>
            <a:off x="2451100" y="853757"/>
            <a:ext cx="1295400" cy="1498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23"/>
            <a:extLst>
              <a:ext uri="{FF2B5EF4-FFF2-40B4-BE49-F238E27FC236}">
                <a16:creationId xmlns:a16="http://schemas.microsoft.com/office/drawing/2014/main" id="{1B99EF1F-4340-2BC5-99FD-B1A5D22A005D}"/>
              </a:ext>
            </a:extLst>
          </p:cNvPr>
          <p:cNvSpPr/>
          <p:nvPr/>
        </p:nvSpPr>
        <p:spPr>
          <a:xfrm>
            <a:off x="7757001" y="273050"/>
            <a:ext cx="2009300" cy="7765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4954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43" name="Flowchart: Alternate Process 42">
            <a:extLst>
              <a:ext uri="{FF2B5EF4-FFF2-40B4-BE49-F238E27FC236}">
                <a16:creationId xmlns:a16="http://schemas.microsoft.com/office/drawing/2014/main" id="{E9582469-DEA9-8104-C8D9-BF3D425A082F}"/>
              </a:ext>
            </a:extLst>
          </p:cNvPr>
          <p:cNvSpPr/>
          <p:nvPr/>
        </p:nvSpPr>
        <p:spPr>
          <a:xfrm>
            <a:off x="12700" y="6902450"/>
            <a:ext cx="10604519" cy="6096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The Next Cataclysm</a:t>
            </a:r>
            <a:endParaRPr lang="en-US" sz="3600" b="1" kern="0"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44" name="TextBox 43">
            <a:extLst>
              <a:ext uri="{FF2B5EF4-FFF2-40B4-BE49-F238E27FC236}">
                <a16:creationId xmlns:a16="http://schemas.microsoft.com/office/drawing/2014/main" id="{F371BB67-C062-11C8-2C4D-11F4528B8493}"/>
              </a:ext>
            </a:extLst>
          </p:cNvPr>
          <p:cNvSpPr txBox="1"/>
          <p:nvPr/>
        </p:nvSpPr>
        <p:spPr>
          <a:xfrm>
            <a:off x="6261100" y="4464050"/>
            <a:ext cx="4191000" cy="2348850"/>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000" b="1" dirty="0">
                <a:solidFill>
                  <a:srgbClr val="FFFFFF"/>
                </a:solidFill>
              </a:rPr>
              <a:t>Mariana Trench * </a:t>
            </a:r>
          </a:p>
          <a:p>
            <a:pPr marL="173038" indent="-173038">
              <a:lnSpc>
                <a:spcPct val="90000"/>
              </a:lnSpc>
              <a:spcAft>
                <a:spcPts val="600"/>
              </a:spcAft>
              <a:tabLst>
                <a:tab pos="173038" algn="l"/>
              </a:tabLst>
            </a:pPr>
            <a:r>
              <a:rPr lang="en-US" sz="2000" dirty="0">
                <a:solidFill>
                  <a:srgbClr val="FFFFFF"/>
                </a:solidFill>
              </a:rPr>
              <a:t>Suboceanic super volcanic eruption</a:t>
            </a:r>
          </a:p>
          <a:p>
            <a:pPr marL="287338" indent="-287338">
              <a:lnSpc>
                <a:spcPct val="90000"/>
              </a:lnSpc>
              <a:spcAft>
                <a:spcPts val="600"/>
              </a:spcAft>
              <a:buFont typeface="+mj-lt"/>
              <a:buAutoNum type="alphaUcPeriod"/>
              <a:tabLst>
                <a:tab pos="287338" algn="l"/>
              </a:tabLst>
            </a:pPr>
            <a:r>
              <a:rPr lang="en-US" sz="2000" b="1" dirty="0">
                <a:solidFill>
                  <a:srgbClr val="FFFFFF"/>
                </a:solidFill>
              </a:rPr>
              <a:t>No action</a:t>
            </a:r>
            <a:r>
              <a:rPr lang="en-US" sz="2000" dirty="0">
                <a:solidFill>
                  <a:srgbClr val="FFFFFF"/>
                </a:solidFill>
              </a:rPr>
              <a:t>: </a:t>
            </a:r>
            <a:r>
              <a:rPr lang="en-US" sz="2000" spc="-100" dirty="0">
                <a:solidFill>
                  <a:srgbClr val="FFFFFF"/>
                </a:solidFill>
              </a:rPr>
              <a:t>99.9% of lives could vanish</a:t>
            </a:r>
          </a:p>
          <a:p>
            <a:pPr marL="287338" indent="-287338">
              <a:lnSpc>
                <a:spcPct val="90000"/>
              </a:lnSpc>
              <a:spcAft>
                <a:spcPts val="600"/>
              </a:spcAft>
              <a:buFont typeface="+mj-lt"/>
              <a:buAutoNum type="alphaUcPeriod"/>
              <a:tabLst>
                <a:tab pos="287338" algn="l"/>
              </a:tabLst>
            </a:pPr>
            <a:r>
              <a:rPr lang="en-US" sz="2000" b="1" dirty="0">
                <a:solidFill>
                  <a:srgbClr val="FFFFFF"/>
                </a:solidFill>
              </a:rPr>
              <a:t>Preparedness</a:t>
            </a:r>
            <a:r>
              <a:rPr lang="en-US" sz="2000" dirty="0">
                <a:solidFill>
                  <a:srgbClr val="FFFFFF"/>
                </a:solidFill>
              </a:rPr>
              <a:t>: 5% could survive</a:t>
            </a:r>
          </a:p>
          <a:p>
            <a:pPr marL="287338" indent="-287338">
              <a:lnSpc>
                <a:spcPct val="90000"/>
              </a:lnSpc>
              <a:spcAft>
                <a:spcPts val="600"/>
              </a:spcAft>
              <a:buFont typeface="+mj-lt"/>
              <a:buAutoNum type="alphaUcPeriod"/>
              <a:tabLst>
                <a:tab pos="287338" algn="l"/>
              </a:tabLst>
            </a:pPr>
            <a:r>
              <a:rPr lang="en-US" sz="2000" b="1" dirty="0">
                <a:solidFill>
                  <a:srgbClr val="FFFFFF"/>
                </a:solidFill>
              </a:rPr>
              <a:t>Prevention</a:t>
            </a:r>
            <a:r>
              <a:rPr lang="en-US" sz="2000" dirty="0">
                <a:solidFill>
                  <a:srgbClr val="FFFFFF"/>
                </a:solidFill>
              </a:rPr>
              <a:t>: most could survive &amp; swift progress to Type I Civilization</a:t>
            </a:r>
          </a:p>
        </p:txBody>
      </p:sp>
      <p:cxnSp>
        <p:nvCxnSpPr>
          <p:cNvPr id="2" name="Straight Arrow Connector 1">
            <a:extLst>
              <a:ext uri="{FF2B5EF4-FFF2-40B4-BE49-F238E27FC236}">
                <a16:creationId xmlns:a16="http://schemas.microsoft.com/office/drawing/2014/main" id="{87D0BCB3-7A64-92FF-C60C-93A149FE62F4}"/>
              </a:ext>
            </a:extLst>
          </p:cNvPr>
          <p:cNvCxnSpPr>
            <a:cxnSpLocks/>
          </p:cNvCxnSpPr>
          <p:nvPr/>
        </p:nvCxnSpPr>
        <p:spPr>
          <a:xfrm flipH="1">
            <a:off x="5956300" y="4845050"/>
            <a:ext cx="228600" cy="1828800"/>
          </a:xfrm>
          <a:prstGeom prst="straightConnector1">
            <a:avLst/>
          </a:prstGeom>
          <a:ln w="47625">
            <a:solidFill>
              <a:srgbClr val="C00000"/>
            </a:solidFill>
            <a:headEnd type="oval"/>
            <a:tailEnd type="triangle" w="lg" len="lg"/>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DA9F86D-7E2A-0CA1-965E-959816A745AF}"/>
              </a:ext>
            </a:extLst>
          </p:cNvPr>
          <p:cNvSpPr txBox="1"/>
          <p:nvPr/>
        </p:nvSpPr>
        <p:spPr>
          <a:xfrm>
            <a:off x="88900" y="5668218"/>
            <a:ext cx="2801116" cy="1144682"/>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000" b="1" dirty="0">
                <a:solidFill>
                  <a:srgbClr val="FFFFFF"/>
                </a:solidFill>
              </a:rPr>
              <a:t>* Where, Why?</a:t>
            </a:r>
          </a:p>
          <a:p>
            <a:pPr marL="342900" indent="-342900">
              <a:lnSpc>
                <a:spcPct val="90000"/>
              </a:lnSpc>
              <a:spcAft>
                <a:spcPts val="600"/>
              </a:spcAft>
              <a:buFont typeface="Wingdings" panose="05000000000000000000" pitchFamily="2" charset="2"/>
              <a:buChar char="q"/>
            </a:pPr>
            <a:r>
              <a:rPr lang="en-US" sz="2000" dirty="0">
                <a:solidFill>
                  <a:srgbClr val="FFFFFF"/>
                </a:solidFill>
              </a:rPr>
              <a:t>Any thin Earth Crust</a:t>
            </a:r>
          </a:p>
          <a:p>
            <a:pPr marL="342900" indent="-342900">
              <a:lnSpc>
                <a:spcPct val="90000"/>
              </a:lnSpc>
              <a:spcAft>
                <a:spcPts val="600"/>
              </a:spcAft>
              <a:buFont typeface="Wingdings" panose="05000000000000000000" pitchFamily="2" charset="2"/>
              <a:buChar char="q"/>
            </a:pPr>
            <a:r>
              <a:rPr lang="en-US" sz="2000" dirty="0">
                <a:solidFill>
                  <a:srgbClr val="FFFFFF"/>
                </a:solidFill>
              </a:rPr>
              <a:t>Huge energy transfer </a:t>
            </a:r>
          </a:p>
        </p:txBody>
      </p:sp>
      <p:pic>
        <p:nvPicPr>
          <p:cNvPr id="3" name="Picture 2" descr="A blue sign with white text&#10;&#10;Description automatically generated">
            <a:hlinkClick r:id="rId5"/>
            <a:extLst>
              <a:ext uri="{FF2B5EF4-FFF2-40B4-BE49-F238E27FC236}">
                <a16:creationId xmlns:a16="http://schemas.microsoft.com/office/drawing/2014/main" id="{8DF2DB09-22ED-E056-44AE-C4CC1745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7749" y="5132506"/>
            <a:ext cx="1789180" cy="505969"/>
          </a:xfrm>
          <a:prstGeom prst="rect">
            <a:avLst/>
          </a:prstGeom>
        </p:spPr>
      </p:pic>
      <p:sp>
        <p:nvSpPr>
          <p:cNvPr id="4" name="TextBox 3">
            <a:extLst>
              <a:ext uri="{FF2B5EF4-FFF2-40B4-BE49-F238E27FC236}">
                <a16:creationId xmlns:a16="http://schemas.microsoft.com/office/drawing/2014/main" id="{8310F4AA-93CD-59D2-4849-500CF5E5EF2E}"/>
              </a:ext>
            </a:extLst>
          </p:cNvPr>
          <p:cNvSpPr txBox="1"/>
          <p:nvPr/>
        </p:nvSpPr>
        <p:spPr>
          <a:xfrm>
            <a:off x="2984500" y="5683250"/>
            <a:ext cx="2801116" cy="1144682"/>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000" b="1" dirty="0">
                <a:solidFill>
                  <a:srgbClr val="FFFFFF"/>
                </a:solidFill>
              </a:rPr>
              <a:t>* When?</a:t>
            </a:r>
          </a:p>
          <a:p>
            <a:pPr marL="342900" indent="-342900">
              <a:lnSpc>
                <a:spcPct val="90000"/>
              </a:lnSpc>
              <a:spcAft>
                <a:spcPts val="600"/>
              </a:spcAft>
              <a:buFont typeface="Wingdings" panose="05000000000000000000" pitchFamily="2" charset="2"/>
              <a:buChar char="q"/>
            </a:pPr>
            <a:r>
              <a:rPr lang="en-US" sz="2000" dirty="0">
                <a:solidFill>
                  <a:srgbClr val="FFFFFF"/>
                </a:solidFill>
              </a:rPr>
              <a:t>Unpredictable, but</a:t>
            </a:r>
          </a:p>
          <a:p>
            <a:pPr marL="342900" indent="-342900">
              <a:lnSpc>
                <a:spcPct val="90000"/>
              </a:lnSpc>
              <a:spcAft>
                <a:spcPts val="600"/>
              </a:spcAft>
              <a:buFont typeface="Wingdings" panose="05000000000000000000" pitchFamily="2" charset="2"/>
              <a:buChar char="q"/>
            </a:pPr>
            <a:r>
              <a:rPr lang="en-US" sz="2000" dirty="0">
                <a:solidFill>
                  <a:srgbClr val="FFFFFF"/>
                </a:solidFill>
              </a:rPr>
              <a:t>Sooner than we think</a:t>
            </a:r>
          </a:p>
        </p:txBody>
      </p:sp>
    </p:spTree>
    <p:extLst>
      <p:ext uri="{BB962C8B-B14F-4D97-AF65-F5344CB8AC3E}">
        <p14:creationId xmlns:p14="http://schemas.microsoft.com/office/powerpoint/2010/main" val="1477755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4000" b="-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059D5-9AB8-564D-A852-2970509833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0714" y="244522"/>
            <a:ext cx="8751971" cy="4406694"/>
          </a:xfrm>
          <a:prstGeom prst="rect">
            <a:avLst/>
          </a:prstGeom>
          <a:effectLst>
            <a:outerShdw blurRad="50800" dist="101600" dir="7080000" algn="br" rotWithShape="0">
              <a:prstClr val="black">
                <a:alpha val="40000"/>
              </a:prstClr>
            </a:outerShdw>
          </a:effectLst>
        </p:spPr>
      </p:pic>
      <p:sp>
        <p:nvSpPr>
          <p:cNvPr id="7" name="TextBox 6">
            <a:extLst>
              <a:ext uri="{FF2B5EF4-FFF2-40B4-BE49-F238E27FC236}">
                <a16:creationId xmlns:a16="http://schemas.microsoft.com/office/drawing/2014/main" id="{8109CBF8-F020-DE22-7550-4423C1B0C57C}"/>
              </a:ext>
            </a:extLst>
          </p:cNvPr>
          <p:cNvSpPr txBox="1"/>
          <p:nvPr/>
        </p:nvSpPr>
        <p:spPr>
          <a:xfrm>
            <a:off x="970714" y="4651216"/>
            <a:ext cx="9328986" cy="2246769"/>
          </a:xfrm>
          <a:prstGeom prst="rect">
            <a:avLst/>
          </a:prstGeom>
          <a:noFill/>
          <a:effectLst>
            <a:outerShdw blurRad="50800" dist="50800" dir="5400000" algn="ctr" rotWithShape="0">
              <a:schemeClr val="bg1"/>
            </a:outerShdw>
          </a:effectLst>
        </p:spPr>
        <p:txBody>
          <a:bodyPr wrap="square" rtlCol="0">
            <a:spAutoFit/>
          </a:bodyPr>
          <a:lstStyle/>
          <a:p>
            <a:r>
              <a:rPr lang="en-GB" sz="2000" b="1" dirty="0">
                <a:solidFill>
                  <a:srgbClr val="002060"/>
                </a:solidFill>
                <a:effectLst>
                  <a:outerShdw blurRad="50800" dist="50800" dir="5400000" algn="ctr" rotWithShape="0">
                    <a:schemeClr val="bg1"/>
                  </a:outerShdw>
                </a:effectLst>
                <a:latin typeface="Arial" panose="020B0604020202020204" pitchFamily="34" charset="0"/>
                <a:cs typeface="Arial" panose="020B0604020202020204" pitchFamily="34" charset="0"/>
              </a:rPr>
              <a:t>Cover all ASEAN Mainland and Oceania, expand via</a:t>
            </a:r>
          </a:p>
          <a:p>
            <a:pPr marL="342900" lvl="1" indent="-342900">
              <a:buFont typeface="Arial" panose="020B0604020202020204" pitchFamily="34" charset="0"/>
              <a:buChar char="•"/>
            </a:pPr>
            <a:r>
              <a:rPr lang="en-GB" sz="2000" b="1" dirty="0">
                <a:solidFill>
                  <a:srgbClr val="002060"/>
                </a:solidFill>
                <a:effectLst>
                  <a:outerShdw blurRad="50800" dist="50800" dir="5400000" algn="ctr" rotWithShape="0">
                    <a:schemeClr val="bg1"/>
                  </a:outerShdw>
                </a:effectLst>
                <a:latin typeface="Arial" panose="020B0604020202020204" pitchFamily="34" charset="0"/>
                <a:cs typeface="Arial" panose="020B0604020202020204" pitchFamily="34" charset="0"/>
              </a:rPr>
              <a:t>Route 1: </a:t>
            </a:r>
            <a:r>
              <a:rPr lang="en-GB" sz="2000" dirty="0">
                <a:solidFill>
                  <a:srgbClr val="002060"/>
                </a:solidFill>
                <a:effectLst>
                  <a:outerShdw blurRad="50800" dist="50800" dir="5400000" algn="ctr" rotWithShape="0">
                    <a:schemeClr val="bg1"/>
                  </a:outerShdw>
                </a:effectLst>
                <a:latin typeface="Arial" panose="020B0604020202020204" pitchFamily="34" charset="0"/>
                <a:cs typeface="Arial" panose="020B0604020202020204" pitchFamily="34" charset="0"/>
              </a:rPr>
              <a:t>to China, Mongolia, Siberia, down to Türkiye, Iraq, Saudi Arabia and backward route to ASEAN Mainland.</a:t>
            </a:r>
          </a:p>
          <a:p>
            <a:pPr marL="342900" lvl="1" indent="-342900">
              <a:buFont typeface="Arial" panose="020B0604020202020204" pitchFamily="34" charset="0"/>
              <a:buChar char="•"/>
            </a:pPr>
            <a:r>
              <a:rPr lang="en-GB" sz="2000" b="1" dirty="0">
                <a:solidFill>
                  <a:srgbClr val="002060"/>
                </a:solidFill>
                <a:effectLst>
                  <a:outerShdw blurRad="50800" dist="50800" dir="5400000" algn="ctr" rotWithShape="0">
                    <a:schemeClr val="bg1"/>
                  </a:outerShdw>
                </a:effectLst>
                <a:latin typeface="Arial" panose="020B0604020202020204" pitchFamily="34" charset="0"/>
                <a:cs typeface="Arial" panose="020B0604020202020204" pitchFamily="34" charset="0"/>
              </a:rPr>
              <a:t>Route 2: </a:t>
            </a:r>
            <a:r>
              <a:rPr lang="en-GB" sz="2000" dirty="0">
                <a:solidFill>
                  <a:srgbClr val="002060"/>
                </a:solidFill>
                <a:effectLst>
                  <a:outerShdw blurRad="50800" dist="50800" dir="5400000" algn="ctr" rotWithShape="0">
                    <a:schemeClr val="bg1"/>
                  </a:outerShdw>
                </a:effectLst>
                <a:latin typeface="Arial" panose="020B0604020202020204" pitchFamily="34" charset="0"/>
                <a:cs typeface="Arial" panose="020B0604020202020204" pitchFamily="34" charset="0"/>
              </a:rPr>
              <a:t>to Myanmar, Bangladesh, India, Pakistan, Iran, MENA, and Africa. Backward route to ASEAN Mainland.</a:t>
            </a:r>
          </a:p>
          <a:p>
            <a:pPr marL="0" lvl="1"/>
            <a:r>
              <a:rPr lang="en-GB" sz="2000" b="1" dirty="0">
                <a:solidFill>
                  <a:srgbClr val="002060"/>
                </a:solidFill>
                <a:effectLst>
                  <a:outerShdw blurRad="50800" dist="50800" dir="5400000" algn="ctr" rotWithShape="0">
                    <a:schemeClr val="bg1"/>
                  </a:outerShdw>
                </a:effectLst>
                <a:latin typeface="Arial" panose="020B0604020202020204" pitchFamily="34" charset="0"/>
                <a:cs typeface="Arial" panose="020B0604020202020204" pitchFamily="34" charset="0"/>
              </a:rPr>
              <a:t>Both routes have two separate hot/cold water pipelines that are interconnected with valves.</a:t>
            </a:r>
          </a:p>
        </p:txBody>
      </p:sp>
      <p:sp>
        <p:nvSpPr>
          <p:cNvPr id="2" name="TextBox 1">
            <a:extLst>
              <a:ext uri="{FF2B5EF4-FFF2-40B4-BE49-F238E27FC236}">
                <a16:creationId xmlns:a16="http://schemas.microsoft.com/office/drawing/2014/main" id="{FBFE3015-FE84-91F0-D6F2-0D4CB985644C}"/>
              </a:ext>
            </a:extLst>
          </p:cNvPr>
          <p:cNvSpPr txBox="1"/>
          <p:nvPr/>
        </p:nvSpPr>
        <p:spPr>
          <a:xfrm>
            <a:off x="10091931" y="7187168"/>
            <a:ext cx="601469" cy="369332"/>
          </a:xfrm>
          <a:prstGeom prst="rect">
            <a:avLst/>
          </a:prstGeom>
          <a:noFill/>
        </p:spPr>
        <p:txBody>
          <a:bodyPr wrap="square" rtlCol="0">
            <a:spAutoFit/>
          </a:bodyPr>
          <a:lstStyle/>
          <a:p>
            <a:r>
              <a:rPr lang="en-GB" b="1" u="sng" dirty="0" err="1">
                <a:solidFill>
                  <a:srgbClr val="002060"/>
                </a:solidFill>
                <a:hlinkClick r:id="rId5"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2696015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way with cars on it and a city with buildings and a sun&#10;&#10;Description automatically generated">
            <a:extLst>
              <a:ext uri="{FF2B5EF4-FFF2-40B4-BE49-F238E27FC236}">
                <a16:creationId xmlns:a16="http://schemas.microsoft.com/office/drawing/2014/main" id="{A2C717D3-F454-BDC9-6649-AA26D4C9E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93400" cy="7556500"/>
          </a:xfrm>
          <a:prstGeom prst="rect">
            <a:avLst/>
          </a:prstGeom>
        </p:spPr>
      </p:pic>
      <p:sp>
        <p:nvSpPr>
          <p:cNvPr id="2" name="TextBox 1">
            <a:extLst>
              <a:ext uri="{FF2B5EF4-FFF2-40B4-BE49-F238E27FC236}">
                <a16:creationId xmlns:a16="http://schemas.microsoft.com/office/drawing/2014/main" id="{1367145D-1251-A822-14E3-99D815DF3339}"/>
              </a:ext>
            </a:extLst>
          </p:cNvPr>
          <p:cNvSpPr txBox="1"/>
          <p:nvPr/>
        </p:nvSpPr>
        <p:spPr>
          <a:xfrm>
            <a:off x="241300" y="3790434"/>
            <a:ext cx="4648200" cy="3581400"/>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2400" b="1" dirty="0">
                <a:solidFill>
                  <a:srgbClr val="FFFFFF"/>
                </a:solidFill>
              </a:rPr>
              <a:t>The Hydroloop™ System</a:t>
            </a:r>
          </a:p>
          <a:p>
            <a:pPr indent="-228600">
              <a:lnSpc>
                <a:spcPts val="1600"/>
              </a:lnSpc>
              <a:spcAft>
                <a:spcPts val="600"/>
              </a:spcAft>
              <a:buFont typeface="Arial" panose="020B0604020202020204" pitchFamily="34" charset="0"/>
              <a:buChar char="•"/>
            </a:pPr>
            <a:r>
              <a:rPr lang="en-US" sz="2000" dirty="0">
                <a:solidFill>
                  <a:srgbClr val="FFFFFF"/>
                </a:solidFill>
              </a:rPr>
              <a:t>clean transportation system</a:t>
            </a:r>
          </a:p>
          <a:p>
            <a:pPr indent="-228600">
              <a:lnSpc>
                <a:spcPts val="1600"/>
              </a:lnSpc>
              <a:spcAft>
                <a:spcPts val="600"/>
              </a:spcAft>
              <a:buFont typeface="Arial" panose="020B0604020202020204" pitchFamily="34" charset="0"/>
              <a:buChar char="•"/>
            </a:pPr>
            <a:r>
              <a:rPr lang="en-US" sz="2000" dirty="0">
                <a:solidFill>
                  <a:srgbClr val="FFFFFF"/>
                </a:solidFill>
              </a:rPr>
              <a:t>Move water 365 days / year globally</a:t>
            </a:r>
          </a:p>
          <a:p>
            <a:pPr indent="-228600">
              <a:lnSpc>
                <a:spcPts val="1600"/>
              </a:lnSpc>
              <a:spcAft>
                <a:spcPts val="600"/>
              </a:spcAft>
              <a:buFont typeface="Arial" panose="020B0604020202020204" pitchFamily="34" charset="0"/>
              <a:buChar char="•"/>
            </a:pPr>
            <a:r>
              <a:rPr lang="en-US" sz="2000" dirty="0">
                <a:solidFill>
                  <a:srgbClr val="FFFFFF"/>
                </a:solidFill>
              </a:rPr>
              <a:t>Maximize water conservation</a:t>
            </a:r>
          </a:p>
          <a:p>
            <a:pPr indent="-228600">
              <a:lnSpc>
                <a:spcPts val="1600"/>
              </a:lnSpc>
              <a:spcAft>
                <a:spcPts val="600"/>
              </a:spcAft>
              <a:buFont typeface="Arial" panose="020B0604020202020204" pitchFamily="34" charset="0"/>
              <a:buChar char="•"/>
            </a:pPr>
            <a:r>
              <a:rPr lang="en-US" sz="2000" dirty="0">
                <a:solidFill>
                  <a:srgbClr val="FFFFFF"/>
                </a:solidFill>
              </a:rPr>
              <a:t>Transporting people and goods</a:t>
            </a:r>
          </a:p>
          <a:p>
            <a:pPr indent="-228600">
              <a:lnSpc>
                <a:spcPts val="1600"/>
              </a:lnSpc>
              <a:spcAft>
                <a:spcPts val="600"/>
              </a:spcAft>
              <a:buFont typeface="Arial" panose="020B0604020202020204" pitchFamily="34" charset="0"/>
              <a:buChar char="•"/>
            </a:pPr>
            <a:r>
              <a:rPr lang="en-US" sz="2000" dirty="0">
                <a:solidFill>
                  <a:srgbClr val="FFFFFF"/>
                </a:solidFill>
              </a:rPr>
              <a:t>Energy: </a:t>
            </a:r>
            <a:r>
              <a:rPr lang="en-GB" sz="2000" dirty="0">
                <a:solidFill>
                  <a:srgbClr val="FFFFFF"/>
                </a:solidFill>
              </a:rPr>
              <a:t>gravity and kinetic</a:t>
            </a:r>
            <a:endParaRPr lang="en-US" sz="2000" dirty="0">
              <a:solidFill>
                <a:srgbClr val="FFFFFF"/>
              </a:solidFill>
            </a:endParaRPr>
          </a:p>
          <a:p>
            <a:pPr indent="-228600">
              <a:lnSpc>
                <a:spcPts val="1600"/>
              </a:lnSpc>
              <a:spcAft>
                <a:spcPts val="600"/>
              </a:spcAft>
              <a:buFont typeface="Arial" panose="020B0604020202020204" pitchFamily="34" charset="0"/>
              <a:buChar char="•"/>
            </a:pPr>
            <a:r>
              <a:rPr lang="en-US" sz="2000" dirty="0">
                <a:solidFill>
                  <a:srgbClr val="FFFFFF"/>
                </a:solidFill>
              </a:rPr>
              <a:t>can generate electricity at endpoint</a:t>
            </a:r>
          </a:p>
          <a:p>
            <a:pPr indent="-228600">
              <a:lnSpc>
                <a:spcPts val="1600"/>
              </a:lnSpc>
              <a:spcAft>
                <a:spcPts val="600"/>
              </a:spcAft>
              <a:buFont typeface="Arial" panose="020B0604020202020204" pitchFamily="34" charset="0"/>
              <a:buChar char="•"/>
            </a:pPr>
            <a:r>
              <a:rPr lang="en-US" sz="2000" dirty="0">
                <a:solidFill>
                  <a:srgbClr val="FFFFFF"/>
                </a:solidFill>
              </a:rPr>
              <a:t>Sea level control (Type I)</a:t>
            </a:r>
          </a:p>
          <a:p>
            <a:pPr indent="-228600">
              <a:lnSpc>
                <a:spcPts val="1600"/>
              </a:lnSpc>
              <a:spcAft>
                <a:spcPts val="600"/>
              </a:spcAft>
              <a:buFont typeface="Arial" panose="020B0604020202020204" pitchFamily="34" charset="0"/>
              <a:buChar char="•"/>
            </a:pPr>
            <a:r>
              <a:rPr lang="en-US" sz="2000" dirty="0">
                <a:solidFill>
                  <a:srgbClr val="FFFFFF"/>
                </a:solidFill>
              </a:rPr>
              <a:t>Global temperature control (Type I)</a:t>
            </a:r>
          </a:p>
          <a:p>
            <a:pPr indent="-228600">
              <a:lnSpc>
                <a:spcPts val="1600"/>
              </a:lnSpc>
              <a:spcAft>
                <a:spcPts val="600"/>
              </a:spcAft>
              <a:buFont typeface="Arial" panose="020B0604020202020204" pitchFamily="34" charset="0"/>
              <a:buChar char="•"/>
            </a:pPr>
            <a:r>
              <a:rPr lang="en-US" sz="2000" dirty="0">
                <a:solidFill>
                  <a:srgbClr val="FFFFFF"/>
                </a:solidFill>
              </a:rPr>
              <a:t>Emergency freshwater storage</a:t>
            </a:r>
          </a:p>
          <a:p>
            <a:pPr indent="-228600">
              <a:lnSpc>
                <a:spcPts val="1600"/>
              </a:lnSpc>
              <a:spcAft>
                <a:spcPts val="600"/>
              </a:spcAft>
              <a:buFont typeface="Arial" panose="020B0604020202020204" pitchFamily="34" charset="0"/>
              <a:buChar char="•"/>
            </a:pPr>
            <a:r>
              <a:rPr lang="en-US" sz="2000" dirty="0">
                <a:solidFill>
                  <a:srgbClr val="FFFFFF"/>
                </a:solidFill>
              </a:rPr>
              <a:t>Cataclysm prevention (Type I)</a:t>
            </a:r>
          </a:p>
        </p:txBody>
      </p:sp>
      <p:sp>
        <p:nvSpPr>
          <p:cNvPr id="4" name="TextBox 3">
            <a:extLst>
              <a:ext uri="{FF2B5EF4-FFF2-40B4-BE49-F238E27FC236}">
                <a16:creationId xmlns:a16="http://schemas.microsoft.com/office/drawing/2014/main" id="{CABA071F-E291-706E-78B3-E234D7CF888A}"/>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950979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336" y="0"/>
            <a:ext cx="10690727" cy="755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rge pipelines in the ocean&#10;&#10;Description automatically generated">
            <a:extLst>
              <a:ext uri="{FF2B5EF4-FFF2-40B4-BE49-F238E27FC236}">
                <a16:creationId xmlns:a16="http://schemas.microsoft.com/office/drawing/2014/main" id="{957F8488-BC42-5D5A-EC39-7AFE412B9B86}"/>
              </a:ext>
            </a:extLst>
          </p:cNvPr>
          <p:cNvPicPr>
            <a:picLocks noChangeAspect="1"/>
          </p:cNvPicPr>
          <p:nvPr/>
        </p:nvPicPr>
        <p:blipFill rotWithShape="1">
          <a:blip r:embed="rId3">
            <a:extLst>
              <a:ext uri="{28A0092B-C50C-407E-A947-70E740481C1C}">
                <a14:useLocalDpi xmlns:a14="http://schemas.microsoft.com/office/drawing/2010/main" val="0"/>
              </a:ext>
            </a:extLst>
          </a:blip>
          <a:srcRect t="11215" r="-2" b="18131"/>
          <a:stretch/>
        </p:blipFill>
        <p:spPr>
          <a:xfrm>
            <a:off x="20" y="1412"/>
            <a:ext cx="10693380" cy="7555088"/>
          </a:xfrm>
          <a:prstGeom prst="rect">
            <a:avLst/>
          </a:prstGeom>
        </p:spPr>
      </p:pic>
      <p:sp>
        <p:nvSpPr>
          <p:cNvPr id="4" name="TextBox 3">
            <a:extLst>
              <a:ext uri="{FF2B5EF4-FFF2-40B4-BE49-F238E27FC236}">
                <a16:creationId xmlns:a16="http://schemas.microsoft.com/office/drawing/2014/main" id="{6F1FA62B-7CAE-E704-E3E1-274D025729F4}"/>
              </a:ext>
            </a:extLst>
          </p:cNvPr>
          <p:cNvSpPr txBox="1"/>
          <p:nvPr/>
        </p:nvSpPr>
        <p:spPr>
          <a:xfrm>
            <a:off x="241300" y="5226050"/>
            <a:ext cx="4648200" cy="2209799"/>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3200" b="1" dirty="0">
                <a:solidFill>
                  <a:srgbClr val="FFFFFF"/>
                </a:solidFill>
              </a:rPr>
              <a:t>The Hydroloop™ System</a:t>
            </a:r>
          </a:p>
          <a:p>
            <a:pPr indent="-228600">
              <a:buFont typeface="Arial" panose="020B0604020202020204" pitchFamily="34" charset="0"/>
              <a:buChar char="•"/>
            </a:pPr>
            <a:r>
              <a:rPr lang="en-US" sz="2000" dirty="0">
                <a:solidFill>
                  <a:srgbClr val="FFFFFF"/>
                </a:solidFill>
              </a:rPr>
              <a:t>Ocean heat/coldness harness</a:t>
            </a:r>
          </a:p>
          <a:p>
            <a:pPr indent="-228600">
              <a:buFont typeface="Arial" panose="020B0604020202020204" pitchFamily="34" charset="0"/>
              <a:buChar char="•"/>
            </a:pPr>
            <a:r>
              <a:rPr lang="en-US" sz="2000" dirty="0">
                <a:solidFill>
                  <a:srgbClr val="FFFFFF"/>
                </a:solidFill>
              </a:rPr>
              <a:t>Power gain system</a:t>
            </a:r>
          </a:p>
          <a:p>
            <a:pPr indent="-228600">
              <a:buFont typeface="Arial" panose="020B0604020202020204" pitchFamily="34" charset="0"/>
              <a:buChar char="•"/>
            </a:pPr>
            <a:r>
              <a:rPr lang="en-US" sz="2000" dirty="0">
                <a:solidFill>
                  <a:srgbClr val="FFFFFF"/>
                </a:solidFill>
              </a:rPr>
              <a:t>Ocean and tubes with same pressure</a:t>
            </a:r>
          </a:p>
          <a:p>
            <a:pPr indent="-228600">
              <a:buFont typeface="Arial" panose="020B0604020202020204" pitchFamily="34" charset="0"/>
              <a:buChar char="•"/>
            </a:pPr>
            <a:r>
              <a:rPr lang="en-US" sz="2000" dirty="0">
                <a:solidFill>
                  <a:srgbClr val="FFFFFF"/>
                </a:solidFill>
              </a:rPr>
              <a:t>Emergency freshwater storage</a:t>
            </a:r>
          </a:p>
          <a:p>
            <a:pPr indent="-228600">
              <a:buFont typeface="Arial" panose="020B0604020202020204" pitchFamily="34" charset="0"/>
              <a:buChar char="•"/>
            </a:pPr>
            <a:r>
              <a:rPr lang="en-US" sz="2000" dirty="0">
                <a:solidFill>
                  <a:srgbClr val="FFFFFF"/>
                </a:solidFill>
              </a:rPr>
              <a:t>Exploit the entire Planet Energy (Type I)</a:t>
            </a:r>
          </a:p>
        </p:txBody>
      </p:sp>
      <p:sp>
        <p:nvSpPr>
          <p:cNvPr id="5" name="TextBox 4">
            <a:extLst>
              <a:ext uri="{FF2B5EF4-FFF2-40B4-BE49-F238E27FC236}">
                <a16:creationId xmlns:a16="http://schemas.microsoft.com/office/drawing/2014/main" id="{C1224A75-E7AA-AB14-CD1D-06F5589249A0}"/>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729904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336" y="0"/>
            <a:ext cx="10690727" cy="755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idge over water with a road in the middle&#10;&#10;Description automatically generated with medium confidence">
            <a:extLst>
              <a:ext uri="{FF2B5EF4-FFF2-40B4-BE49-F238E27FC236}">
                <a16:creationId xmlns:a16="http://schemas.microsoft.com/office/drawing/2014/main" id="{D54AEC18-A605-FFCC-4D97-15EEFECA2835}"/>
              </a:ext>
            </a:extLst>
          </p:cNvPr>
          <p:cNvPicPr>
            <a:picLocks noChangeAspect="1"/>
          </p:cNvPicPr>
          <p:nvPr/>
        </p:nvPicPr>
        <p:blipFill rotWithShape="1">
          <a:blip r:embed="rId3">
            <a:extLst>
              <a:ext uri="{28A0092B-C50C-407E-A947-70E740481C1C}">
                <a14:useLocalDpi xmlns:a14="http://schemas.microsoft.com/office/drawing/2010/main" val="0"/>
              </a:ext>
            </a:extLst>
          </a:blip>
          <a:srcRect t="29348" r="-2" b="-2"/>
          <a:stretch/>
        </p:blipFill>
        <p:spPr>
          <a:xfrm>
            <a:off x="20" y="1412"/>
            <a:ext cx="10693380" cy="7555088"/>
          </a:xfrm>
          <a:prstGeom prst="rect">
            <a:avLst/>
          </a:prstGeom>
        </p:spPr>
      </p:pic>
      <p:sp>
        <p:nvSpPr>
          <p:cNvPr id="4" name="TextBox 3">
            <a:extLst>
              <a:ext uri="{FF2B5EF4-FFF2-40B4-BE49-F238E27FC236}">
                <a16:creationId xmlns:a16="http://schemas.microsoft.com/office/drawing/2014/main" id="{3361A978-04B1-4696-A71A-46494A1E70E0}"/>
              </a:ext>
            </a:extLst>
          </p:cNvPr>
          <p:cNvSpPr txBox="1"/>
          <p:nvPr/>
        </p:nvSpPr>
        <p:spPr>
          <a:xfrm>
            <a:off x="0" y="5226050"/>
            <a:ext cx="4889500" cy="2330450"/>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2400" b="1" dirty="0">
                <a:solidFill>
                  <a:srgbClr val="FFFFFF"/>
                </a:solidFill>
              </a:rPr>
              <a:t>Hydroloop™ heat exchange System</a:t>
            </a:r>
          </a:p>
          <a:p>
            <a:pPr indent="-228600">
              <a:lnSpc>
                <a:spcPct val="90000"/>
              </a:lnSpc>
              <a:spcAft>
                <a:spcPts val="600"/>
              </a:spcAft>
              <a:buFont typeface="Arial" panose="020B0604020202020204" pitchFamily="34" charset="0"/>
              <a:buChar char="•"/>
            </a:pPr>
            <a:r>
              <a:rPr lang="en-US" sz="2400" dirty="0">
                <a:solidFill>
                  <a:srgbClr val="FFFFFF"/>
                </a:solidFill>
              </a:rPr>
              <a:t>Cyclone control </a:t>
            </a:r>
          </a:p>
          <a:p>
            <a:pPr indent="-228600">
              <a:lnSpc>
                <a:spcPct val="90000"/>
              </a:lnSpc>
              <a:spcAft>
                <a:spcPts val="600"/>
              </a:spcAft>
              <a:buFont typeface="Arial" panose="020B0604020202020204" pitchFamily="34" charset="0"/>
              <a:buChar char="•"/>
            </a:pPr>
            <a:r>
              <a:rPr lang="en-US" sz="2400" dirty="0">
                <a:solidFill>
                  <a:srgbClr val="FFFFFF"/>
                </a:solidFill>
              </a:rPr>
              <a:t>Global air temperature control</a:t>
            </a:r>
          </a:p>
          <a:p>
            <a:pPr indent="-228600">
              <a:lnSpc>
                <a:spcPct val="90000"/>
              </a:lnSpc>
              <a:spcAft>
                <a:spcPts val="600"/>
              </a:spcAft>
              <a:buFont typeface="Arial" panose="020B0604020202020204" pitchFamily="34" charset="0"/>
              <a:buChar char="•"/>
            </a:pPr>
            <a:r>
              <a:rPr lang="en-US" sz="2400" dirty="0">
                <a:solidFill>
                  <a:srgbClr val="FFFFFF"/>
                </a:solidFill>
              </a:rPr>
              <a:t>planet’s climate control</a:t>
            </a:r>
          </a:p>
        </p:txBody>
      </p:sp>
      <p:sp>
        <p:nvSpPr>
          <p:cNvPr id="2" name="TextBox 1">
            <a:extLst>
              <a:ext uri="{FF2B5EF4-FFF2-40B4-BE49-F238E27FC236}">
                <a16:creationId xmlns:a16="http://schemas.microsoft.com/office/drawing/2014/main" id="{F9EEF3A9-A898-71F0-312F-4B369B8C42ED}"/>
              </a:ext>
            </a:extLst>
          </p:cNvPr>
          <p:cNvSpPr txBox="1"/>
          <p:nvPr/>
        </p:nvSpPr>
        <p:spPr>
          <a:xfrm>
            <a:off x="7099300" y="5149850"/>
            <a:ext cx="3594100" cy="2406650"/>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2400" b="1" dirty="0">
                <a:solidFill>
                  <a:srgbClr val="FFFFFF"/>
                </a:solidFill>
              </a:rPr>
              <a:t>First Locations</a:t>
            </a:r>
          </a:p>
          <a:p>
            <a:pPr indent="-228600">
              <a:lnSpc>
                <a:spcPct val="90000"/>
              </a:lnSpc>
              <a:spcAft>
                <a:spcPts val="600"/>
              </a:spcAft>
              <a:buFont typeface="Arial" panose="020B0604020202020204" pitchFamily="34" charset="0"/>
              <a:buChar char="•"/>
            </a:pPr>
            <a:r>
              <a:rPr lang="en-US" sz="2400" dirty="0">
                <a:solidFill>
                  <a:srgbClr val="FFFFFF"/>
                </a:solidFill>
              </a:rPr>
              <a:t>South China Sea</a:t>
            </a:r>
          </a:p>
          <a:p>
            <a:pPr indent="-228600">
              <a:lnSpc>
                <a:spcPct val="90000"/>
              </a:lnSpc>
              <a:spcAft>
                <a:spcPts val="600"/>
              </a:spcAft>
              <a:buFont typeface="Arial" panose="020B0604020202020204" pitchFamily="34" charset="0"/>
              <a:buChar char="•"/>
            </a:pPr>
            <a:r>
              <a:rPr lang="en-US" sz="2400" dirty="0">
                <a:solidFill>
                  <a:srgbClr val="FFFFFF"/>
                </a:solidFill>
              </a:rPr>
              <a:t>Indian Ocean</a:t>
            </a:r>
          </a:p>
          <a:p>
            <a:pPr>
              <a:lnSpc>
                <a:spcPct val="90000"/>
              </a:lnSpc>
              <a:spcAft>
                <a:spcPts val="600"/>
              </a:spcAft>
            </a:pPr>
            <a:r>
              <a:rPr lang="en-US" sz="2400" b="1" dirty="0">
                <a:solidFill>
                  <a:srgbClr val="FFFFFF"/>
                </a:solidFill>
              </a:rPr>
              <a:t>Other Locations</a:t>
            </a:r>
          </a:p>
          <a:p>
            <a:pPr indent="-228600">
              <a:lnSpc>
                <a:spcPct val="90000"/>
              </a:lnSpc>
              <a:spcAft>
                <a:spcPts val="600"/>
              </a:spcAft>
              <a:buFont typeface="Arial" panose="020B0604020202020204" pitchFamily="34" charset="0"/>
              <a:buChar char="•"/>
            </a:pPr>
            <a:r>
              <a:rPr lang="en-US" sz="2400" dirty="0">
                <a:solidFill>
                  <a:srgbClr val="FFFFFF"/>
                </a:solidFill>
              </a:rPr>
              <a:t>The rest</a:t>
            </a:r>
          </a:p>
          <a:p>
            <a:pPr indent="-228600">
              <a:lnSpc>
                <a:spcPct val="90000"/>
              </a:lnSpc>
              <a:spcAft>
                <a:spcPts val="600"/>
              </a:spcAft>
              <a:buFont typeface="Arial" panose="020B0604020202020204" pitchFamily="34" charset="0"/>
              <a:buChar char="•"/>
            </a:pPr>
            <a:endParaRPr lang="en-US" sz="2400" dirty="0">
              <a:solidFill>
                <a:srgbClr val="FFFFFF"/>
              </a:solidFill>
            </a:endParaRPr>
          </a:p>
        </p:txBody>
      </p:sp>
      <p:sp>
        <p:nvSpPr>
          <p:cNvPr id="5" name="TextBox 4">
            <a:extLst>
              <a:ext uri="{FF2B5EF4-FFF2-40B4-BE49-F238E27FC236}">
                <a16:creationId xmlns:a16="http://schemas.microsoft.com/office/drawing/2014/main" id="{E1065827-EFF1-ED3F-9CE8-D9754D9E1294}"/>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588508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water way with a city in the background&#10;&#10;Description automatically generated with medium confidence">
            <a:extLst>
              <a:ext uri="{FF2B5EF4-FFF2-40B4-BE49-F238E27FC236}">
                <a16:creationId xmlns:a16="http://schemas.microsoft.com/office/drawing/2014/main" id="{335DC41B-193F-4344-2245-26C17105F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0" y="0"/>
            <a:ext cx="10708409" cy="7556500"/>
          </a:xfrm>
          <a:prstGeom prst="rect">
            <a:avLst/>
          </a:prstGeom>
        </p:spPr>
      </p:pic>
      <p:sp>
        <p:nvSpPr>
          <p:cNvPr id="2" name="TextBox 1">
            <a:extLst>
              <a:ext uri="{FF2B5EF4-FFF2-40B4-BE49-F238E27FC236}">
                <a16:creationId xmlns:a16="http://schemas.microsoft.com/office/drawing/2014/main" id="{44601CBE-CAEB-2D65-554F-25CB7D4E9426}"/>
              </a:ext>
            </a:extLst>
          </p:cNvPr>
          <p:cNvSpPr txBox="1"/>
          <p:nvPr/>
        </p:nvSpPr>
        <p:spPr>
          <a:xfrm>
            <a:off x="317500" y="4540250"/>
            <a:ext cx="5334000" cy="2799834"/>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3200" b="1" dirty="0">
                <a:solidFill>
                  <a:srgbClr val="FFFFFF"/>
                </a:solidFill>
              </a:rPr>
              <a:t>The Hydroloop™ System</a:t>
            </a:r>
          </a:p>
          <a:p>
            <a:pPr marL="228600" indent="-228600">
              <a:lnSpc>
                <a:spcPct val="90000"/>
              </a:lnSpc>
              <a:spcAft>
                <a:spcPts val="600"/>
              </a:spcAft>
              <a:buFont typeface="Arial" panose="020B0604020202020204" pitchFamily="34" charset="0"/>
              <a:buChar char="•"/>
            </a:pPr>
            <a:r>
              <a:rPr lang="en-US" sz="2000" dirty="0">
                <a:solidFill>
                  <a:srgbClr val="FFFFFF"/>
                </a:solidFill>
              </a:rPr>
              <a:t>Buried along the coastlines</a:t>
            </a:r>
          </a:p>
          <a:p>
            <a:pPr marL="228600" indent="-228600">
              <a:lnSpc>
                <a:spcPct val="90000"/>
              </a:lnSpc>
              <a:spcAft>
                <a:spcPts val="600"/>
              </a:spcAft>
              <a:buFont typeface="Arial" panose="020B0604020202020204" pitchFamily="34" charset="0"/>
              <a:buChar char="•"/>
            </a:pPr>
            <a:r>
              <a:rPr lang="en-US" sz="2000" dirty="0">
                <a:solidFill>
                  <a:srgbClr val="FFFFFF"/>
                </a:solidFill>
              </a:rPr>
              <a:t>Water distribution 24/7 &amp; emergency storage</a:t>
            </a:r>
          </a:p>
          <a:p>
            <a:pPr marL="228600" indent="-228600">
              <a:lnSpc>
                <a:spcPct val="90000"/>
              </a:lnSpc>
              <a:spcAft>
                <a:spcPts val="600"/>
              </a:spcAft>
              <a:buFont typeface="Arial" panose="020B0604020202020204" pitchFamily="34" charset="0"/>
              <a:buChar char="•"/>
            </a:pPr>
            <a:r>
              <a:rPr lang="en-US" sz="2000" dirty="0">
                <a:solidFill>
                  <a:srgbClr val="FFFFFF"/>
                </a:solidFill>
              </a:rPr>
              <a:t>Heat/coldness transfer (climate regulator)</a:t>
            </a:r>
          </a:p>
          <a:p>
            <a:pPr marL="228600" indent="-228600">
              <a:lnSpc>
                <a:spcPct val="90000"/>
              </a:lnSpc>
              <a:spcAft>
                <a:spcPts val="600"/>
              </a:spcAft>
              <a:buFont typeface="Arial" panose="020B0604020202020204" pitchFamily="34" charset="0"/>
              <a:buChar char="•"/>
            </a:pPr>
            <a:r>
              <a:rPr lang="en-US" sz="2000" dirty="0">
                <a:solidFill>
                  <a:srgbClr val="FFFFFF"/>
                </a:solidFill>
              </a:rPr>
              <a:t>Reduce A/C energy consumption</a:t>
            </a:r>
          </a:p>
          <a:p>
            <a:pPr marL="228600" indent="-228600">
              <a:lnSpc>
                <a:spcPct val="90000"/>
              </a:lnSpc>
              <a:spcAft>
                <a:spcPts val="600"/>
              </a:spcAft>
              <a:buFont typeface="Arial" panose="020B0604020202020204" pitchFamily="34" charset="0"/>
              <a:buChar char="•"/>
            </a:pPr>
            <a:r>
              <a:rPr lang="en-US" sz="2000" dirty="0">
                <a:solidFill>
                  <a:srgbClr val="FFFFFF"/>
                </a:solidFill>
              </a:rPr>
              <a:t>Serve as coastal erosion protection and extend coastlines (using desert sand) </a:t>
            </a:r>
          </a:p>
        </p:txBody>
      </p:sp>
      <p:sp>
        <p:nvSpPr>
          <p:cNvPr id="5" name="TextBox 4">
            <a:extLst>
              <a:ext uri="{FF2B5EF4-FFF2-40B4-BE49-F238E27FC236}">
                <a16:creationId xmlns:a16="http://schemas.microsoft.com/office/drawing/2014/main" id="{39852E70-2FB7-24C8-7E2A-6A8A43B253A7}"/>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240802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chine with many pipes&#10;&#10;Description automatically generated with medium confidence">
            <a:extLst>
              <a:ext uri="{FF2B5EF4-FFF2-40B4-BE49-F238E27FC236}">
                <a16:creationId xmlns:a16="http://schemas.microsoft.com/office/drawing/2014/main" id="{F8B584EE-AAD5-7CBA-284C-50A0A35CE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93400" cy="7556500"/>
          </a:xfrm>
          <a:prstGeom prst="rect">
            <a:avLst/>
          </a:prstGeom>
        </p:spPr>
      </p:pic>
      <p:sp>
        <p:nvSpPr>
          <p:cNvPr id="2" name="TextBox 1">
            <a:extLst>
              <a:ext uri="{FF2B5EF4-FFF2-40B4-BE49-F238E27FC236}">
                <a16:creationId xmlns:a16="http://schemas.microsoft.com/office/drawing/2014/main" id="{A2A826A8-812D-8A40-ED56-4653D523898A}"/>
              </a:ext>
            </a:extLst>
          </p:cNvPr>
          <p:cNvSpPr txBox="1"/>
          <p:nvPr/>
        </p:nvSpPr>
        <p:spPr>
          <a:xfrm>
            <a:off x="241300" y="5226050"/>
            <a:ext cx="4648200" cy="2286000"/>
          </a:xfrm>
          <a:prstGeom prst="rect">
            <a:avLst/>
          </a:prstGeom>
          <a:solidFill>
            <a:schemeClr val="tx1">
              <a:alpha val="35000"/>
            </a:schemeClr>
          </a:solidFill>
        </p:spPr>
        <p:txBody>
          <a:bodyPr vert="horz" lIns="91440" tIns="45720" rIns="91440" bIns="45720" rtlCol="0" anchor="ctr">
            <a:noAutofit/>
          </a:bodyPr>
          <a:lstStyle/>
          <a:p>
            <a:pPr>
              <a:lnSpc>
                <a:spcPct val="90000"/>
              </a:lnSpc>
              <a:spcAft>
                <a:spcPts val="600"/>
              </a:spcAft>
            </a:pPr>
            <a:r>
              <a:rPr lang="en-US" sz="3200" b="1" dirty="0">
                <a:solidFill>
                  <a:srgbClr val="FFFFFF"/>
                </a:solidFill>
              </a:rPr>
              <a:t>Space programs</a:t>
            </a:r>
          </a:p>
          <a:p>
            <a:pPr>
              <a:lnSpc>
                <a:spcPct val="90000"/>
              </a:lnSpc>
              <a:spcAft>
                <a:spcPts val="600"/>
              </a:spcAft>
            </a:pPr>
            <a:r>
              <a:rPr lang="en-US" sz="2400" b="1" dirty="0">
                <a:solidFill>
                  <a:srgbClr val="FFFFFF"/>
                </a:solidFill>
              </a:rPr>
              <a:t>Water as energy storage</a:t>
            </a:r>
          </a:p>
          <a:p>
            <a:pPr indent="-228600">
              <a:lnSpc>
                <a:spcPct val="90000"/>
              </a:lnSpc>
              <a:spcAft>
                <a:spcPts val="600"/>
              </a:spcAft>
              <a:buFont typeface="Arial" panose="020B0604020202020204" pitchFamily="34" charset="0"/>
              <a:buChar char="•"/>
            </a:pPr>
            <a:r>
              <a:rPr lang="en-US" sz="2000" dirty="0">
                <a:solidFill>
                  <a:srgbClr val="FFFFFF"/>
                </a:solidFill>
              </a:rPr>
              <a:t>No water, huge temperature fluctuation</a:t>
            </a:r>
          </a:p>
          <a:p>
            <a:pPr indent="-228600">
              <a:lnSpc>
                <a:spcPct val="90000"/>
              </a:lnSpc>
              <a:spcAft>
                <a:spcPts val="600"/>
              </a:spcAft>
              <a:buFont typeface="Arial" panose="020B0604020202020204" pitchFamily="34" charset="0"/>
              <a:buChar char="•"/>
            </a:pPr>
            <a:r>
              <a:rPr lang="en-US" sz="2000" dirty="0">
                <a:solidFill>
                  <a:srgbClr val="FFFFFF"/>
                </a:solidFill>
              </a:rPr>
              <a:t>Water circulation, even temperature</a:t>
            </a:r>
          </a:p>
        </p:txBody>
      </p:sp>
      <p:sp>
        <p:nvSpPr>
          <p:cNvPr id="5" name="TextBox 4">
            <a:extLst>
              <a:ext uri="{FF2B5EF4-FFF2-40B4-BE49-F238E27FC236}">
                <a16:creationId xmlns:a16="http://schemas.microsoft.com/office/drawing/2014/main" id="{1057FD96-EEF0-48EF-AD68-A914A2BDA3FA}"/>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2682225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690726" cy="7556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993C686-4780-099A-2FD3-C907927B717B}"/>
              </a:ext>
            </a:extLst>
          </p:cNvPr>
          <p:cNvPicPr>
            <a:picLocks noChangeAspect="1"/>
          </p:cNvPicPr>
          <p:nvPr/>
        </p:nvPicPr>
        <p:blipFill rotWithShape="1">
          <a:blip r:embed="rId3">
            <a:alphaModFix amt="94000"/>
            <a:extLst>
              <a:ext uri="{28A0092B-C50C-407E-A947-70E740481C1C}">
                <a14:useLocalDpi xmlns:a14="http://schemas.microsoft.com/office/drawing/2010/main" val="0"/>
              </a:ext>
            </a:extLst>
          </a:blip>
          <a:srcRect t="24776" r="-2" b="4557"/>
          <a:stretch/>
        </p:blipFill>
        <p:spPr>
          <a:xfrm>
            <a:off x="20" y="10"/>
            <a:ext cx="10693380" cy="7556490"/>
          </a:xfrm>
          <a:prstGeom prst="rect">
            <a:avLst/>
          </a:prstGeom>
        </p:spPr>
      </p:pic>
      <p:sp>
        <p:nvSpPr>
          <p:cNvPr id="4" name="TextBox 3">
            <a:extLst>
              <a:ext uri="{FF2B5EF4-FFF2-40B4-BE49-F238E27FC236}">
                <a16:creationId xmlns:a16="http://schemas.microsoft.com/office/drawing/2014/main" id="{283FBC6B-AD82-CFC5-05D6-D7AEB827F7A4}"/>
              </a:ext>
            </a:extLst>
          </p:cNvPr>
          <p:cNvSpPr txBox="1"/>
          <p:nvPr/>
        </p:nvSpPr>
        <p:spPr>
          <a:xfrm>
            <a:off x="88900" y="4464050"/>
            <a:ext cx="4648200" cy="3051295"/>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3200" b="1" dirty="0">
                <a:solidFill>
                  <a:srgbClr val="FFFFFF"/>
                </a:solidFill>
              </a:rPr>
              <a:t>The Hydroloop™ System</a:t>
            </a:r>
          </a:p>
          <a:p>
            <a:pPr indent="-228600">
              <a:lnSpc>
                <a:spcPct val="90000"/>
              </a:lnSpc>
              <a:spcAft>
                <a:spcPts val="600"/>
              </a:spcAft>
              <a:buFont typeface="Arial" panose="020B0604020202020204" pitchFamily="34" charset="0"/>
              <a:buChar char="•"/>
            </a:pPr>
            <a:r>
              <a:rPr lang="en-US" sz="3200" dirty="0">
                <a:solidFill>
                  <a:srgbClr val="FFFFFF"/>
                </a:solidFill>
              </a:rPr>
              <a:t>Hyperloop alternative</a:t>
            </a:r>
          </a:p>
          <a:p>
            <a:pPr indent="-228600">
              <a:lnSpc>
                <a:spcPct val="90000"/>
              </a:lnSpc>
              <a:spcAft>
                <a:spcPts val="600"/>
              </a:spcAft>
              <a:buFont typeface="Arial" panose="020B0604020202020204" pitchFamily="34" charset="0"/>
              <a:buChar char="•"/>
            </a:pPr>
            <a:r>
              <a:rPr lang="en-US" sz="3200" dirty="0">
                <a:solidFill>
                  <a:srgbClr val="FFFFFF"/>
                </a:solidFill>
              </a:rPr>
              <a:t>No external energy</a:t>
            </a:r>
          </a:p>
          <a:p>
            <a:pPr indent="-228600">
              <a:lnSpc>
                <a:spcPct val="90000"/>
              </a:lnSpc>
              <a:spcAft>
                <a:spcPts val="600"/>
              </a:spcAft>
              <a:buFont typeface="Arial" panose="020B0604020202020204" pitchFamily="34" charset="0"/>
              <a:buChar char="•"/>
            </a:pPr>
            <a:r>
              <a:rPr lang="en-US" sz="3200" dirty="0">
                <a:solidFill>
                  <a:srgbClr val="FFFFFF"/>
                </a:solidFill>
              </a:rPr>
              <a:t>Energy gain system</a:t>
            </a:r>
          </a:p>
          <a:p>
            <a:pPr indent="-228600">
              <a:lnSpc>
                <a:spcPct val="90000"/>
              </a:lnSpc>
              <a:spcAft>
                <a:spcPts val="600"/>
              </a:spcAft>
              <a:buFont typeface="Arial" panose="020B0604020202020204" pitchFamily="34" charset="0"/>
              <a:buChar char="•"/>
            </a:pPr>
            <a:r>
              <a:rPr lang="en-US" sz="3200" dirty="0">
                <a:solidFill>
                  <a:srgbClr val="FFFFFF"/>
                </a:solidFill>
              </a:rPr>
              <a:t>distribute water</a:t>
            </a:r>
          </a:p>
          <a:p>
            <a:pPr indent="-228600">
              <a:lnSpc>
                <a:spcPct val="90000"/>
              </a:lnSpc>
              <a:spcAft>
                <a:spcPts val="600"/>
              </a:spcAft>
              <a:buFont typeface="Arial" panose="020B0604020202020204" pitchFamily="34" charset="0"/>
              <a:buChar char="•"/>
            </a:pPr>
            <a:r>
              <a:rPr lang="en-US" sz="3200" dirty="0">
                <a:solidFill>
                  <a:srgbClr val="FFFFFF"/>
                </a:solidFill>
              </a:rPr>
              <a:t>temperature control</a:t>
            </a:r>
          </a:p>
        </p:txBody>
      </p:sp>
      <p:sp>
        <p:nvSpPr>
          <p:cNvPr id="3" name="TextBox 2">
            <a:extLst>
              <a:ext uri="{FF2B5EF4-FFF2-40B4-BE49-F238E27FC236}">
                <a16:creationId xmlns:a16="http://schemas.microsoft.com/office/drawing/2014/main" id="{13080C6B-98BD-288A-CCAF-6A9DD2648C05}"/>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54265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ADC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B151C-C927-383A-F8DF-9931E88EFB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2700" y="730250"/>
            <a:ext cx="12268200" cy="6826250"/>
          </a:xfrm>
          <a:prstGeom prst="rect">
            <a:avLst/>
          </a:prstGeom>
        </p:spPr>
      </p:pic>
      <p:sp>
        <p:nvSpPr>
          <p:cNvPr id="2" name="TextBox 1">
            <a:extLst>
              <a:ext uri="{FF2B5EF4-FFF2-40B4-BE49-F238E27FC236}">
                <a16:creationId xmlns:a16="http://schemas.microsoft.com/office/drawing/2014/main" id="{99AC854A-6902-3A66-42B3-0504C527FD66}"/>
              </a:ext>
            </a:extLst>
          </p:cNvPr>
          <p:cNvSpPr txBox="1"/>
          <p:nvPr/>
        </p:nvSpPr>
        <p:spPr>
          <a:xfrm>
            <a:off x="6946900" y="6021987"/>
            <a:ext cx="3962400" cy="1534513"/>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sz="2400" b="1"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Trees to reduce cataclysm</a:t>
            </a:r>
          </a:p>
          <a:p>
            <a:pPr indent="-228600">
              <a:lnSpc>
                <a:spcPct val="90000"/>
              </a:lnSpc>
              <a:spcAft>
                <a:spcPts val="600"/>
              </a:spcAft>
              <a:buFont typeface="Arial" panose="020B0604020202020204" pitchFamily="34" charset="0"/>
              <a:buChar char="•"/>
            </a:pPr>
            <a:r>
              <a:rPr lang="en-US" sz="2000" dirty="0">
                <a:solidFill>
                  <a:srgbClr val="FFFFFF"/>
                </a:solidFill>
              </a:rPr>
              <a:t>quadrillions in number</a:t>
            </a:r>
          </a:p>
          <a:p>
            <a:pPr indent="-228600">
              <a:lnSpc>
                <a:spcPct val="90000"/>
              </a:lnSpc>
              <a:spcAft>
                <a:spcPts val="600"/>
              </a:spcAft>
              <a:buFont typeface="Arial" panose="020B0604020202020204" pitchFamily="34" charset="0"/>
              <a:buChar char="•"/>
            </a:pPr>
            <a:r>
              <a:rPr lang="en-US" sz="2000" dirty="0">
                <a:solidFill>
                  <a:srgbClr val="FFFFFF"/>
                </a:solidFill>
              </a:rPr>
              <a:t>To process and store water</a:t>
            </a:r>
          </a:p>
          <a:p>
            <a:pPr indent="-228600">
              <a:lnSpc>
                <a:spcPct val="90000"/>
              </a:lnSpc>
              <a:spcAft>
                <a:spcPts val="600"/>
              </a:spcAft>
              <a:buFont typeface="Arial" panose="020B0604020202020204" pitchFamily="34" charset="0"/>
              <a:buChar char="•"/>
            </a:pPr>
            <a:r>
              <a:rPr lang="en-US" sz="2000" dirty="0">
                <a:solidFill>
                  <a:srgbClr val="FFFFFF"/>
                </a:solidFill>
              </a:rPr>
              <a:t>To transfer energy</a:t>
            </a:r>
          </a:p>
        </p:txBody>
      </p:sp>
      <p:sp>
        <p:nvSpPr>
          <p:cNvPr id="4" name="TextBox 3">
            <a:extLst>
              <a:ext uri="{FF2B5EF4-FFF2-40B4-BE49-F238E27FC236}">
                <a16:creationId xmlns:a16="http://schemas.microsoft.com/office/drawing/2014/main" id="{31205EDA-FE21-E5DB-D320-F7074AE1B55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1692868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DA33CF-365B-A7F8-C8C3-0F0B46245A8A}"/>
              </a:ext>
            </a:extLst>
          </p:cNvPr>
          <p:cNvSpPr txBox="1"/>
          <p:nvPr/>
        </p:nvSpPr>
        <p:spPr>
          <a:xfrm>
            <a:off x="0" y="5911850"/>
            <a:ext cx="10693400" cy="1649970"/>
          </a:xfrm>
          <a:prstGeom prst="rect">
            <a:avLst/>
          </a:prstGeom>
          <a:solidFill>
            <a:schemeClr val="tx1">
              <a:alpha val="59000"/>
            </a:schemeClr>
          </a:solidFill>
        </p:spPr>
        <p:txBody>
          <a:bodyPr vert="horz" lIns="91440" tIns="45720" rIns="91440" bIns="45720" rtlCol="0" anchor="ctr">
            <a:noAutofit/>
          </a:bodyPr>
          <a:lstStyle/>
          <a:p>
            <a:pPr algn="l"/>
            <a:r>
              <a:rPr lang="en-GB" sz="2000" b="1" i="0" dirty="0">
                <a:solidFill>
                  <a:schemeClr val="bg1"/>
                </a:solidFill>
                <a:effectLst/>
                <a:latin typeface="+mj-lt"/>
              </a:rPr>
              <a:t>TOTRADE, </a:t>
            </a:r>
            <a:r>
              <a:rPr lang="en-GB" sz="2000" b="1" i="0" u="none" strike="noStrike" dirty="0">
                <a:solidFill>
                  <a:schemeClr val="bg1"/>
                </a:solidFill>
                <a:effectLst/>
                <a:latin typeface="+mj-lt"/>
                <a:hlinkClick r:id="rId4">
                  <a:extLst>
                    <a:ext uri="{A12FA001-AC4F-418D-AE19-62706E023703}">
                      <ahyp:hlinkClr xmlns:ahyp="http://schemas.microsoft.com/office/drawing/2018/hyperlinkcolor" val="tx"/>
                    </a:ext>
                  </a:extLst>
                </a:hlinkClick>
              </a:rPr>
              <a:t>HYDROLOOP</a:t>
            </a:r>
            <a:r>
              <a:rPr lang="en-GB" sz="2000" b="1" i="0" dirty="0">
                <a:solidFill>
                  <a:schemeClr val="bg1"/>
                </a:solidFill>
                <a:effectLst/>
                <a:latin typeface="+mj-lt"/>
              </a:rPr>
              <a:t> </a:t>
            </a:r>
            <a:r>
              <a:rPr lang="en-GB" sz="2000" b="0" i="0" dirty="0">
                <a:solidFill>
                  <a:schemeClr val="bg1"/>
                </a:solidFill>
                <a:effectLst/>
                <a:latin typeface="+mj-lt"/>
              </a:rPr>
              <a:t>and </a:t>
            </a:r>
            <a:r>
              <a:rPr lang="en-GB" sz="2000" b="1" i="0" u="none" strike="noStrike" dirty="0">
                <a:solidFill>
                  <a:schemeClr val="bg1"/>
                </a:solidFill>
                <a:effectLst/>
                <a:latin typeface="+mj-lt"/>
                <a:hlinkClick r:id="rId5">
                  <a:extLst>
                    <a:ext uri="{A12FA001-AC4F-418D-AE19-62706E023703}">
                      <ahyp:hlinkClr xmlns:ahyp="http://schemas.microsoft.com/office/drawing/2018/hyperlinkcolor" val="tx"/>
                    </a:ext>
                  </a:extLst>
                </a:hlinkClick>
              </a:rPr>
              <a:t>Hydroloop</a:t>
            </a:r>
            <a:r>
              <a:rPr lang="en-GB" sz="2000" b="1" i="0" dirty="0">
                <a:solidFill>
                  <a:schemeClr val="bg1"/>
                </a:solidFill>
                <a:effectLst/>
                <a:latin typeface="+mj-lt"/>
              </a:rPr>
              <a:t> represent the commercial identities of </a:t>
            </a:r>
            <a:r>
              <a:rPr lang="en-GB" sz="2000" b="1" i="0" u="none" strike="noStrike" dirty="0">
                <a:solidFill>
                  <a:schemeClr val="bg1"/>
                </a:solidFill>
                <a:effectLst/>
                <a:latin typeface="+mj-lt"/>
                <a:hlinkClick r:id="rId6">
                  <a:extLst>
                    <a:ext uri="{A12FA001-AC4F-418D-AE19-62706E023703}">
                      <ahyp:hlinkClr xmlns:ahyp="http://schemas.microsoft.com/office/drawing/2018/hyperlinkcolor" val="tx"/>
                    </a:ext>
                  </a:extLst>
                </a:hlinkClick>
              </a:rPr>
              <a:t>TOTRADE LTD</a:t>
            </a:r>
            <a:r>
              <a:rPr lang="en-GB" sz="2000" b="0" i="0" dirty="0">
                <a:solidFill>
                  <a:schemeClr val="bg1"/>
                </a:solidFill>
                <a:effectLst/>
                <a:latin typeface="+mj-lt"/>
              </a:rPr>
              <a:t>. This company is globally registered under The Crown with the registration number 13431000. The official address of TOTRADE LTD is International House, 36-38 Cornhill, City Of London. Web: </a:t>
            </a:r>
            <a:r>
              <a:rPr lang="en-GB" sz="2000" b="0" i="0" dirty="0">
                <a:solidFill>
                  <a:schemeClr val="bg1">
                    <a:lumMod val="85000"/>
                  </a:schemeClr>
                </a:solidFill>
                <a:effectLst/>
                <a:latin typeface="+mj-lt"/>
                <a:hlinkClick r:id="rId7">
                  <a:extLst>
                    <a:ext uri="{A12FA001-AC4F-418D-AE19-62706E023703}">
                      <ahyp:hlinkClr xmlns:ahyp="http://schemas.microsoft.com/office/drawing/2018/hyperlinkcolor" val="tx"/>
                    </a:ext>
                  </a:extLst>
                </a:hlinkClick>
              </a:rPr>
              <a:t>totrade.co</a:t>
            </a:r>
            <a:endParaRPr lang="en-GB" sz="2000" b="0" i="0" dirty="0">
              <a:solidFill>
                <a:schemeClr val="bg1">
                  <a:lumMod val="85000"/>
                </a:schemeClr>
              </a:solidFill>
              <a:effectLst/>
              <a:latin typeface="+mj-lt"/>
            </a:endParaRPr>
          </a:p>
        </p:txBody>
      </p:sp>
      <p:sp>
        <p:nvSpPr>
          <p:cNvPr id="10" name="TextBox 9">
            <a:extLst>
              <a:ext uri="{FF2B5EF4-FFF2-40B4-BE49-F238E27FC236}">
                <a16:creationId xmlns:a16="http://schemas.microsoft.com/office/drawing/2014/main" id="{64901340-AE02-A13C-D1A2-6C910F9CE8F4}"/>
              </a:ext>
            </a:extLst>
          </p:cNvPr>
          <p:cNvSpPr txBox="1"/>
          <p:nvPr/>
        </p:nvSpPr>
        <p:spPr>
          <a:xfrm>
            <a:off x="4356100" y="2635250"/>
            <a:ext cx="2057400" cy="1015663"/>
          </a:xfrm>
          <a:prstGeom prst="rect">
            <a:avLst/>
          </a:prstGeom>
          <a:solidFill>
            <a:schemeClr val="accent1">
              <a:alpha val="72000"/>
            </a:schemeClr>
          </a:solidFill>
          <a:ln>
            <a:solidFill>
              <a:schemeClr val="accent1"/>
            </a:solidFill>
          </a:ln>
        </p:spPr>
        <p:txBody>
          <a:bodyPr wrap="square" rtlCol="0">
            <a:spAutoFit/>
          </a:bodyPr>
          <a:lstStyle/>
          <a:p>
            <a:pPr algn="ctr"/>
            <a:r>
              <a:rPr lang="en-GB" sz="2000" b="1" dirty="0">
                <a:solidFill>
                  <a:srgbClr val="003366"/>
                </a:solidFill>
              </a:rPr>
              <a:t>Co-operator</a:t>
            </a:r>
          </a:p>
          <a:p>
            <a:pPr algn="ctr"/>
            <a:r>
              <a:rPr lang="en-GB" sz="2000" dirty="0">
                <a:solidFill>
                  <a:srgbClr val="003366"/>
                </a:solidFill>
              </a:rPr>
              <a:t>Example for Laos</a:t>
            </a:r>
          </a:p>
          <a:p>
            <a:pPr algn="ctr"/>
            <a:r>
              <a:rPr lang="en-GB" sz="2000" b="1" dirty="0">
                <a:solidFill>
                  <a:srgbClr val="002060"/>
                </a:solidFill>
                <a:hlinkClick r:id="rId8">
                  <a:extLst>
                    <a:ext uri="{A12FA001-AC4F-418D-AE19-62706E023703}">
                      <ahyp:hlinkClr xmlns:ahyp="http://schemas.microsoft.com/office/drawing/2018/hyperlinkcolor" val="tx"/>
                    </a:ext>
                  </a:extLst>
                </a:hlinkClick>
              </a:rPr>
              <a:t>LAOINTER.com</a:t>
            </a:r>
            <a:endParaRPr lang="en-GB" sz="2000" b="1" dirty="0">
              <a:solidFill>
                <a:srgbClr val="002060"/>
              </a:solidFill>
            </a:endParaRPr>
          </a:p>
        </p:txBody>
      </p:sp>
      <p:sp>
        <p:nvSpPr>
          <p:cNvPr id="11" name="TextBox 10">
            <a:extLst>
              <a:ext uri="{FF2B5EF4-FFF2-40B4-BE49-F238E27FC236}">
                <a16:creationId xmlns:a16="http://schemas.microsoft.com/office/drawing/2014/main" id="{5A2568B6-B0C4-76C5-BF91-AD1EF301D050}"/>
              </a:ext>
            </a:extLst>
          </p:cNvPr>
          <p:cNvSpPr txBox="1"/>
          <p:nvPr/>
        </p:nvSpPr>
        <p:spPr>
          <a:xfrm>
            <a:off x="698500" y="501650"/>
            <a:ext cx="9677400" cy="584775"/>
          </a:xfrm>
          <a:prstGeom prst="rect">
            <a:avLst/>
          </a:prstGeom>
          <a:noFill/>
        </p:spPr>
        <p:txBody>
          <a:bodyPr wrap="square" rtlCol="0">
            <a:spAutoFit/>
          </a:bodyPr>
          <a:lstStyle/>
          <a:p>
            <a:pPr algn="ctr"/>
            <a:r>
              <a:rPr lang="en-GB" sz="3200" b="1" dirty="0">
                <a:solidFill>
                  <a:srgbClr val="003366"/>
                </a:solidFill>
              </a:rPr>
              <a:t>Enhanced multilateralism cooperation </a:t>
            </a:r>
          </a:p>
        </p:txBody>
      </p:sp>
      <p:sp>
        <p:nvSpPr>
          <p:cNvPr id="12" name="TextBox 11">
            <a:extLst>
              <a:ext uri="{FF2B5EF4-FFF2-40B4-BE49-F238E27FC236}">
                <a16:creationId xmlns:a16="http://schemas.microsoft.com/office/drawing/2014/main" id="{AB3607B2-25CA-4C31-D9AF-DD2B4605CC4D}"/>
              </a:ext>
            </a:extLst>
          </p:cNvPr>
          <p:cNvSpPr txBox="1"/>
          <p:nvPr/>
        </p:nvSpPr>
        <p:spPr>
          <a:xfrm>
            <a:off x="850897" y="1187450"/>
            <a:ext cx="2819400" cy="461665"/>
          </a:xfrm>
          <a:prstGeom prst="rect">
            <a:avLst/>
          </a:prstGeom>
          <a:solidFill>
            <a:schemeClr val="accent1">
              <a:alpha val="72000"/>
            </a:schemeClr>
          </a:solidFill>
          <a:ln>
            <a:solidFill>
              <a:schemeClr val="accent1"/>
            </a:solidFill>
          </a:ln>
        </p:spPr>
        <p:txBody>
          <a:bodyPr wrap="square" rtlCol="0">
            <a:spAutoFit/>
          </a:bodyPr>
          <a:lstStyle/>
          <a:p>
            <a:pPr algn="ctr"/>
            <a:r>
              <a:rPr lang="en-GB" sz="2400" dirty="0">
                <a:solidFill>
                  <a:srgbClr val="003366"/>
                </a:solidFill>
              </a:rPr>
              <a:t>Private institutions</a:t>
            </a:r>
          </a:p>
        </p:txBody>
      </p:sp>
      <p:sp>
        <p:nvSpPr>
          <p:cNvPr id="13" name="TextBox 12">
            <a:extLst>
              <a:ext uri="{FF2B5EF4-FFF2-40B4-BE49-F238E27FC236}">
                <a16:creationId xmlns:a16="http://schemas.microsoft.com/office/drawing/2014/main" id="{09F96A84-0410-3A7D-5CB7-B8DF1A26C136}"/>
              </a:ext>
            </a:extLst>
          </p:cNvPr>
          <p:cNvSpPr txBox="1"/>
          <p:nvPr/>
        </p:nvSpPr>
        <p:spPr>
          <a:xfrm>
            <a:off x="3975100" y="1187450"/>
            <a:ext cx="2819400" cy="461665"/>
          </a:xfrm>
          <a:prstGeom prst="rect">
            <a:avLst/>
          </a:prstGeom>
          <a:solidFill>
            <a:schemeClr val="accent1">
              <a:alpha val="72000"/>
            </a:schemeClr>
          </a:solidFill>
          <a:ln>
            <a:solidFill>
              <a:schemeClr val="accent1"/>
            </a:solidFill>
          </a:ln>
        </p:spPr>
        <p:txBody>
          <a:bodyPr wrap="square" rtlCol="0">
            <a:spAutoFit/>
          </a:bodyPr>
          <a:lstStyle/>
          <a:p>
            <a:pPr algn="ctr"/>
            <a:r>
              <a:rPr lang="en-GB" sz="2400" dirty="0">
                <a:solidFill>
                  <a:srgbClr val="003366"/>
                </a:solidFill>
              </a:rPr>
              <a:t>Government</a:t>
            </a:r>
          </a:p>
        </p:txBody>
      </p:sp>
      <p:sp>
        <p:nvSpPr>
          <p:cNvPr id="14" name="TextBox 13">
            <a:extLst>
              <a:ext uri="{FF2B5EF4-FFF2-40B4-BE49-F238E27FC236}">
                <a16:creationId xmlns:a16="http://schemas.microsoft.com/office/drawing/2014/main" id="{AA8B6B44-CD85-44BD-771C-43B5ED59A324}"/>
              </a:ext>
            </a:extLst>
          </p:cNvPr>
          <p:cNvSpPr txBox="1"/>
          <p:nvPr/>
        </p:nvSpPr>
        <p:spPr>
          <a:xfrm>
            <a:off x="7327900" y="1187450"/>
            <a:ext cx="2819400" cy="461665"/>
          </a:xfrm>
          <a:prstGeom prst="rect">
            <a:avLst/>
          </a:prstGeom>
          <a:solidFill>
            <a:schemeClr val="accent1">
              <a:alpha val="72000"/>
            </a:schemeClr>
          </a:solidFill>
          <a:ln>
            <a:solidFill>
              <a:schemeClr val="accent1"/>
            </a:solidFill>
          </a:ln>
        </p:spPr>
        <p:txBody>
          <a:bodyPr wrap="square" rtlCol="0">
            <a:spAutoFit/>
          </a:bodyPr>
          <a:lstStyle/>
          <a:p>
            <a:pPr algn="ctr"/>
            <a:r>
              <a:rPr lang="en-GB" sz="2400" dirty="0">
                <a:solidFill>
                  <a:srgbClr val="003366"/>
                </a:solidFill>
              </a:rPr>
              <a:t>Finance</a:t>
            </a:r>
          </a:p>
        </p:txBody>
      </p:sp>
      <p:sp>
        <p:nvSpPr>
          <p:cNvPr id="15" name="TextBox 14">
            <a:extLst>
              <a:ext uri="{FF2B5EF4-FFF2-40B4-BE49-F238E27FC236}">
                <a16:creationId xmlns:a16="http://schemas.microsoft.com/office/drawing/2014/main" id="{8C1A2C8E-5D36-7EB8-EB7A-F3CD7F4FDB90}"/>
              </a:ext>
            </a:extLst>
          </p:cNvPr>
          <p:cNvSpPr txBox="1"/>
          <p:nvPr/>
        </p:nvSpPr>
        <p:spPr>
          <a:xfrm>
            <a:off x="1029463" y="2900426"/>
            <a:ext cx="2640837" cy="461665"/>
          </a:xfrm>
          <a:prstGeom prst="rect">
            <a:avLst/>
          </a:prstGeom>
          <a:solidFill>
            <a:schemeClr val="accent1">
              <a:alpha val="72000"/>
            </a:schemeClr>
          </a:solidFill>
          <a:ln>
            <a:solidFill>
              <a:schemeClr val="accent1"/>
            </a:solidFill>
          </a:ln>
        </p:spPr>
        <p:txBody>
          <a:bodyPr wrap="square" rtlCol="0">
            <a:spAutoFit/>
          </a:bodyPr>
          <a:lstStyle/>
          <a:p>
            <a:pPr algn="ctr"/>
            <a:r>
              <a:rPr lang="en-GB" sz="2400" dirty="0">
                <a:solidFill>
                  <a:srgbClr val="003366"/>
                </a:solidFill>
              </a:rPr>
              <a:t>Philanthropists</a:t>
            </a:r>
          </a:p>
        </p:txBody>
      </p:sp>
      <p:sp>
        <p:nvSpPr>
          <p:cNvPr id="16" name="TextBox 15">
            <a:extLst>
              <a:ext uri="{FF2B5EF4-FFF2-40B4-BE49-F238E27FC236}">
                <a16:creationId xmlns:a16="http://schemas.microsoft.com/office/drawing/2014/main" id="{4E985F82-106D-25AF-4ECC-0E89B4FA6497}"/>
              </a:ext>
            </a:extLst>
          </p:cNvPr>
          <p:cNvSpPr txBox="1"/>
          <p:nvPr/>
        </p:nvSpPr>
        <p:spPr>
          <a:xfrm>
            <a:off x="3975100" y="4336475"/>
            <a:ext cx="2819400" cy="1138773"/>
          </a:xfrm>
          <a:prstGeom prst="rect">
            <a:avLst/>
          </a:prstGeom>
          <a:solidFill>
            <a:schemeClr val="accent1">
              <a:alpha val="72000"/>
            </a:schemeClr>
          </a:solidFill>
          <a:ln>
            <a:solidFill>
              <a:schemeClr val="accent1"/>
            </a:solidFill>
          </a:ln>
        </p:spPr>
        <p:txBody>
          <a:bodyPr wrap="square" rtlCol="0">
            <a:spAutoFit/>
          </a:bodyPr>
          <a:lstStyle/>
          <a:p>
            <a:pPr algn="ctr"/>
            <a:r>
              <a:rPr lang="en-GB" sz="2400" dirty="0">
                <a:solidFill>
                  <a:srgbClr val="003366"/>
                </a:solidFill>
                <a:hlinkClick r:id="rId7">
                  <a:extLst>
                    <a:ext uri="{A12FA001-AC4F-418D-AE19-62706E023703}">
                      <ahyp:hlinkClr xmlns:ahyp="http://schemas.microsoft.com/office/drawing/2018/hyperlinkcolor" val="tx"/>
                    </a:ext>
                  </a:extLst>
                </a:hlinkClick>
              </a:rPr>
              <a:t>totrade.co</a:t>
            </a:r>
            <a:endParaRPr lang="en-GB" sz="2400" dirty="0">
              <a:solidFill>
                <a:srgbClr val="003366"/>
              </a:solidFill>
            </a:endParaRPr>
          </a:p>
          <a:p>
            <a:pPr algn="ctr"/>
            <a:r>
              <a:rPr lang="en-GB" sz="2000" dirty="0">
                <a:solidFill>
                  <a:srgbClr val="003366"/>
                </a:solidFill>
              </a:rPr>
              <a:t>Cooperation chart:</a:t>
            </a:r>
          </a:p>
          <a:p>
            <a:pPr algn="ctr"/>
            <a:r>
              <a:rPr lang="en-GB" sz="2400" dirty="0">
                <a:solidFill>
                  <a:srgbClr val="002060"/>
                </a:solidFill>
                <a:hlinkClick r:id="rId9">
                  <a:extLst>
                    <a:ext uri="{A12FA001-AC4F-418D-AE19-62706E023703}">
                      <ahyp:hlinkClr xmlns:ahyp="http://schemas.microsoft.com/office/drawing/2018/hyperlinkcolor" val="tx"/>
                    </a:ext>
                  </a:extLst>
                </a:hlinkClick>
              </a:rPr>
              <a:t>totrade.co/chart</a:t>
            </a:r>
            <a:endParaRPr lang="en-GB" sz="2400" dirty="0">
              <a:solidFill>
                <a:srgbClr val="002060"/>
              </a:solidFill>
            </a:endParaRPr>
          </a:p>
        </p:txBody>
      </p:sp>
      <p:sp>
        <p:nvSpPr>
          <p:cNvPr id="17" name="TextBox 16">
            <a:extLst>
              <a:ext uri="{FF2B5EF4-FFF2-40B4-BE49-F238E27FC236}">
                <a16:creationId xmlns:a16="http://schemas.microsoft.com/office/drawing/2014/main" id="{4A0F1D0C-CA07-9107-56EF-47BC00EC5959}"/>
              </a:ext>
            </a:extLst>
          </p:cNvPr>
          <p:cNvSpPr txBox="1"/>
          <p:nvPr/>
        </p:nvSpPr>
        <p:spPr>
          <a:xfrm>
            <a:off x="7272531" y="2866082"/>
            <a:ext cx="2819400" cy="461665"/>
          </a:xfrm>
          <a:prstGeom prst="rect">
            <a:avLst/>
          </a:prstGeom>
          <a:solidFill>
            <a:schemeClr val="accent1">
              <a:alpha val="72000"/>
            </a:schemeClr>
          </a:solidFill>
          <a:ln>
            <a:solidFill>
              <a:schemeClr val="accent1"/>
            </a:solidFill>
          </a:ln>
        </p:spPr>
        <p:txBody>
          <a:bodyPr wrap="square" rtlCol="0">
            <a:spAutoFit/>
          </a:bodyPr>
          <a:lstStyle/>
          <a:p>
            <a:pPr algn="ctr"/>
            <a:r>
              <a:rPr lang="en-GB" sz="2400" dirty="0">
                <a:solidFill>
                  <a:srgbClr val="003366"/>
                </a:solidFill>
              </a:rPr>
              <a:t>Education</a:t>
            </a:r>
          </a:p>
        </p:txBody>
      </p:sp>
      <p:cxnSp>
        <p:nvCxnSpPr>
          <p:cNvPr id="19" name="Straight Arrow Connector 18">
            <a:extLst>
              <a:ext uri="{FF2B5EF4-FFF2-40B4-BE49-F238E27FC236}">
                <a16:creationId xmlns:a16="http://schemas.microsoft.com/office/drawing/2014/main" id="{AA48F10C-BC75-30F3-5B1A-3C58D5F73E6D}"/>
              </a:ext>
            </a:extLst>
          </p:cNvPr>
          <p:cNvCxnSpPr>
            <a:cxnSpLocks/>
            <a:stCxn id="12" idx="2"/>
          </p:cNvCxnSpPr>
          <p:nvPr/>
        </p:nvCxnSpPr>
        <p:spPr>
          <a:xfrm>
            <a:off x="2260597" y="1649115"/>
            <a:ext cx="2628903" cy="9861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F67307-4465-6334-63D9-BDAF2C96BDA8}"/>
              </a:ext>
            </a:extLst>
          </p:cNvPr>
          <p:cNvCxnSpPr>
            <a:stCxn id="13" idx="2"/>
            <a:endCxn id="10" idx="0"/>
          </p:cNvCxnSpPr>
          <p:nvPr/>
        </p:nvCxnSpPr>
        <p:spPr>
          <a:xfrm>
            <a:off x="5384800" y="1649115"/>
            <a:ext cx="0" cy="9861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44D3C0C-5346-424F-22A9-7F8EDB274982}"/>
              </a:ext>
            </a:extLst>
          </p:cNvPr>
          <p:cNvCxnSpPr>
            <a:cxnSpLocks/>
            <a:stCxn id="14" idx="2"/>
          </p:cNvCxnSpPr>
          <p:nvPr/>
        </p:nvCxnSpPr>
        <p:spPr>
          <a:xfrm flipH="1">
            <a:off x="5880101" y="1649115"/>
            <a:ext cx="2857499" cy="9663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5EF1619-84B6-D450-5FBB-305060522DCC}"/>
              </a:ext>
            </a:extLst>
          </p:cNvPr>
          <p:cNvCxnSpPr>
            <a:cxnSpLocks/>
          </p:cNvCxnSpPr>
          <p:nvPr/>
        </p:nvCxnSpPr>
        <p:spPr>
          <a:xfrm>
            <a:off x="3670300" y="3136586"/>
            <a:ext cx="7048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A9CA6F3-AB0D-BFF4-B56B-E3101DE75BCD}"/>
              </a:ext>
            </a:extLst>
          </p:cNvPr>
          <p:cNvCxnSpPr>
            <a:cxnSpLocks/>
            <a:stCxn id="10" idx="2"/>
            <a:endCxn id="16" idx="0"/>
          </p:cNvCxnSpPr>
          <p:nvPr/>
        </p:nvCxnSpPr>
        <p:spPr>
          <a:xfrm>
            <a:off x="5384800" y="3650913"/>
            <a:ext cx="0" cy="685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C59BBC6-2DC3-2DD6-103B-46499F525758}"/>
              </a:ext>
            </a:extLst>
          </p:cNvPr>
          <p:cNvCxnSpPr>
            <a:cxnSpLocks/>
          </p:cNvCxnSpPr>
          <p:nvPr/>
        </p:nvCxnSpPr>
        <p:spPr>
          <a:xfrm>
            <a:off x="6794500" y="4833779"/>
            <a:ext cx="4780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BC120D0-B97E-5C22-F221-3144F024C033}"/>
              </a:ext>
            </a:extLst>
          </p:cNvPr>
          <p:cNvSpPr txBox="1"/>
          <p:nvPr/>
        </p:nvSpPr>
        <p:spPr>
          <a:xfrm>
            <a:off x="215140" y="4307185"/>
            <a:ext cx="3047997" cy="1497450"/>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b="1" dirty="0">
                <a:solidFill>
                  <a:srgbClr val="FFFFFF"/>
                </a:solidFill>
              </a:rPr>
              <a:t>Objective</a:t>
            </a:r>
          </a:p>
          <a:p>
            <a:pPr indent="-228600">
              <a:lnSpc>
                <a:spcPct val="90000"/>
              </a:lnSpc>
              <a:spcAft>
                <a:spcPts val="600"/>
              </a:spcAft>
              <a:buFont typeface="Arial" panose="020B0604020202020204" pitchFamily="34" charset="0"/>
              <a:buChar char="•"/>
            </a:pPr>
            <a:r>
              <a:rPr lang="en-US" dirty="0">
                <a:solidFill>
                  <a:srgbClr val="FFFFFF"/>
                </a:solidFill>
              </a:rPr>
              <a:t>Fast track </a:t>
            </a:r>
            <a:r>
              <a:rPr lang="en-US" b="1" dirty="0">
                <a:solidFill>
                  <a:srgbClr val="FFFFFF"/>
                </a:solidFill>
              </a:rPr>
              <a:t>IPO</a:t>
            </a:r>
            <a:r>
              <a:rPr lang="en-US" dirty="0">
                <a:solidFill>
                  <a:srgbClr val="FFFFFF"/>
                </a:solidFill>
              </a:rPr>
              <a:t> process</a:t>
            </a:r>
          </a:p>
          <a:p>
            <a:pPr indent="-228600">
              <a:lnSpc>
                <a:spcPct val="90000"/>
              </a:lnSpc>
              <a:spcAft>
                <a:spcPts val="600"/>
              </a:spcAft>
              <a:buFont typeface="Arial" panose="020B0604020202020204" pitchFamily="34" charset="0"/>
              <a:buChar char="•"/>
            </a:pPr>
            <a:r>
              <a:rPr lang="en-US" dirty="0">
                <a:solidFill>
                  <a:srgbClr val="FFFFFF"/>
                </a:solidFill>
              </a:rPr>
              <a:t>Low </a:t>
            </a:r>
            <a:r>
              <a:rPr lang="en-US" b="1" dirty="0">
                <a:solidFill>
                  <a:srgbClr val="FFFFFF"/>
                </a:solidFill>
              </a:rPr>
              <a:t>operation cost</a:t>
            </a:r>
          </a:p>
          <a:p>
            <a:pPr indent="-228600">
              <a:lnSpc>
                <a:spcPct val="90000"/>
              </a:lnSpc>
              <a:spcAft>
                <a:spcPts val="600"/>
              </a:spcAft>
              <a:buFont typeface="Arial" panose="020B0604020202020204" pitchFamily="34" charset="0"/>
              <a:buChar char="•"/>
            </a:pPr>
            <a:r>
              <a:rPr lang="en-US" b="1" dirty="0">
                <a:solidFill>
                  <a:srgbClr val="FFFFFF"/>
                </a:solidFill>
              </a:rPr>
              <a:t>Pre-diversified </a:t>
            </a:r>
            <a:r>
              <a:rPr lang="en-US" dirty="0">
                <a:solidFill>
                  <a:srgbClr val="FFFFFF"/>
                </a:solidFill>
              </a:rPr>
              <a:t>for investors</a:t>
            </a:r>
          </a:p>
        </p:txBody>
      </p:sp>
      <p:sp>
        <p:nvSpPr>
          <p:cNvPr id="7" name="TextBox 6">
            <a:extLst>
              <a:ext uri="{FF2B5EF4-FFF2-40B4-BE49-F238E27FC236}">
                <a16:creationId xmlns:a16="http://schemas.microsoft.com/office/drawing/2014/main" id="{04406380-061A-E8E0-EA78-320330680B9F}"/>
              </a:ext>
            </a:extLst>
          </p:cNvPr>
          <p:cNvSpPr txBox="1"/>
          <p:nvPr/>
        </p:nvSpPr>
        <p:spPr>
          <a:xfrm>
            <a:off x="7272531" y="4318760"/>
            <a:ext cx="3103367" cy="1497450"/>
          </a:xfrm>
          <a:prstGeom prst="rect">
            <a:avLst/>
          </a:prstGeom>
          <a:solidFill>
            <a:schemeClr val="tx1">
              <a:alpha val="59000"/>
            </a:schemeClr>
          </a:solidFill>
        </p:spPr>
        <p:txBody>
          <a:bodyPr vert="horz" lIns="91440" tIns="45720" rIns="91440" bIns="45720" rtlCol="0" anchor="ctr">
            <a:noAutofit/>
          </a:bodyPr>
          <a:lstStyle/>
          <a:p>
            <a:pPr>
              <a:lnSpc>
                <a:spcPct val="90000"/>
              </a:lnSpc>
              <a:spcAft>
                <a:spcPts val="600"/>
              </a:spcAft>
            </a:pPr>
            <a:r>
              <a:rPr lang="en-US" b="1" dirty="0">
                <a:solidFill>
                  <a:srgbClr val="FFFFFF"/>
                </a:solidFill>
              </a:rPr>
              <a:t>Simplify Operations</a:t>
            </a:r>
          </a:p>
          <a:p>
            <a:pPr indent="-228600">
              <a:lnSpc>
                <a:spcPct val="90000"/>
              </a:lnSpc>
              <a:spcAft>
                <a:spcPts val="600"/>
              </a:spcAft>
              <a:buFont typeface="Arial" panose="020B0604020202020204" pitchFamily="34" charset="0"/>
              <a:buChar char="•"/>
            </a:pPr>
            <a:r>
              <a:rPr lang="en-US" dirty="0">
                <a:solidFill>
                  <a:srgbClr val="FFFFFF"/>
                </a:solidFill>
              </a:rPr>
              <a:t>Fast-tracking the projects </a:t>
            </a:r>
          </a:p>
          <a:p>
            <a:pPr indent="-228600">
              <a:lnSpc>
                <a:spcPct val="90000"/>
              </a:lnSpc>
              <a:spcAft>
                <a:spcPts val="600"/>
              </a:spcAft>
              <a:buFont typeface="Arial" panose="020B0604020202020204" pitchFamily="34" charset="0"/>
              <a:buChar char="•"/>
            </a:pPr>
            <a:r>
              <a:rPr lang="en-US" dirty="0">
                <a:solidFill>
                  <a:srgbClr val="FFFFFF"/>
                </a:solidFill>
              </a:rPr>
              <a:t>International cooperation</a:t>
            </a:r>
            <a:endParaRPr lang="en-US" b="1" dirty="0">
              <a:solidFill>
                <a:srgbClr val="FFFFFF"/>
              </a:solidFill>
            </a:endParaRPr>
          </a:p>
          <a:p>
            <a:pPr indent="-228600">
              <a:lnSpc>
                <a:spcPct val="90000"/>
              </a:lnSpc>
              <a:spcAft>
                <a:spcPts val="600"/>
              </a:spcAft>
              <a:buFont typeface="Arial" panose="020B0604020202020204" pitchFamily="34" charset="0"/>
              <a:buChar char="•"/>
            </a:pPr>
            <a:r>
              <a:rPr lang="en-US" dirty="0">
                <a:solidFill>
                  <a:srgbClr val="FFFFFF"/>
                </a:solidFill>
              </a:rPr>
              <a:t>Carbon-Negative operations</a:t>
            </a:r>
          </a:p>
        </p:txBody>
      </p:sp>
      <p:sp>
        <p:nvSpPr>
          <p:cNvPr id="4" name="TextBox 3">
            <a:extLst>
              <a:ext uri="{FF2B5EF4-FFF2-40B4-BE49-F238E27FC236}">
                <a16:creationId xmlns:a16="http://schemas.microsoft.com/office/drawing/2014/main" id="{8816C92C-ED4B-7984-83AD-2EEEC048D907}"/>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10"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cxnSp>
        <p:nvCxnSpPr>
          <p:cNvPr id="24" name="Straight Arrow Connector 23">
            <a:extLst>
              <a:ext uri="{FF2B5EF4-FFF2-40B4-BE49-F238E27FC236}">
                <a16:creationId xmlns:a16="http://schemas.microsoft.com/office/drawing/2014/main" id="{1AA5D3A5-B267-FF4C-8D8E-6373C38A59D3}"/>
              </a:ext>
            </a:extLst>
          </p:cNvPr>
          <p:cNvCxnSpPr>
            <a:cxnSpLocks/>
          </p:cNvCxnSpPr>
          <p:nvPr/>
        </p:nvCxnSpPr>
        <p:spPr>
          <a:xfrm flipH="1">
            <a:off x="6413500" y="3092450"/>
            <a:ext cx="838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C65B13F-6A55-7ECE-1794-90BEAD24ABEE}"/>
              </a:ext>
            </a:extLst>
          </p:cNvPr>
          <p:cNvCxnSpPr>
            <a:cxnSpLocks/>
          </p:cNvCxnSpPr>
          <p:nvPr/>
        </p:nvCxnSpPr>
        <p:spPr>
          <a:xfrm flipH="1">
            <a:off x="3233931" y="4986179"/>
            <a:ext cx="7411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539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r="-1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036F79-6F7C-D7B2-8625-7551CE78C029}"/>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9" name="TextBox 8">
            <a:extLst>
              <a:ext uri="{FF2B5EF4-FFF2-40B4-BE49-F238E27FC236}">
                <a16:creationId xmlns:a16="http://schemas.microsoft.com/office/drawing/2014/main" id="{FC33C45E-A588-4375-0FA3-061ABF4ED2D2}"/>
              </a:ext>
            </a:extLst>
          </p:cNvPr>
          <p:cNvSpPr txBox="1"/>
          <p:nvPr/>
        </p:nvSpPr>
        <p:spPr>
          <a:xfrm>
            <a:off x="317500" y="1372048"/>
            <a:ext cx="6096000" cy="1075423"/>
          </a:xfrm>
          <a:prstGeom prst="rect">
            <a:avLst/>
          </a:prstGeom>
          <a:noFill/>
          <a:effectLst>
            <a:glow rad="228600">
              <a:schemeClr val="accent5">
                <a:satMod val="175000"/>
                <a:alpha val="40000"/>
              </a:schemeClr>
            </a:glow>
            <a:outerShdw blurRad="266700" dist="292100" dir="7260000" sx="47000" sy="47000" algn="tr" rotWithShape="0">
              <a:prstClr val="black">
                <a:alpha val="76000"/>
              </a:prstClr>
            </a:outerShdw>
          </a:effectLst>
        </p:spPr>
        <p:txBody>
          <a:bodyPr wrap="square">
            <a:spAutoFit/>
          </a:bodyPr>
          <a:lstStyle/>
          <a:p>
            <a:pPr marR="0" algn="just" defTabSz="914400" eaLnBrk="1" hangingPunct="1">
              <a:lnSpc>
                <a:spcPts val="4000"/>
              </a:lnSpc>
              <a:buClrTx/>
              <a:buSzTx/>
              <a:buFontTx/>
              <a:buNone/>
              <a:defRPr/>
            </a:pPr>
            <a:r>
              <a:rPr kumimoji="0" lang="en-US" sz="8000" b="1" kern="1200" cap="none" spc="300" normalizeH="0" baseline="0" noProof="0" dirty="0">
                <a:solidFill>
                  <a:schemeClr val="bg1"/>
                </a:solidFill>
                <a:effectLst>
                  <a:outerShdw blurRad="127000" dist="88900" dir="6660000" sx="103000" sy="103000" algn="r" rotWithShape="0">
                    <a:prstClr val="black">
                      <a:alpha val="66000"/>
                    </a:prstClr>
                  </a:outerShdw>
                </a:effectLst>
                <a:latin typeface="Bodoni MT Poster Compressed" panose="02070706080601050204" pitchFamily="18" charset="0"/>
                <a:ea typeface="+mn-ea"/>
                <a:cs typeface="Arial" panose="020B0604020202020204" pitchFamily="34" charset="0"/>
              </a:rPr>
              <a:t>Hydroloop Prototype </a:t>
            </a:r>
          </a:p>
          <a:p>
            <a:pPr marR="0" algn="just" defTabSz="914400" eaLnBrk="1" hangingPunct="1">
              <a:lnSpc>
                <a:spcPts val="4000"/>
              </a:lnSpc>
              <a:buClrTx/>
              <a:buSzTx/>
              <a:buFontTx/>
              <a:buNone/>
              <a:defRPr/>
            </a:pPr>
            <a:r>
              <a:rPr lang="en-US" b="1" spc="300" dirty="0">
                <a:solidFill>
                  <a:schemeClr val="bg1"/>
                </a:solidFill>
                <a:effectLst>
                  <a:outerShdw blurRad="127000" dist="76200" dir="9360000" sx="104000" sy="104000" algn="r" rotWithShape="0">
                    <a:prstClr val="black">
                      <a:alpha val="40000"/>
                    </a:prstClr>
                  </a:outerShdw>
                </a:effectLst>
                <a:latin typeface="Arial MT" pitchFamily="50" charset="0"/>
                <a:cs typeface="Arial" panose="020B0604020202020204" pitchFamily="34" charset="0"/>
                <a:hlinkClick r:id="rId5">
                  <a:extLst>
                    <a:ext uri="{A12FA001-AC4F-418D-AE19-62706E023703}">
                      <ahyp:hlinkClr xmlns:ahyp="http://schemas.microsoft.com/office/drawing/2018/hyperlinkcolor" val="tx"/>
                    </a:ext>
                  </a:extLst>
                </a:hlinkClick>
              </a:rPr>
              <a:t>By totrade.co</a:t>
            </a:r>
            <a:endParaRPr kumimoji="0" lang="en-US" b="1" kern="1200" cap="none" spc="300" normalizeH="0" baseline="0" noProof="0" dirty="0">
              <a:solidFill>
                <a:schemeClr val="bg1"/>
              </a:solidFill>
              <a:effectLst>
                <a:outerShdw blurRad="127000" dist="76200" dir="9360000" sx="104000" sy="104000" algn="r" rotWithShape="0">
                  <a:prstClr val="black">
                    <a:alpha val="40000"/>
                  </a:prstClr>
                </a:outerShdw>
              </a:effectLst>
              <a:latin typeface="Arial MT" pitchFamily="50" charset="0"/>
              <a:cs typeface="Arial" panose="020B0604020202020204" pitchFamily="34" charset="0"/>
            </a:endParaRPr>
          </a:p>
        </p:txBody>
      </p:sp>
    </p:spTree>
    <p:extLst>
      <p:ext uri="{BB962C8B-B14F-4D97-AF65-F5344CB8AC3E}">
        <p14:creationId xmlns:p14="http://schemas.microsoft.com/office/powerpoint/2010/main" val="2647499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0726" cy="7556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lanets and earth in a circle&#10;&#10;Description automatically generated with medium confidence">
            <a:extLst>
              <a:ext uri="{FF2B5EF4-FFF2-40B4-BE49-F238E27FC236}">
                <a16:creationId xmlns:a16="http://schemas.microsoft.com/office/drawing/2014/main" id="{0FCD7A93-1C60-A43B-86F1-A5A0F3CFD85C}"/>
              </a:ext>
            </a:extLst>
          </p:cNvPr>
          <p:cNvPicPr>
            <a:picLocks noChangeAspect="1"/>
          </p:cNvPicPr>
          <p:nvPr/>
        </p:nvPicPr>
        <p:blipFill rotWithShape="1">
          <a:blip r:embed="rId3">
            <a:extLst>
              <a:ext uri="{28A0092B-C50C-407E-A947-70E740481C1C}">
                <a14:useLocalDpi xmlns:a14="http://schemas.microsoft.com/office/drawing/2010/main" val="0"/>
              </a:ext>
            </a:extLst>
          </a:blip>
          <a:srcRect l="6158" r="6386" b="-1"/>
          <a:stretch/>
        </p:blipFill>
        <p:spPr>
          <a:xfrm>
            <a:off x="-3" y="-4"/>
            <a:ext cx="6608506" cy="7556481"/>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1">
            <a:extLst>
              <a:ext uri="{FF2B5EF4-FFF2-40B4-BE49-F238E27FC236}">
                <a16:creationId xmlns:a16="http://schemas.microsoft.com/office/drawing/2014/main" id="{0E0B014A-E4DA-969B-DF88-5E4153681EDC}"/>
              </a:ext>
            </a:extLst>
          </p:cNvPr>
          <p:cNvSpPr txBox="1">
            <a:spLocks/>
          </p:cNvSpPr>
          <p:nvPr/>
        </p:nvSpPr>
        <p:spPr>
          <a:xfrm>
            <a:off x="5394442" y="4387850"/>
            <a:ext cx="5210058" cy="1981200"/>
          </a:xfrm>
          <a:prstGeom prst="rect">
            <a:avLst/>
          </a:prstGeom>
        </p:spPr>
        <p:txBody>
          <a:bodyPr vert="horz" lIns="91440" tIns="45720" rIns="91440" bIns="45720" rtlCol="0" anchor="b">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GB" sz="4200" b="1" dirty="0">
                <a:solidFill>
                  <a:schemeClr val="tx2">
                    <a:lumMod val="60000"/>
                    <a:lumOff val="40000"/>
                  </a:schemeClr>
                </a:solidFill>
              </a:rPr>
              <a:t>Extreme Climate Events and Their Impact on the Water Cycles:</a:t>
            </a:r>
            <a:endParaRPr lang="en-US" sz="5400" b="1" i="0" kern="1200" dirty="0">
              <a:solidFill>
                <a:schemeClr val="tx2">
                  <a:lumMod val="60000"/>
                  <a:lumOff val="40000"/>
                </a:schemeClr>
              </a:solidFill>
              <a:effectLst/>
              <a:latin typeface="+mj-lt"/>
              <a:ea typeface="+mj-ea"/>
              <a:cs typeface="+mj-cs"/>
            </a:endParaRPr>
          </a:p>
          <a:p>
            <a:pPr algn="l">
              <a:lnSpc>
                <a:spcPct val="120000"/>
              </a:lnSpc>
              <a:spcAft>
                <a:spcPts val="600"/>
              </a:spcAft>
            </a:pP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From floods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snowstorms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extreme heat</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fires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hailstorms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windstorms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tornadoes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earthquakes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volcanic eruptions</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a:t>
            </a:r>
            <a:r>
              <a:rPr lang="en-US" sz="4400" u="sng"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tsunami</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to </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cataclysm</a:t>
            </a:r>
            <a:r>
              <a:rPr lang="en-US" sz="4400" kern="100" dirty="0">
                <a:solidFill>
                  <a:srgbClr val="002060"/>
                </a:solidFill>
                <a:effectLst/>
                <a:highlight>
                  <a:srgbClr val="FFFFFF"/>
                </a:highlight>
                <a:latin typeface="Times New Roman" panose="02020603050405020304" pitchFamily="18" charset="0"/>
                <a:ea typeface="Aptos" panose="020B0004020202020204" pitchFamily="34" charset="0"/>
                <a:cs typeface="Arial" panose="020B0604020202020204" pitchFamily="34" charset="0"/>
              </a:rPr>
              <a:t> mixing freshwater and seawater.</a:t>
            </a:r>
            <a:endParaRPr lang="en-US" b="1" i="0" kern="1200" dirty="0">
              <a:solidFill>
                <a:srgbClr val="002060"/>
              </a:solidFill>
              <a:effectLst/>
              <a:latin typeface="+mj-lt"/>
              <a:ea typeface="+mj-ea"/>
              <a:cs typeface="+mj-cs"/>
            </a:endParaRPr>
          </a:p>
        </p:txBody>
      </p:sp>
      <p:pic>
        <p:nvPicPr>
          <p:cNvPr id="3" name="Picture 2" descr="A map of different countries/regions&#10;&#10;Description automatically generated">
            <a:extLst>
              <a:ext uri="{FF2B5EF4-FFF2-40B4-BE49-F238E27FC236}">
                <a16:creationId xmlns:a16="http://schemas.microsoft.com/office/drawing/2014/main" id="{4F2281A3-7139-ECAD-E3A0-B41FC45E9C2D}"/>
              </a:ext>
            </a:extLst>
          </p:cNvPr>
          <p:cNvPicPr>
            <a:picLocks noChangeAspect="1"/>
          </p:cNvPicPr>
          <p:nvPr/>
        </p:nvPicPr>
        <p:blipFill rotWithShape="1">
          <a:blip r:embed="rId15">
            <a:extLst>
              <a:ext uri="{28A0092B-C50C-407E-A947-70E740481C1C}">
                <a14:useLocalDpi xmlns:a14="http://schemas.microsoft.com/office/drawing/2010/main" val="0"/>
              </a:ext>
            </a:extLst>
          </a:blip>
          <a:srcRect l="20958" r="26630" b="-2"/>
          <a:stretch/>
        </p:blipFill>
        <p:spPr>
          <a:xfrm>
            <a:off x="6712793" y="6"/>
            <a:ext cx="3980610" cy="4272152"/>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2" name="Flowchart: Alternate Process 1">
            <a:extLst>
              <a:ext uri="{FF2B5EF4-FFF2-40B4-BE49-F238E27FC236}">
                <a16:creationId xmlns:a16="http://schemas.microsoft.com/office/drawing/2014/main" id="{0F381EB5-4DDE-02A1-8201-81C8A1D8E890}"/>
              </a:ext>
            </a:extLst>
          </p:cNvPr>
          <p:cNvSpPr/>
          <p:nvPr/>
        </p:nvSpPr>
        <p:spPr>
          <a:xfrm>
            <a:off x="1003300" y="6673850"/>
            <a:ext cx="7086600" cy="838200"/>
          </a:xfrm>
          <a:prstGeom prst="flowChartAlternateProcess">
            <a:avLst/>
          </a:prstGeom>
          <a:solidFill>
            <a:schemeClr val="accent1">
              <a:alpha val="20000"/>
            </a:schemeClr>
          </a:solidFill>
          <a:effectLst>
            <a:outerShdw blurRad="50800" dist="25400" dir="5400000" algn="ctr" rotWithShape="0">
              <a:schemeClr val="tx1">
                <a:alpha val="9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Brink of Global climate Crisis</a:t>
            </a:r>
            <a:endParaRPr lang="en-US" sz="3200" dirty="0">
              <a:ln w="0"/>
              <a:solidFill>
                <a:schemeClr val="bg1"/>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5" name="TextBox 4">
            <a:extLst>
              <a:ext uri="{FF2B5EF4-FFF2-40B4-BE49-F238E27FC236}">
                <a16:creationId xmlns:a16="http://schemas.microsoft.com/office/drawing/2014/main" id="{65A89C07-2307-9982-09E3-8179D67F6C6A}"/>
              </a:ext>
            </a:extLst>
          </p:cNvPr>
          <p:cNvSpPr txBox="1"/>
          <p:nvPr/>
        </p:nvSpPr>
        <p:spPr>
          <a:xfrm>
            <a:off x="10091931" y="7187168"/>
            <a:ext cx="601469" cy="369332"/>
          </a:xfrm>
          <a:prstGeom prst="rect">
            <a:avLst/>
          </a:prstGeom>
          <a:noFill/>
        </p:spPr>
        <p:txBody>
          <a:bodyPr wrap="square" rtlCol="0">
            <a:spAutoFit/>
          </a:bodyPr>
          <a:lstStyle/>
          <a:p>
            <a:r>
              <a:rPr lang="en-GB" b="1" u="sng" dirty="0" err="1">
                <a:solidFill>
                  <a:srgbClr val="002060"/>
                </a:solidFill>
                <a:hlinkClick r:id="rId16"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7" name="TextBox 6">
            <a:hlinkClick r:id="rId17"/>
            <a:extLst>
              <a:ext uri="{FF2B5EF4-FFF2-40B4-BE49-F238E27FC236}">
                <a16:creationId xmlns:a16="http://schemas.microsoft.com/office/drawing/2014/main" id="{66857FEE-AF0B-8A2A-8F3B-36579B784A85}"/>
              </a:ext>
            </a:extLst>
          </p:cNvPr>
          <p:cNvSpPr txBox="1"/>
          <p:nvPr/>
        </p:nvSpPr>
        <p:spPr>
          <a:xfrm>
            <a:off x="927100" y="5736620"/>
            <a:ext cx="2667000" cy="584775"/>
          </a:xfrm>
          <a:prstGeom prst="rect">
            <a:avLst/>
          </a:prstGeom>
          <a:solidFill>
            <a:schemeClr val="tx1"/>
          </a:solidFill>
        </p:spPr>
        <p:txBody>
          <a:bodyPr wrap="square" rtlCol="0">
            <a:spAutoFit/>
          </a:bodyPr>
          <a:lstStyle/>
          <a:p>
            <a:r>
              <a:rPr lang="en-GB" sz="1600" b="1" dirty="0">
                <a:solidFill>
                  <a:schemeClr val="bg1"/>
                </a:solidFill>
              </a:rPr>
              <a:t>By 1</a:t>
            </a:r>
            <a:r>
              <a:rPr lang="en-GB" sz="1600" b="1" baseline="30000" dirty="0">
                <a:solidFill>
                  <a:schemeClr val="bg1"/>
                </a:solidFill>
              </a:rPr>
              <a:t>st</a:t>
            </a:r>
            <a:r>
              <a:rPr lang="en-GB" sz="1600" b="1" dirty="0">
                <a:solidFill>
                  <a:schemeClr val="bg1"/>
                </a:solidFill>
              </a:rPr>
              <a:t> Law Thermodynamics</a:t>
            </a:r>
          </a:p>
          <a:p>
            <a:r>
              <a:rPr lang="en-GB" sz="1600" spc="160" dirty="0">
                <a:solidFill>
                  <a:schemeClr val="bg1"/>
                </a:solidFill>
              </a:rPr>
              <a:t>Conservation of Energy</a:t>
            </a:r>
          </a:p>
        </p:txBody>
      </p:sp>
      <p:sp>
        <p:nvSpPr>
          <p:cNvPr id="8" name="TextBox 7">
            <a:extLst>
              <a:ext uri="{FF2B5EF4-FFF2-40B4-BE49-F238E27FC236}">
                <a16:creationId xmlns:a16="http://schemas.microsoft.com/office/drawing/2014/main" id="{82AFAB54-3BC6-4F15-0BD8-7CF155C46269}"/>
              </a:ext>
            </a:extLst>
          </p:cNvPr>
          <p:cNvSpPr txBox="1"/>
          <p:nvPr/>
        </p:nvSpPr>
        <p:spPr>
          <a:xfrm>
            <a:off x="5803900" y="3593988"/>
            <a:ext cx="4886825" cy="400110"/>
          </a:xfrm>
          <a:prstGeom prst="rect">
            <a:avLst/>
          </a:prstGeom>
          <a:solidFill>
            <a:schemeClr val="tx1">
              <a:alpha val="60000"/>
            </a:schemeClr>
          </a:solidFill>
        </p:spPr>
        <p:txBody>
          <a:bodyPr wrap="square" rtlCol="0">
            <a:spAutoFit/>
          </a:bodyPr>
          <a:lstStyle/>
          <a:p>
            <a:pPr algn="ctr"/>
            <a:r>
              <a:rPr lang="en-GB" sz="2000" b="1" dirty="0">
                <a:solidFill>
                  <a:schemeClr val="bg1"/>
                </a:solidFill>
                <a:effectLst>
                  <a:outerShdw blurRad="50800" dist="25400" dir="5400000" algn="ctr" rotWithShape="0">
                    <a:schemeClr val="bg1">
                      <a:lumMod val="65000"/>
                    </a:schemeClr>
                  </a:outerShdw>
                </a:effectLst>
              </a:rPr>
              <a:t>Tectonic plates pivot and displacement</a:t>
            </a:r>
          </a:p>
        </p:txBody>
      </p:sp>
      <p:pic>
        <p:nvPicPr>
          <p:cNvPr id="10" name="Picture 9" descr="A blue sign with white text&#10;&#10;Description automatically generated">
            <a:hlinkClick r:id="rId18"/>
            <a:extLst>
              <a:ext uri="{FF2B5EF4-FFF2-40B4-BE49-F238E27FC236}">
                <a16:creationId xmlns:a16="http://schemas.microsoft.com/office/drawing/2014/main" id="{85042B47-90E0-B9A9-DBEA-B5546BCF18E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58120" y="6701281"/>
            <a:ext cx="1789180" cy="505969"/>
          </a:xfrm>
          <a:prstGeom prst="rect">
            <a:avLst/>
          </a:prstGeom>
        </p:spPr>
      </p:pic>
    </p:spTree>
    <p:extLst>
      <p:ext uri="{BB962C8B-B14F-4D97-AF65-F5344CB8AC3E}">
        <p14:creationId xmlns:p14="http://schemas.microsoft.com/office/powerpoint/2010/main" val="1556409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3C943C2E-2445-5869-2219-D038BD986E79}"/>
              </a:ext>
            </a:extLst>
          </p:cNvPr>
          <p:cNvSpPr/>
          <p:nvPr/>
        </p:nvSpPr>
        <p:spPr>
          <a:xfrm>
            <a:off x="0" y="5683250"/>
            <a:ext cx="10693379" cy="1828800"/>
          </a:xfrm>
          <a:prstGeom prst="flowChartAlternateProcess">
            <a:avLst/>
          </a:prstGeom>
          <a:solidFill>
            <a:schemeClr val="accent1">
              <a:alpha val="54000"/>
            </a:schemeClr>
          </a:solidFill>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kern="0" dirty="0">
                <a:solidFill>
                  <a:srgbClr val="00B0F0"/>
                </a:solidFill>
                <a:effectLst>
                  <a:glow rad="228600">
                    <a:schemeClr val="bg1">
                      <a:lumMod val="65000"/>
                      <a:alpha val="40000"/>
                    </a:schemeClr>
                  </a:glow>
                  <a:outerShdw blurRad="152400" dist="25400" dir="13500000" sx="101000" sy="101000" algn="br" rotWithShape="0">
                    <a:prstClr val="black">
                      <a:alpha val="83000"/>
                    </a:prstClr>
                  </a:outerShdw>
                </a:effectLst>
                <a:latin typeface="Arial Black" panose="020B0A04020102020204" pitchFamily="34" charset="0"/>
                <a:ea typeface="Times New Roman" panose="02020603050405020304" pitchFamily="18" charset="0"/>
              </a:rPr>
              <a:t>With more and cleaner water available</a:t>
            </a:r>
          </a:p>
          <a:p>
            <a:pPr marL="342900" indent="-342900">
              <a:buFont typeface="Arial" panose="020B0604020202020204" pitchFamily="34" charset="0"/>
              <a:buChar char="•"/>
            </a:pP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Ensure environmental and economic benefits</a:t>
            </a:r>
          </a:p>
          <a:p>
            <a:pPr marL="342900" indent="-342900">
              <a:buFont typeface="Arial" panose="020B0604020202020204" pitchFamily="34" charset="0"/>
              <a:buChar char="•"/>
            </a:pP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Consistent supply increase trees, food, clean energy, and industrial productions, a benchmark for global water management.</a:t>
            </a:r>
          </a:p>
        </p:txBody>
      </p:sp>
      <p:sp>
        <p:nvSpPr>
          <p:cNvPr id="3" name="TextBox 2">
            <a:extLst>
              <a:ext uri="{FF2B5EF4-FFF2-40B4-BE49-F238E27FC236}">
                <a16:creationId xmlns:a16="http://schemas.microsoft.com/office/drawing/2014/main" id="{26E0462E-7604-BA43-05D1-50C35FE6DD2B}"/>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2" name="TextBox 1">
            <a:extLst>
              <a:ext uri="{FF2B5EF4-FFF2-40B4-BE49-F238E27FC236}">
                <a16:creationId xmlns:a16="http://schemas.microsoft.com/office/drawing/2014/main" id="{836B7913-672B-78BE-BC26-65555B5C2B4E}"/>
              </a:ext>
            </a:extLst>
          </p:cNvPr>
          <p:cNvSpPr txBox="1"/>
          <p:nvPr/>
        </p:nvSpPr>
        <p:spPr>
          <a:xfrm>
            <a:off x="241300" y="3069665"/>
            <a:ext cx="4038600" cy="2590800"/>
          </a:xfrm>
          <a:prstGeom prst="rect">
            <a:avLst/>
          </a:prstGeom>
          <a:solidFill>
            <a:schemeClr val="tx1">
              <a:alpha val="50000"/>
            </a:schemeClr>
          </a:solidFill>
        </p:spPr>
        <p:txBody>
          <a:bodyPr vert="horz" lIns="91440" tIns="45720" rIns="91440" bIns="45720" rtlCol="0" anchor="ctr">
            <a:noAutofit/>
          </a:bodyPr>
          <a:lstStyle/>
          <a:p>
            <a:pPr>
              <a:lnSpc>
                <a:spcPct val="90000"/>
              </a:lnSpc>
              <a:spcAft>
                <a:spcPts val="600"/>
              </a:spcAft>
            </a:pPr>
            <a:r>
              <a:rPr lang="en-US" sz="2400" b="1" kern="0" dirty="0">
                <a:solidFill>
                  <a:schemeClr val="bg1"/>
                </a:solidFill>
                <a:effectLst>
                  <a:outerShdw blurRad="63500" dist="25400" dir="13500000" algn="br" rotWithShape="0">
                    <a:prstClr val="black">
                      <a:alpha val="40000"/>
                    </a:prstClr>
                  </a:outerShdw>
                </a:effectLst>
                <a:latin typeface="Times New Roman" panose="02020603050405020304" pitchFamily="18" charset="0"/>
                <a:ea typeface="Times New Roman" panose="02020603050405020304" pitchFamily="18" charset="0"/>
                <a:cs typeface="Arial" panose="020B0604020202020204" pitchFamily="34" charset="0"/>
              </a:rPr>
              <a:t>Water Recycling System</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For each Mekong tributary</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Recharged from PWC, more water</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More products, more GDP</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Cleaner water exits the system</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And many more benefits</a:t>
            </a:r>
          </a:p>
        </p:txBody>
      </p:sp>
    </p:spTree>
    <p:extLst>
      <p:ext uri="{BB962C8B-B14F-4D97-AF65-F5344CB8AC3E}">
        <p14:creationId xmlns:p14="http://schemas.microsoft.com/office/powerpoint/2010/main" val="522129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3C943C2E-2445-5869-2219-D038BD986E79}"/>
              </a:ext>
            </a:extLst>
          </p:cNvPr>
          <p:cNvSpPr/>
          <p:nvPr/>
        </p:nvSpPr>
        <p:spPr>
          <a:xfrm>
            <a:off x="0" y="5683250"/>
            <a:ext cx="10693379" cy="18288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kern="0" dirty="0">
                <a:solidFill>
                  <a:srgbClr val="002060"/>
                </a:solidFill>
                <a:effectLst>
                  <a:glow rad="139700">
                    <a:schemeClr val="accent1">
                      <a:alpha val="40000"/>
                    </a:schemeClr>
                  </a:glow>
                  <a:innerShdw blurRad="127000" dist="88900" dir="2400000">
                    <a:schemeClr val="bg1">
                      <a:alpha val="70000"/>
                    </a:schemeClr>
                  </a:innerShdw>
                </a:effectLst>
                <a:latin typeface="Arial Black" panose="020B0A04020102020204" pitchFamily="34" charset="0"/>
                <a:ea typeface="Times New Roman" panose="02020603050405020304" pitchFamily="18" charset="0"/>
              </a:rPr>
              <a:t>Quickly scalable Global Benchmark</a:t>
            </a:r>
          </a:p>
          <a:p>
            <a:pPr marL="342900" indent="-342900">
              <a:buFont typeface="Arial" panose="020B0604020202020204" pitchFamily="34" charset="0"/>
              <a:buChar char="•"/>
            </a:pP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It’s not about economic advantages for ASEAN alone, but Global.</a:t>
            </a:r>
          </a:p>
          <a:p>
            <a:pPr marL="342900" indent="-342900">
              <a:buFont typeface="Arial" panose="020B0604020202020204" pitchFamily="34" charset="0"/>
              <a:buChar char="•"/>
            </a:pP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It’s about teamwork for Humanity Survival (</a:t>
            </a:r>
            <a:r>
              <a:rPr lang="en-GB" sz="2000" kern="0" dirty="0">
                <a:solidFill>
                  <a:schemeClr val="bg1">
                    <a:lumMod val="75000"/>
                  </a:schemeClr>
                </a:solidFill>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Humanity’s Last Hope</a:t>
            </a: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a:t>
            </a:r>
            <a:b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b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and Global Progress (</a:t>
            </a:r>
            <a:r>
              <a:rPr lang="en-GB" sz="2000" kern="0" dirty="0">
                <a:solidFill>
                  <a:schemeClr val="bg1">
                    <a:lumMod val="75000"/>
                  </a:schemeClr>
                </a:solidFill>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Type I Civilization</a:t>
            </a:r>
            <a:r>
              <a:rPr lang="en-GB" sz="2000" kern="0" dirty="0">
                <a:effectLst>
                  <a:outerShdw blurRad="127000" dist="63500" dir="2700000" algn="tl">
                    <a:srgbClr val="000000">
                      <a:alpha val="43137"/>
                    </a:srgbClr>
                  </a:outerShdw>
                </a:effectLst>
                <a:latin typeface="Arial Black" panose="020B0A04020102020204" pitchFamily="34" charset="0"/>
                <a:ea typeface="Times New Roman" panose="02020603050405020304" pitchFamily="18" charset="0"/>
              </a:rPr>
              <a:t>).</a:t>
            </a:r>
          </a:p>
        </p:txBody>
      </p:sp>
      <p:sp>
        <p:nvSpPr>
          <p:cNvPr id="3" name="TextBox 2">
            <a:extLst>
              <a:ext uri="{FF2B5EF4-FFF2-40B4-BE49-F238E27FC236}">
                <a16:creationId xmlns:a16="http://schemas.microsoft.com/office/drawing/2014/main" id="{26E0462E-7604-BA43-05D1-50C35FE6DD2B}"/>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2" name="TextBox 1">
            <a:extLst>
              <a:ext uri="{FF2B5EF4-FFF2-40B4-BE49-F238E27FC236}">
                <a16:creationId xmlns:a16="http://schemas.microsoft.com/office/drawing/2014/main" id="{836B7913-672B-78BE-BC26-65555B5C2B4E}"/>
              </a:ext>
            </a:extLst>
          </p:cNvPr>
          <p:cNvSpPr txBox="1"/>
          <p:nvPr/>
        </p:nvSpPr>
        <p:spPr>
          <a:xfrm>
            <a:off x="241300" y="3069665"/>
            <a:ext cx="5105400" cy="2590800"/>
          </a:xfrm>
          <a:prstGeom prst="rect">
            <a:avLst/>
          </a:prstGeom>
          <a:solidFill>
            <a:schemeClr val="tx1">
              <a:alpha val="50000"/>
            </a:schemeClr>
          </a:solidFill>
        </p:spPr>
        <p:txBody>
          <a:bodyPr vert="horz" lIns="91440" tIns="45720" rIns="91440" bIns="45720" rtlCol="0" anchor="ctr">
            <a:noAutofit/>
          </a:bodyPr>
          <a:lstStyle/>
          <a:p>
            <a:pPr>
              <a:lnSpc>
                <a:spcPct val="90000"/>
              </a:lnSpc>
              <a:spcAft>
                <a:spcPts val="600"/>
              </a:spcAft>
            </a:pPr>
            <a:r>
              <a:rPr lang="en-US" sz="2400" b="1" kern="0" dirty="0">
                <a:solidFill>
                  <a:srgbClr val="00B0F0"/>
                </a:solidFill>
                <a:effectLst>
                  <a:outerShdw blurRad="63500" dist="25400" dir="13500000" algn="br" rotWithShape="0">
                    <a:prstClr val="black">
                      <a:alpha val="40000"/>
                    </a:prstClr>
                  </a:outerShdw>
                </a:effectLst>
                <a:latin typeface="Times New Roman" panose="02020603050405020304" pitchFamily="18"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The Hydroloop</a:t>
            </a:r>
            <a:r>
              <a:rPr lang="en-US" sz="2400" b="1" u="sng" dirty="0">
                <a:solidFill>
                  <a:srgbClr val="00B0F0"/>
                </a:solidFill>
                <a:effectLst>
                  <a:outerShdw blurRad="127000" dist="25400" dir="13500000" algn="br" rotWithShape="0">
                    <a:prstClr val="black">
                      <a:alpha val="65000"/>
                    </a:prstClr>
                  </a:outerShdw>
                </a:effectLst>
                <a:hlinkClick r:id="rId5">
                  <a:extLst>
                    <a:ext uri="{A12FA001-AC4F-418D-AE19-62706E023703}">
                      <ahyp:hlinkClr xmlns:ahyp="http://schemas.microsoft.com/office/drawing/2018/hyperlinkcolor" val="tx"/>
                    </a:ext>
                  </a:extLst>
                </a:hlinkClick>
              </a:rPr>
              <a:t>™</a:t>
            </a:r>
            <a:r>
              <a:rPr lang="en-US" sz="2400" b="1" kern="0" dirty="0">
                <a:solidFill>
                  <a:srgbClr val="00B0F0"/>
                </a:solidFill>
                <a:effectLst>
                  <a:outerShdw blurRad="63500" dist="25400" dir="13500000" algn="br" rotWithShape="0">
                    <a:prstClr val="black">
                      <a:alpha val="40000"/>
                    </a:prstClr>
                  </a:outerShdw>
                </a:effectLst>
                <a:latin typeface="Times New Roman" panose="02020603050405020304" pitchFamily="18"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 System</a:t>
            </a:r>
            <a:endParaRPr lang="en-US" sz="2400" b="1" kern="0" dirty="0">
              <a:solidFill>
                <a:srgbClr val="00B0F0"/>
              </a:solidFill>
              <a:effectLst>
                <a:outerShdw blurRad="63500" dist="25400" dir="13500000" algn="br" rotWithShape="0">
                  <a:prstClr val="black">
                    <a:alpha val="40000"/>
                  </a:prstClr>
                </a:outerShdw>
              </a:effectLst>
              <a:latin typeface="Times New Roman" panose="02020603050405020304" pitchFamily="18" charset="0"/>
              <a:ea typeface="Times New Roman" panose="02020603050405020304" pitchFamily="18"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global water, electricity, &amp; hydrogen supply</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Clean energy and transport system</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Quickly Scalable</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Benefit both environment and economy</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climate emergency mitigation</a:t>
            </a:r>
          </a:p>
          <a:p>
            <a:pPr indent="-228600">
              <a:lnSpc>
                <a:spcPct val="90000"/>
              </a:lnSpc>
              <a:spcAft>
                <a:spcPts val="600"/>
              </a:spcAft>
              <a:buFont typeface="Arial" panose="020B0604020202020204" pitchFamily="34" charset="0"/>
              <a:buChar char="•"/>
            </a:pPr>
            <a:r>
              <a:rPr lang="en-US" sz="2000" dirty="0">
                <a:solidFill>
                  <a:srgbClr val="FFFFFF"/>
                </a:solidFill>
                <a:effectLst>
                  <a:outerShdw blurRad="63500" dist="25400" dir="13500000" algn="br" rotWithShape="0">
                    <a:prstClr val="black">
                      <a:alpha val="40000"/>
                    </a:prstClr>
                  </a:outerShdw>
                </a:effectLst>
              </a:rPr>
              <a:t>Global benchmark</a:t>
            </a:r>
          </a:p>
        </p:txBody>
      </p:sp>
      <p:sp>
        <p:nvSpPr>
          <p:cNvPr id="4" name="TextBox 3">
            <a:extLst>
              <a:ext uri="{FF2B5EF4-FFF2-40B4-BE49-F238E27FC236}">
                <a16:creationId xmlns:a16="http://schemas.microsoft.com/office/drawing/2014/main" id="{115F8955-561A-495D-EC1B-F6DDA0B00E46}"/>
              </a:ext>
            </a:extLst>
          </p:cNvPr>
          <p:cNvSpPr txBox="1"/>
          <p:nvPr/>
        </p:nvSpPr>
        <p:spPr>
          <a:xfrm>
            <a:off x="622300" y="577850"/>
            <a:ext cx="1752600" cy="646331"/>
          </a:xfrm>
          <a:prstGeom prst="rect">
            <a:avLst/>
          </a:prstGeom>
          <a:noFill/>
        </p:spPr>
        <p:txBody>
          <a:bodyPr wrap="square" rtlCol="0">
            <a:spAutoFit/>
          </a:bodyPr>
          <a:lstStyle/>
          <a:p>
            <a:r>
              <a:rPr lang="en-US" sz="1800" b="1" dirty="0">
                <a:solidFill>
                  <a:srgbClr val="FFFFFF"/>
                </a:solidFill>
                <a:effectLst>
                  <a:outerShdw blurRad="63500" dist="25400" dir="13500000" algn="br" rotWithShape="0">
                    <a:prstClr val="black">
                      <a:alpha val="40000"/>
                    </a:prstClr>
                  </a:outerShdw>
                </a:effectLst>
              </a:rPr>
              <a:t>Consistent</a:t>
            </a:r>
          </a:p>
          <a:p>
            <a:r>
              <a:rPr lang="en-US" b="1" dirty="0">
                <a:solidFill>
                  <a:srgbClr val="FFFFFF"/>
                </a:solidFill>
                <a:effectLst>
                  <a:outerShdw blurRad="63500" dist="25400" dir="13500000" algn="br" rotWithShape="0">
                    <a:prstClr val="black">
                      <a:alpha val="40000"/>
                    </a:prstClr>
                  </a:outerShdw>
                </a:effectLst>
              </a:rPr>
              <a:t>Water supply</a:t>
            </a:r>
            <a:endParaRPr lang="en-GB" b="1" dirty="0"/>
          </a:p>
        </p:txBody>
      </p:sp>
      <p:sp>
        <p:nvSpPr>
          <p:cNvPr id="6" name="TextBox 5">
            <a:extLst>
              <a:ext uri="{FF2B5EF4-FFF2-40B4-BE49-F238E27FC236}">
                <a16:creationId xmlns:a16="http://schemas.microsoft.com/office/drawing/2014/main" id="{591E806D-D2E4-C929-02E2-532FC0C5CFA8}"/>
              </a:ext>
            </a:extLst>
          </p:cNvPr>
          <p:cNvSpPr txBox="1"/>
          <p:nvPr/>
        </p:nvSpPr>
        <p:spPr>
          <a:xfrm>
            <a:off x="393700" y="1416050"/>
            <a:ext cx="1752600" cy="646331"/>
          </a:xfrm>
          <a:prstGeom prst="rect">
            <a:avLst/>
          </a:prstGeom>
          <a:noFill/>
        </p:spPr>
        <p:txBody>
          <a:bodyPr wrap="square" rtlCol="0">
            <a:spAutoFit/>
          </a:bodyPr>
          <a:lstStyle/>
          <a:p>
            <a:r>
              <a:rPr lang="en-US" sz="1800" b="1" dirty="0">
                <a:solidFill>
                  <a:srgbClr val="FFFFFF"/>
                </a:solidFill>
                <a:effectLst>
                  <a:outerShdw blurRad="63500" dist="25400" dir="13500000" algn="br" rotWithShape="0">
                    <a:prstClr val="black">
                      <a:alpha val="40000"/>
                    </a:prstClr>
                  </a:outerShdw>
                </a:effectLst>
              </a:rPr>
              <a:t>Hydrogen abundance</a:t>
            </a:r>
            <a:endParaRPr lang="en-GB" b="1" dirty="0"/>
          </a:p>
        </p:txBody>
      </p:sp>
      <p:sp>
        <p:nvSpPr>
          <p:cNvPr id="8" name="TextBox 7">
            <a:extLst>
              <a:ext uri="{FF2B5EF4-FFF2-40B4-BE49-F238E27FC236}">
                <a16:creationId xmlns:a16="http://schemas.microsoft.com/office/drawing/2014/main" id="{5396F437-8C0E-BD98-88D0-D8841F92EF41}"/>
              </a:ext>
            </a:extLst>
          </p:cNvPr>
          <p:cNvSpPr txBox="1"/>
          <p:nvPr/>
        </p:nvSpPr>
        <p:spPr>
          <a:xfrm>
            <a:off x="8775700" y="902788"/>
            <a:ext cx="1752600" cy="369332"/>
          </a:xfrm>
          <a:prstGeom prst="rect">
            <a:avLst/>
          </a:prstGeom>
          <a:noFill/>
        </p:spPr>
        <p:txBody>
          <a:bodyPr wrap="square" rtlCol="0">
            <a:spAutoFit/>
          </a:bodyPr>
          <a:lstStyle/>
          <a:p>
            <a:r>
              <a:rPr lang="en-US" sz="1800" b="1" dirty="0">
                <a:solidFill>
                  <a:srgbClr val="FFFFFF"/>
                </a:solidFill>
                <a:effectLst>
                  <a:outerShdw blurRad="63500" dist="25400" dir="13500000" algn="br" rotWithShape="0">
                    <a:prstClr val="black">
                      <a:alpha val="40000"/>
                    </a:prstClr>
                  </a:outerShdw>
                </a:effectLst>
              </a:rPr>
              <a:t>Quickly scalable</a:t>
            </a:r>
            <a:endParaRPr lang="en-GB" b="1" dirty="0"/>
          </a:p>
        </p:txBody>
      </p:sp>
      <p:sp>
        <p:nvSpPr>
          <p:cNvPr id="9" name="TextBox 8">
            <a:extLst>
              <a:ext uri="{FF2B5EF4-FFF2-40B4-BE49-F238E27FC236}">
                <a16:creationId xmlns:a16="http://schemas.microsoft.com/office/drawing/2014/main" id="{27543616-1DF0-22A4-C1BD-BAF7697A5ECD}"/>
              </a:ext>
            </a:extLst>
          </p:cNvPr>
          <p:cNvSpPr txBox="1"/>
          <p:nvPr/>
        </p:nvSpPr>
        <p:spPr>
          <a:xfrm>
            <a:off x="4889500" y="568759"/>
            <a:ext cx="1752600" cy="369332"/>
          </a:xfrm>
          <a:prstGeom prst="rect">
            <a:avLst/>
          </a:prstGeom>
          <a:noFill/>
        </p:spPr>
        <p:txBody>
          <a:bodyPr wrap="square" rtlCol="0">
            <a:spAutoFit/>
          </a:bodyPr>
          <a:lstStyle/>
          <a:p>
            <a:r>
              <a:rPr lang="en-US" sz="1800" b="1" dirty="0">
                <a:solidFill>
                  <a:srgbClr val="FFFFFF"/>
                </a:solidFill>
                <a:effectLst>
                  <a:outerShdw blurRad="63500" dist="25400" dir="13500000" algn="br" rotWithShape="0">
                    <a:prstClr val="black">
                      <a:alpha val="40000"/>
                    </a:prstClr>
                  </a:outerShdw>
                </a:effectLst>
              </a:rPr>
              <a:t>Geothermal</a:t>
            </a:r>
            <a:endParaRPr lang="en-GB" b="1" dirty="0"/>
          </a:p>
        </p:txBody>
      </p:sp>
      <p:sp>
        <p:nvSpPr>
          <p:cNvPr id="10" name="TextBox 9">
            <a:extLst>
              <a:ext uri="{FF2B5EF4-FFF2-40B4-BE49-F238E27FC236}">
                <a16:creationId xmlns:a16="http://schemas.microsoft.com/office/drawing/2014/main" id="{B396D239-D43E-6178-7DCF-DFFFCED4D27C}"/>
              </a:ext>
            </a:extLst>
          </p:cNvPr>
          <p:cNvSpPr txBox="1"/>
          <p:nvPr/>
        </p:nvSpPr>
        <p:spPr>
          <a:xfrm>
            <a:off x="9309100" y="1215251"/>
            <a:ext cx="1752600" cy="646331"/>
          </a:xfrm>
          <a:prstGeom prst="rect">
            <a:avLst/>
          </a:prstGeom>
          <a:noFill/>
        </p:spPr>
        <p:txBody>
          <a:bodyPr wrap="square" rtlCol="0">
            <a:spAutoFit/>
          </a:bodyPr>
          <a:lstStyle/>
          <a:p>
            <a:r>
              <a:rPr lang="en-US" sz="1800" b="1" dirty="0">
                <a:solidFill>
                  <a:srgbClr val="FFFFFF"/>
                </a:solidFill>
                <a:effectLst>
                  <a:outerShdw blurRad="63500" dist="25400" dir="13500000" algn="br" rotWithShape="0">
                    <a:prstClr val="black">
                      <a:alpha val="40000"/>
                    </a:prstClr>
                  </a:outerShdw>
                </a:effectLst>
              </a:rPr>
              <a:t>Global benchmark</a:t>
            </a:r>
            <a:endParaRPr lang="en-GB" b="1" dirty="0"/>
          </a:p>
        </p:txBody>
      </p:sp>
    </p:spTree>
    <p:extLst>
      <p:ext uri="{BB962C8B-B14F-4D97-AF65-F5344CB8AC3E}">
        <p14:creationId xmlns:p14="http://schemas.microsoft.com/office/powerpoint/2010/main" val="190708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3C943C2E-2445-5869-2219-D038BD986E79}"/>
              </a:ext>
            </a:extLst>
          </p:cNvPr>
          <p:cNvSpPr/>
          <p:nvPr/>
        </p:nvSpPr>
        <p:spPr>
          <a:xfrm>
            <a:off x="0" y="5683250"/>
            <a:ext cx="10693379" cy="1828800"/>
          </a:xfrm>
          <a:prstGeom prst="flowChartAlternateProcess">
            <a:avLst/>
          </a:prstGeom>
          <a:solidFill>
            <a:schemeClr val="accent1">
              <a:alpha val="20000"/>
            </a:schemeClr>
          </a:solidFill>
          <a:effectLst>
            <a:outerShdw blurRad="50800" dist="38100" dir="5400000" algn="ctr" rotWithShape="0">
              <a:schemeClr val="bg1">
                <a:alpha val="1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kern="0" dirty="0">
                <a:solidFill>
                  <a:srgbClr val="002060"/>
                </a:solidFill>
                <a:effectLst>
                  <a:glow rad="139700">
                    <a:schemeClr val="accent1">
                      <a:alpha val="40000"/>
                    </a:schemeClr>
                  </a:glow>
                  <a:innerShdw blurRad="127000" dist="50800" dir="2400000">
                    <a:schemeClr val="bg1">
                      <a:alpha val="23000"/>
                    </a:schemeClr>
                  </a:innerShdw>
                </a:effectLst>
                <a:latin typeface="Arial Black" panose="020B0A04020102020204" pitchFamily="34" charset="0"/>
                <a:ea typeface="Times New Roman" panose="02020603050405020304" pitchFamily="18" charset="0"/>
              </a:rPr>
              <a:t>Quickly scalable Global Benchmark</a:t>
            </a:r>
          </a:p>
          <a:p>
            <a:pPr marL="342900" indent="-342900">
              <a:buFont typeface="Arial" panose="020B0604020202020204" pitchFamily="34" charset="0"/>
              <a:buChar char="•"/>
            </a:pPr>
            <a:r>
              <a:rPr lang="en-GB" sz="2000" kern="0" dirty="0">
                <a:solidFill>
                  <a:schemeClr val="tx1"/>
                </a:solidFill>
                <a:effectLst>
                  <a:outerShdw blurRad="38100" dist="38100" dir="2700000" algn="tl">
                    <a:schemeClr val="bg1">
                      <a:alpha val="43000"/>
                    </a:schemeClr>
                  </a:outerShdw>
                </a:effectLst>
                <a:latin typeface="Arial Black" panose="020B0A04020102020204" pitchFamily="34" charset="0"/>
                <a:ea typeface="Times New Roman" panose="02020603050405020304" pitchFamily="18" charset="0"/>
              </a:rPr>
              <a:t>Large-Scale Space Program is within Reach</a:t>
            </a:r>
          </a:p>
          <a:p>
            <a:pPr marL="342900" indent="-342900">
              <a:buFont typeface="Arial" panose="020B0604020202020204" pitchFamily="34" charset="0"/>
              <a:buChar char="•"/>
            </a:pPr>
            <a:r>
              <a:rPr lang="en-GB" sz="2000" kern="0" dirty="0">
                <a:solidFill>
                  <a:schemeClr val="tx1"/>
                </a:solidFill>
                <a:effectLst>
                  <a:outerShdw blurRad="38100" dist="38100" dir="2700000" algn="tl">
                    <a:schemeClr val="bg1">
                      <a:alpha val="43000"/>
                    </a:schemeClr>
                  </a:outerShdw>
                </a:effectLst>
                <a:latin typeface="Arial Black" panose="020B0A04020102020204" pitchFamily="34" charset="0"/>
                <a:ea typeface="Times New Roman" panose="02020603050405020304" pitchFamily="18" charset="0"/>
              </a:rPr>
              <a:t>Humanity’s Last Hope Initiative</a:t>
            </a:r>
          </a:p>
          <a:p>
            <a:pPr marL="342900" indent="-342900">
              <a:buFont typeface="Arial" panose="020B0604020202020204" pitchFamily="34" charset="0"/>
              <a:buChar char="•"/>
            </a:pPr>
            <a:r>
              <a:rPr lang="en-GB" sz="2000" kern="0" dirty="0">
                <a:solidFill>
                  <a:schemeClr val="tx1"/>
                </a:solidFill>
                <a:effectLst>
                  <a:outerShdw blurRad="38100" dist="38100" dir="2700000" algn="tl">
                    <a:schemeClr val="bg1">
                      <a:alpha val="43000"/>
                    </a:schemeClr>
                  </a:outerShdw>
                </a:effectLst>
                <a:latin typeface="Arial Black" panose="020B0A04020102020204" pitchFamily="34" charset="0"/>
                <a:ea typeface="Times New Roman" panose="02020603050405020304" pitchFamily="18" charset="0"/>
              </a:rPr>
              <a:t>and Progress toward Type I Civilization</a:t>
            </a:r>
          </a:p>
        </p:txBody>
      </p:sp>
      <p:sp>
        <p:nvSpPr>
          <p:cNvPr id="3" name="TextBox 2">
            <a:extLst>
              <a:ext uri="{FF2B5EF4-FFF2-40B4-BE49-F238E27FC236}">
                <a16:creationId xmlns:a16="http://schemas.microsoft.com/office/drawing/2014/main" id="{26E0462E-7604-BA43-05D1-50C35FE6DD2B}"/>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4"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2" name="TextBox 1">
            <a:extLst>
              <a:ext uri="{FF2B5EF4-FFF2-40B4-BE49-F238E27FC236}">
                <a16:creationId xmlns:a16="http://schemas.microsoft.com/office/drawing/2014/main" id="{836B7913-672B-78BE-BC26-65555B5C2B4E}"/>
              </a:ext>
            </a:extLst>
          </p:cNvPr>
          <p:cNvSpPr txBox="1"/>
          <p:nvPr/>
        </p:nvSpPr>
        <p:spPr>
          <a:xfrm>
            <a:off x="5422900" y="44450"/>
            <a:ext cx="5105400" cy="2286000"/>
          </a:xfrm>
          <a:prstGeom prst="rect">
            <a:avLst/>
          </a:prstGeom>
          <a:solidFill>
            <a:schemeClr val="bg1">
              <a:alpha val="83000"/>
            </a:schemeClr>
          </a:solidFill>
        </p:spPr>
        <p:txBody>
          <a:bodyPr vert="horz" lIns="91440" tIns="45720" rIns="91440" bIns="45720" rtlCol="0" anchor="ctr">
            <a:noAutofit/>
          </a:bodyPr>
          <a:lstStyle/>
          <a:p>
            <a:pPr>
              <a:lnSpc>
                <a:spcPct val="90000"/>
              </a:lnSpc>
              <a:spcAft>
                <a:spcPts val="600"/>
              </a:spcAft>
            </a:pPr>
            <a:r>
              <a:rPr lang="en-US" sz="2400" b="1" kern="0" dirty="0">
                <a:effectLst>
                  <a:outerShdw blurRad="63500" dist="25400" dir="13500000" algn="br" rotWithShape="0">
                    <a:prstClr val="black">
                      <a:alpha val="40000"/>
                    </a:prstClr>
                  </a:outerShdw>
                </a:effectLst>
                <a:latin typeface="Times New Roman" panose="02020603050405020304" pitchFamily="18" charset="0"/>
                <a:ea typeface="Times New Roman" panose="02020603050405020304" pitchFamily="18" charset="0"/>
                <a:cs typeface="Arial" panose="020B0604020202020204" pitchFamily="34" charset="0"/>
              </a:rPr>
              <a:t>Hydrogen &amp; Oxygen affordability</a:t>
            </a:r>
          </a:p>
          <a:p>
            <a:pPr indent="-228600">
              <a:lnSpc>
                <a:spcPct val="90000"/>
              </a:lnSpc>
              <a:spcAft>
                <a:spcPts val="600"/>
              </a:spcAft>
              <a:buFont typeface="Arial" panose="020B0604020202020204" pitchFamily="34" charset="0"/>
              <a:buChar char="•"/>
            </a:pPr>
            <a:r>
              <a:rPr lang="en-US" sz="2000" dirty="0">
                <a:effectLst>
                  <a:outerShdw blurRad="63500" dist="25400" dir="13500000" algn="br" rotWithShape="0">
                    <a:prstClr val="black">
                      <a:alpha val="40000"/>
                    </a:prstClr>
                  </a:outerShdw>
                </a:effectLst>
              </a:rPr>
              <a:t>Global hydrogen &amp; Oxygen supply</a:t>
            </a:r>
          </a:p>
          <a:p>
            <a:pPr indent="-228600">
              <a:lnSpc>
                <a:spcPct val="90000"/>
              </a:lnSpc>
              <a:spcAft>
                <a:spcPts val="600"/>
              </a:spcAft>
              <a:buFont typeface="Arial" panose="020B0604020202020204" pitchFamily="34" charset="0"/>
              <a:buChar char="•"/>
            </a:pPr>
            <a:r>
              <a:rPr lang="en-US" sz="2000" dirty="0">
                <a:effectLst>
                  <a:outerShdw blurRad="63500" dist="25400" dir="13500000" algn="br" rotWithShape="0">
                    <a:prstClr val="black">
                      <a:alpha val="40000"/>
                    </a:prstClr>
                  </a:outerShdw>
                </a:effectLst>
              </a:rPr>
              <a:t>Benefit both environment and economy</a:t>
            </a:r>
          </a:p>
          <a:p>
            <a:pPr indent="-228600">
              <a:lnSpc>
                <a:spcPct val="90000"/>
              </a:lnSpc>
              <a:spcAft>
                <a:spcPts val="600"/>
              </a:spcAft>
              <a:buFont typeface="Arial" panose="020B0604020202020204" pitchFamily="34" charset="0"/>
              <a:buChar char="•"/>
            </a:pPr>
            <a:r>
              <a:rPr lang="en-US" sz="2000" dirty="0">
                <a:effectLst>
                  <a:outerShdw blurRad="63500" dist="25400" dir="13500000" algn="br" rotWithShape="0">
                    <a:prstClr val="black">
                      <a:alpha val="40000"/>
                    </a:prstClr>
                  </a:outerShdw>
                </a:effectLst>
              </a:rPr>
              <a:t>climate emergency mitigation</a:t>
            </a:r>
          </a:p>
          <a:p>
            <a:pPr indent="-228600">
              <a:lnSpc>
                <a:spcPct val="90000"/>
              </a:lnSpc>
              <a:spcAft>
                <a:spcPts val="600"/>
              </a:spcAft>
              <a:buFont typeface="Arial" panose="020B0604020202020204" pitchFamily="34" charset="0"/>
              <a:buChar char="•"/>
            </a:pPr>
            <a:r>
              <a:rPr lang="en-US" sz="2000" dirty="0">
                <a:effectLst>
                  <a:outerShdw blurRad="63500" dist="25400" dir="13500000" algn="br" rotWithShape="0">
                    <a:prstClr val="black">
                      <a:alpha val="40000"/>
                    </a:prstClr>
                  </a:outerShdw>
                </a:effectLst>
              </a:rPr>
              <a:t>Quickly Scalable Global benchmark</a:t>
            </a:r>
          </a:p>
          <a:p>
            <a:pPr indent="-228600">
              <a:lnSpc>
                <a:spcPct val="90000"/>
              </a:lnSpc>
              <a:spcAft>
                <a:spcPts val="600"/>
              </a:spcAft>
              <a:buFont typeface="Arial" panose="020B0604020202020204" pitchFamily="34" charset="0"/>
              <a:buChar char="•"/>
            </a:pPr>
            <a:r>
              <a:rPr lang="en-US" sz="2000" dirty="0">
                <a:effectLst>
                  <a:outerShdw blurRad="63500" dist="25400" dir="13500000" algn="br" rotWithShape="0">
                    <a:prstClr val="black">
                      <a:alpha val="40000"/>
                    </a:prstClr>
                  </a:outerShdw>
                </a:effectLst>
              </a:rPr>
              <a:t>Cheap supply for Space Programs</a:t>
            </a:r>
          </a:p>
        </p:txBody>
      </p:sp>
    </p:spTree>
    <p:extLst>
      <p:ext uri="{BB962C8B-B14F-4D97-AF65-F5344CB8AC3E}">
        <p14:creationId xmlns:p14="http://schemas.microsoft.com/office/powerpoint/2010/main" val="1955504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DAAAFF-186B-10C8-BBD4-D9013A46CE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51700" y="6902450"/>
            <a:ext cx="591423" cy="597338"/>
          </a:xfrm>
          <a:prstGeom prst="rect">
            <a:avLst/>
          </a:prstGeom>
          <a:solidFill>
            <a:schemeClr val="bg1">
              <a:lumMod val="85000"/>
              <a:alpha val="60000"/>
            </a:schemeClr>
          </a:solidFill>
          <a:effectLst>
            <a:outerShdw blurRad="50800" dist="38100" dir="5400000" algn="t" rotWithShape="0">
              <a:prstClr val="black">
                <a:alpha val="40000"/>
              </a:prstClr>
            </a:outerShdw>
          </a:effectLst>
        </p:spPr>
      </p:pic>
      <p:sp>
        <p:nvSpPr>
          <p:cNvPr id="2" name="!!TextBox 11">
            <a:extLst>
              <a:ext uri="{FF2B5EF4-FFF2-40B4-BE49-F238E27FC236}">
                <a16:creationId xmlns:a16="http://schemas.microsoft.com/office/drawing/2014/main" id="{4585951A-4DC0-EE7B-C77A-33A523189294}"/>
              </a:ext>
            </a:extLst>
          </p:cNvPr>
          <p:cNvSpPr txBox="1"/>
          <p:nvPr/>
        </p:nvSpPr>
        <p:spPr>
          <a:xfrm>
            <a:off x="554043" y="741634"/>
            <a:ext cx="9377554" cy="858711"/>
          </a:xfrm>
          <a:prstGeom prst="rect">
            <a:avLst/>
          </a:prstGeom>
        </p:spPr>
        <p:txBody>
          <a:bodyPr vert="horz" lIns="80201" tIns="40100" rIns="80201" bIns="40100" rtlCol="0">
            <a:normAutofit/>
          </a:bodyPr>
          <a:lstStyle/>
          <a:p>
            <a:r>
              <a:rPr lang="en-US" sz="4800" b="1" kern="0" dirty="0">
                <a:solidFill>
                  <a:srgbClr val="002060"/>
                </a:solidFill>
                <a:effectLst/>
                <a:latin typeface="Arial Black" panose="020B0A04020102020204" pitchFamily="34" charset="0"/>
                <a:ea typeface="Times New Roman" panose="02020603050405020304" pitchFamily="18" charset="0"/>
              </a:rPr>
              <a:t>Documents/Links</a:t>
            </a:r>
            <a:endParaRPr lang="en-US" sz="4800" b="1" kern="0" dirty="0">
              <a:effectLst/>
              <a:latin typeface="Arial Black" panose="020B0A04020102020204" pitchFamily="34" charset="0"/>
              <a:ea typeface="Times New Roman" panose="02020603050405020304" pitchFamily="18" charset="0"/>
            </a:endParaRPr>
          </a:p>
        </p:txBody>
      </p:sp>
      <p:sp>
        <p:nvSpPr>
          <p:cNvPr id="3" name="!!TextBox 11">
            <a:extLst>
              <a:ext uri="{FF2B5EF4-FFF2-40B4-BE49-F238E27FC236}">
                <a16:creationId xmlns:a16="http://schemas.microsoft.com/office/drawing/2014/main" id="{D82DCEFF-4F01-6CDF-9B00-C9BF75CA65BD}"/>
              </a:ext>
            </a:extLst>
          </p:cNvPr>
          <p:cNvSpPr txBox="1"/>
          <p:nvPr/>
        </p:nvSpPr>
        <p:spPr>
          <a:xfrm>
            <a:off x="435810" y="1607549"/>
            <a:ext cx="4799326" cy="5754884"/>
          </a:xfrm>
          <a:prstGeom prst="rect">
            <a:avLst/>
          </a:prstGeom>
        </p:spPr>
        <p:txBody>
          <a:bodyPr vert="horz" lIns="80201" tIns="40100" rIns="80201" bIns="40100" rtlCol="0">
            <a:normAutofit/>
          </a:bodyPr>
          <a:lstStyle/>
          <a:p>
            <a:pPr>
              <a:lnSpc>
                <a:spcPts val="2400"/>
              </a:lnSpc>
              <a:tabLst>
                <a:tab pos="4114800" algn="l"/>
              </a:tabLst>
            </a:pPr>
            <a:r>
              <a:rPr lang="en-US" sz="2400" b="1"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rPr>
              <a:t>Web: </a:t>
            </a:r>
            <a:r>
              <a:rPr lang="en-US" sz="2400" b="1"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hlinkClick r:id="rId5"/>
              </a:rPr>
              <a:t>totrade.co</a:t>
            </a:r>
            <a:endParaRPr lang="en-US" sz="2400"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effectLst/>
                <a:latin typeface="Arial" panose="020B0604020202020204" pitchFamily="34" charset="0"/>
                <a:ea typeface="Times New Roman" panose="02020603050405020304" pitchFamily="18" charset="0"/>
                <a:cs typeface="Arial" panose="020B0604020202020204" pitchFamily="34" charset="0"/>
              </a:rPr>
              <a:t>This file: </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6"/>
              </a:rPr>
              <a:t>PowerPoint</a:t>
            </a:r>
            <a:r>
              <a:rPr lang="en-GB" kern="0" dirty="0">
                <a:latin typeface="Arial" panose="020B0604020202020204" pitchFamily="34" charset="0"/>
                <a:ea typeface="Meiryo" panose="020B0604030504040204" pitchFamily="34" charset="-128"/>
                <a:cs typeface="Arial" panose="020B0604020202020204" pitchFamily="34" charset="0"/>
              </a:rPr>
              <a:t>, </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7"/>
              </a:rPr>
              <a:t>PDF</a:t>
            </a: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effectLst/>
                <a:latin typeface="Arial" panose="020B0604020202020204" pitchFamily="34" charset="0"/>
                <a:ea typeface="Times New Roman" panose="02020603050405020304" pitchFamily="18" charset="0"/>
                <a:cs typeface="Arial" panose="020B0604020202020204" pitchFamily="34" charset="0"/>
              </a:rPr>
              <a:t>PDF:</a:t>
            </a:r>
            <a:r>
              <a:rPr lang="en-US" kern="0" dirty="0">
                <a:effectLst/>
                <a:latin typeface="Arial" panose="020B0604020202020204" pitchFamily="34" charset="0"/>
                <a:ea typeface="Times New Roman" panose="02020603050405020304" pitchFamily="18" charset="0"/>
                <a:cs typeface="Arial" panose="020B0604020202020204" pitchFamily="34" charset="0"/>
              </a:rPr>
              <a:t> </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8"/>
              </a:rPr>
              <a:t>China Housing One billion people</a:t>
            </a: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PDF: </a:t>
            </a:r>
            <a:r>
              <a:rPr lang="en-US" kern="0" dirty="0">
                <a:latin typeface="Arial" panose="020B0604020202020204" pitchFamily="34" charset="0"/>
                <a:ea typeface="Times New Roman" panose="02020603050405020304" pitchFamily="18" charset="0"/>
                <a:cs typeface="Arial" panose="020B0604020202020204" pitchFamily="34" charset="0"/>
                <a:hlinkClick r:id="rId9"/>
              </a:rPr>
              <a:t>LAO PDR FDI Protocol</a:t>
            </a: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sz="2400" b="1" kern="0" dirty="0">
                <a:solidFill>
                  <a:srgbClr val="00B0F0"/>
                </a:solidFill>
                <a:latin typeface="Arial" panose="020B0604020202020204" pitchFamily="34" charset="0"/>
                <a:ea typeface="Times New Roman" panose="02020603050405020304" pitchFamily="18" charset="0"/>
                <a:cs typeface="Arial" panose="020B0604020202020204" pitchFamily="34" charset="0"/>
              </a:rPr>
              <a:t>Global issues:</a:t>
            </a: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Climate Emergency: </a:t>
            </a:r>
            <a:r>
              <a:rPr lang="en-US" kern="0" dirty="0">
                <a:latin typeface="Arial" panose="020B0604020202020204" pitchFamily="34" charset="0"/>
                <a:ea typeface="Times New Roman" panose="02020603050405020304" pitchFamily="18" charset="0"/>
                <a:cs typeface="Arial" panose="020B0604020202020204" pitchFamily="34" charset="0"/>
                <a:hlinkClick r:id="rId10"/>
              </a:rPr>
              <a:t>totrade.co/climate</a:t>
            </a: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GB" b="1" kern="0" dirty="0">
                <a:effectLst/>
                <a:latin typeface="Arial" panose="020B0604020202020204" pitchFamily="34" charset="0"/>
                <a:ea typeface="Meiryo" panose="020B0604030504040204" pitchFamily="34" charset="-128"/>
                <a:cs typeface="Arial" panose="020B0604020202020204" pitchFamily="34" charset="0"/>
              </a:rPr>
              <a:t>History of cataclysm:</a:t>
            </a:r>
            <a:r>
              <a:rPr lang="en-GB" kern="0" dirty="0">
                <a:effectLst/>
                <a:latin typeface="Arial" panose="020B0604020202020204" pitchFamily="34" charset="0"/>
                <a:ea typeface="Meiryo" panose="020B0604030504040204" pitchFamily="34" charset="-128"/>
                <a:cs typeface="Arial" panose="020B0604020202020204" pitchFamily="34" charset="0"/>
              </a:rPr>
              <a:t> </a:t>
            </a:r>
            <a:r>
              <a:rPr lang="en-GB" sz="1800" kern="0" dirty="0">
                <a:latin typeface="Arial" panose="020B0604020202020204" pitchFamily="34" charset="0"/>
                <a:ea typeface="Meiryo" panose="020B0604030504040204" pitchFamily="34" charset="-128"/>
                <a:cs typeface="Arial" panose="020B0604020202020204" pitchFamily="34" charset="0"/>
                <a:hlinkClick r:id="rId11"/>
              </a:rPr>
              <a:t>totrade.co/cataclysm</a:t>
            </a: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Laws of the Universe:</a:t>
            </a:r>
            <a:r>
              <a:rPr lang="en-US" kern="0" dirty="0">
                <a:latin typeface="Arial" panose="020B0604020202020204" pitchFamily="34" charset="0"/>
                <a:ea typeface="Times New Roman" panose="02020603050405020304" pitchFamily="18" charset="0"/>
                <a:cs typeface="Arial" panose="020B0604020202020204" pitchFamily="34" charset="0"/>
              </a:rPr>
              <a:t> </a:t>
            </a:r>
            <a:r>
              <a:rPr lang="en-US" kern="0" dirty="0">
                <a:latin typeface="Arial" panose="020B0604020202020204" pitchFamily="34" charset="0"/>
                <a:ea typeface="Times New Roman" panose="02020603050405020304" pitchFamily="18" charset="0"/>
                <a:cs typeface="Arial" panose="020B0604020202020204" pitchFamily="34" charset="0"/>
                <a:hlinkClick r:id="rId12"/>
              </a:rPr>
              <a:t>totrade.co/laws</a:t>
            </a:r>
            <a:endParaRPr lang="en-US" b="1"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White Paper:</a:t>
            </a:r>
            <a:r>
              <a:rPr lang="en-US" kern="0" dirty="0">
                <a:latin typeface="Arial" panose="020B0604020202020204" pitchFamily="34" charset="0"/>
                <a:ea typeface="Times New Roman" panose="02020603050405020304" pitchFamily="18" charset="0"/>
                <a:cs typeface="Arial" panose="020B0604020202020204" pitchFamily="34" charset="0"/>
              </a:rPr>
              <a:t> </a:t>
            </a:r>
            <a:r>
              <a:rPr lang="en-US" kern="0" dirty="0">
                <a:latin typeface="Arial" panose="020B0604020202020204" pitchFamily="34" charset="0"/>
                <a:ea typeface="Times New Roman" panose="02020603050405020304" pitchFamily="18" charset="0"/>
                <a:cs typeface="Arial" panose="020B0604020202020204" pitchFamily="34" charset="0"/>
                <a:hlinkClick r:id="rId13"/>
              </a:rPr>
              <a:t>totrade.co/paper</a:t>
            </a:r>
            <a:endParaRPr lang="en-US" b="1"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endParaRPr lang="en-US" b="1"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sz="2400" b="1" kern="0" dirty="0">
                <a:latin typeface="Arial" panose="020B0604020202020204" pitchFamily="34" charset="0"/>
                <a:ea typeface="Times New Roman" panose="02020603050405020304" pitchFamily="18" charset="0"/>
                <a:cs typeface="Arial" panose="020B0604020202020204" pitchFamily="34" charset="0"/>
              </a:rPr>
              <a:t>Global Solution:</a:t>
            </a: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 </a:t>
            </a:r>
            <a:r>
              <a:rPr lang="en-US" kern="0" dirty="0">
                <a:latin typeface="Arial" panose="020B0604020202020204" pitchFamily="34" charset="0"/>
                <a:ea typeface="Times New Roman" panose="02020603050405020304" pitchFamily="18" charset="0"/>
                <a:cs typeface="Arial" panose="020B0604020202020204" pitchFamily="34" charset="0"/>
                <a:hlinkClick r:id="rId14"/>
              </a:rPr>
              <a:t>totrade.co/solution</a:t>
            </a:r>
            <a:r>
              <a:rPr lang="en-US" kern="0" dirty="0">
                <a:latin typeface="Arial" panose="020B0604020202020204" pitchFamily="34" charset="0"/>
                <a:ea typeface="Times New Roman" panose="02020603050405020304" pitchFamily="18" charset="0"/>
                <a:cs typeface="Arial" panose="020B0604020202020204" pitchFamily="34" charset="0"/>
              </a:rPr>
              <a:t>, </a:t>
            </a:r>
            <a:r>
              <a:rPr lang="en-US" kern="0" dirty="0">
                <a:latin typeface="Arial" panose="020B0604020202020204" pitchFamily="34" charset="0"/>
                <a:ea typeface="Times New Roman" panose="02020603050405020304" pitchFamily="18" charset="0"/>
                <a:cs typeface="Arial" panose="020B0604020202020204" pitchFamily="34" charset="0"/>
                <a:hlinkClick r:id="rId15"/>
              </a:rPr>
              <a:t>totrade.co/</a:t>
            </a:r>
            <a:r>
              <a:rPr lang="en-US" kern="0" dirty="0" err="1">
                <a:latin typeface="Arial" panose="020B0604020202020204" pitchFamily="34" charset="0"/>
                <a:ea typeface="Times New Roman" panose="02020603050405020304" pitchFamily="18" charset="0"/>
                <a:cs typeface="Arial" panose="020B0604020202020204" pitchFamily="34" charset="0"/>
                <a:hlinkClick r:id="rId15"/>
              </a:rPr>
              <a:t>solpdf</a:t>
            </a: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Solution PowerPoint: </a:t>
            </a:r>
            <a:r>
              <a:rPr lang="en-US" kern="0" dirty="0">
                <a:latin typeface="Arial" panose="020B0604020202020204" pitchFamily="34" charset="0"/>
                <a:ea typeface="Times New Roman" panose="02020603050405020304" pitchFamily="18" charset="0"/>
                <a:cs typeface="Arial" panose="020B0604020202020204" pitchFamily="34" charset="0"/>
                <a:hlinkClick r:id="rId16"/>
              </a:rPr>
              <a:t>totrade.co/</a:t>
            </a:r>
            <a:r>
              <a:rPr lang="en-US" kern="0" dirty="0" err="1">
                <a:latin typeface="Arial" panose="020B0604020202020204" pitchFamily="34" charset="0"/>
                <a:ea typeface="Times New Roman" panose="02020603050405020304" pitchFamily="18" charset="0"/>
                <a:cs typeface="Arial" panose="020B0604020202020204" pitchFamily="34" charset="0"/>
                <a:hlinkClick r:id="rId16"/>
              </a:rPr>
              <a:t>pwp</a:t>
            </a: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b="1" kern="0" dirty="0">
                <a:latin typeface="Arial" panose="020B0604020202020204" pitchFamily="34" charset="0"/>
                <a:ea typeface="Times New Roman" panose="02020603050405020304" pitchFamily="18" charset="0"/>
                <a:cs typeface="Arial" panose="020B0604020202020204" pitchFamily="34" charset="0"/>
              </a:rPr>
              <a:t>Space by 2050</a:t>
            </a:r>
            <a:r>
              <a:rPr lang="en-US" kern="0" dirty="0">
                <a:latin typeface="Arial" panose="020B0604020202020204" pitchFamily="34" charset="0"/>
                <a:ea typeface="Times New Roman" panose="02020603050405020304" pitchFamily="18" charset="0"/>
                <a:cs typeface="Arial" panose="020B0604020202020204" pitchFamily="34" charset="0"/>
              </a:rPr>
              <a:t>: </a:t>
            </a:r>
            <a:r>
              <a:rPr lang="en-US" kern="0" dirty="0">
                <a:latin typeface="Arial" panose="020B0604020202020204" pitchFamily="34" charset="0"/>
                <a:ea typeface="Times New Roman" panose="02020603050405020304" pitchFamily="18" charset="0"/>
                <a:cs typeface="Arial" panose="020B0604020202020204" pitchFamily="34" charset="0"/>
                <a:hlinkClick r:id="rId17"/>
              </a:rPr>
              <a:t>totrade.co/spaceby50</a:t>
            </a: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endParaRPr lang="en-GB" b="1"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b="1" kern="0" dirty="0">
                <a:latin typeface="Arial" panose="020B0604020202020204" pitchFamily="34" charset="0"/>
                <a:ea typeface="Meiryo" panose="020B0604030504040204" pitchFamily="34" charset="-128"/>
                <a:cs typeface="Arial" panose="020B0604020202020204" pitchFamily="34" charset="0"/>
              </a:rPr>
              <a:t>Communication:</a:t>
            </a:r>
            <a:r>
              <a:rPr lang="en-GB" kern="0" dirty="0">
                <a:latin typeface="Arial" panose="020B0604020202020204" pitchFamily="34" charset="0"/>
                <a:ea typeface="Meiryo" panose="020B0604030504040204" pitchFamily="34" charset="-128"/>
                <a:cs typeface="Arial" panose="020B0604020202020204" pitchFamily="34" charset="0"/>
              </a:rPr>
              <a:t> </a:t>
            </a:r>
            <a:r>
              <a:rPr lang="en-GB" kern="0" dirty="0">
                <a:latin typeface="Arial" panose="020B0604020202020204" pitchFamily="34" charset="0"/>
                <a:ea typeface="Meiryo" panose="020B0604030504040204" pitchFamily="34" charset="-128"/>
                <a:cs typeface="Arial" panose="020B0604020202020204" pitchFamily="34" charset="0"/>
                <a:hlinkClick r:id="rId18"/>
              </a:rPr>
              <a:t>totrade.co/</a:t>
            </a:r>
            <a:r>
              <a:rPr lang="en-GB" kern="0" dirty="0" err="1">
                <a:latin typeface="Arial" panose="020B0604020202020204" pitchFamily="34" charset="0"/>
                <a:ea typeface="Meiryo" panose="020B0604030504040204" pitchFamily="34" charset="-128"/>
                <a:cs typeface="Arial" panose="020B0604020202020204" pitchFamily="34" charset="0"/>
                <a:hlinkClick r:id="rId18"/>
              </a:rPr>
              <a:t>solcom</a:t>
            </a:r>
            <a:endParaRPr lang="en-GB"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b="1" kern="0" dirty="0">
                <a:latin typeface="Arial" panose="020B0604020202020204" pitchFamily="34" charset="0"/>
                <a:ea typeface="Meiryo" panose="020B0604030504040204" pitchFamily="34" charset="-128"/>
                <a:cs typeface="Arial" panose="020B0604020202020204" pitchFamily="34" charset="0"/>
              </a:rPr>
              <a:t>To Join us:</a:t>
            </a:r>
            <a:r>
              <a:rPr lang="en-GB" kern="0" dirty="0">
                <a:latin typeface="Arial" panose="020B0604020202020204" pitchFamily="34" charset="0"/>
                <a:ea typeface="Meiryo" panose="020B0604030504040204" pitchFamily="34" charset="-128"/>
                <a:cs typeface="Arial" panose="020B0604020202020204" pitchFamily="34" charset="0"/>
              </a:rPr>
              <a:t> </a:t>
            </a:r>
            <a:r>
              <a:rPr lang="en-GB" kern="0" dirty="0">
                <a:latin typeface="Arial" panose="020B0604020202020204" pitchFamily="34" charset="0"/>
                <a:ea typeface="Meiryo" panose="020B0604030504040204" pitchFamily="34" charset="-128"/>
                <a:cs typeface="Arial" panose="020B0604020202020204" pitchFamily="34" charset="0"/>
                <a:hlinkClick r:id="rId19"/>
              </a:rPr>
              <a:t>totrade.co/form</a:t>
            </a:r>
            <a:endParaRPr lang="en-GB"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b="1" kern="0" dirty="0">
                <a:latin typeface="Arial" panose="020B0604020202020204" pitchFamily="34" charset="0"/>
                <a:ea typeface="Meiryo" panose="020B0604030504040204" pitchFamily="34" charset="-128"/>
                <a:cs typeface="Arial" panose="020B0604020202020204" pitchFamily="34" charset="0"/>
              </a:rPr>
              <a:t>Using SharePoint:</a:t>
            </a:r>
            <a:r>
              <a:rPr lang="en-GB" sz="1400" kern="0" dirty="0">
                <a:latin typeface="Arial" panose="020B0604020202020204" pitchFamily="34" charset="0"/>
                <a:ea typeface="Meiryo" panose="020B0604030504040204" pitchFamily="34" charset="-128"/>
                <a:cs typeface="Arial" panose="020B0604020202020204" pitchFamily="34" charset="0"/>
              </a:rPr>
              <a:t> </a:t>
            </a:r>
            <a:r>
              <a:rPr lang="en-GB" kern="0" dirty="0">
                <a:latin typeface="Arial" panose="020B0604020202020204" pitchFamily="34" charset="0"/>
                <a:ea typeface="Meiryo" panose="020B0604030504040204" pitchFamily="34" charset="-128"/>
                <a:cs typeface="Arial" panose="020B0604020202020204" pitchFamily="34" charset="0"/>
                <a:hlinkClick r:id="rId20"/>
              </a:rPr>
              <a:t>totrade.co/</a:t>
            </a:r>
            <a:r>
              <a:rPr lang="en-GB" kern="0" dirty="0" err="1">
                <a:latin typeface="Arial" panose="020B0604020202020204" pitchFamily="34" charset="0"/>
                <a:ea typeface="Meiryo" panose="020B0604030504040204" pitchFamily="34" charset="-128"/>
                <a:cs typeface="Arial" panose="020B0604020202020204" pitchFamily="34" charset="0"/>
                <a:hlinkClick r:id="rId20"/>
              </a:rPr>
              <a:t>sharepoint</a:t>
            </a:r>
            <a:endParaRPr lang="en-GB"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b="1" kern="0" dirty="0">
                <a:latin typeface="Arial" panose="020B0604020202020204" pitchFamily="34" charset="0"/>
                <a:ea typeface="Meiryo" panose="020B0604030504040204" pitchFamily="34" charset="-128"/>
                <a:cs typeface="Arial" panose="020B0604020202020204" pitchFamily="34" charset="0"/>
              </a:rPr>
              <a:t>By Teams: </a:t>
            </a:r>
            <a:r>
              <a:rPr lang="en-GB" kern="0" dirty="0">
                <a:latin typeface="Arial" panose="020B0604020202020204" pitchFamily="34" charset="0"/>
                <a:ea typeface="Meiryo" panose="020B0604030504040204" pitchFamily="34" charset="-128"/>
                <a:cs typeface="Arial" panose="020B0604020202020204" pitchFamily="34" charset="0"/>
                <a:hlinkClick r:id="rId21"/>
              </a:rPr>
              <a:t>totrade.co/chart</a:t>
            </a:r>
            <a:endParaRPr lang="en-GB" kern="0" dirty="0">
              <a:latin typeface="Arial" panose="020B0604020202020204" pitchFamily="34" charset="0"/>
              <a:ea typeface="Meiryo" panose="020B0604030504040204" pitchFamily="34" charset="-128"/>
              <a:cs typeface="Arial" panose="020B0604020202020204" pitchFamily="34" charset="0"/>
            </a:endParaRP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0AB49DF8-8222-9301-399D-D65535B30D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79690" y="7008834"/>
            <a:ext cx="1862810" cy="353599"/>
          </a:xfrm>
          <a:prstGeom prst="rect">
            <a:avLst/>
          </a:prstGeom>
        </p:spPr>
      </p:pic>
      <p:sp>
        <p:nvSpPr>
          <p:cNvPr id="27" name="!!TextBox 11">
            <a:extLst>
              <a:ext uri="{FF2B5EF4-FFF2-40B4-BE49-F238E27FC236}">
                <a16:creationId xmlns:a16="http://schemas.microsoft.com/office/drawing/2014/main" id="{5C556E9A-0569-8109-C19B-0A855BBF582E}"/>
              </a:ext>
            </a:extLst>
          </p:cNvPr>
          <p:cNvSpPr txBox="1"/>
          <p:nvPr/>
        </p:nvSpPr>
        <p:spPr>
          <a:xfrm>
            <a:off x="5227452" y="1589377"/>
            <a:ext cx="5064564" cy="5951880"/>
          </a:xfrm>
          <a:prstGeom prst="rect">
            <a:avLst/>
          </a:prstGeom>
        </p:spPr>
        <p:txBody>
          <a:bodyPr vert="horz" lIns="80201" tIns="40100" rIns="80201" bIns="40100" rtlCol="0">
            <a:normAutofit/>
          </a:bodyPr>
          <a:lstStyle/>
          <a:p>
            <a:pPr>
              <a:lnSpc>
                <a:spcPts val="2000"/>
              </a:lnSpc>
              <a:tabLst>
                <a:tab pos="290513" algn="l"/>
                <a:tab pos="3824288" algn="l"/>
              </a:tabLst>
            </a:pPr>
            <a:r>
              <a:rPr lang="en-US" sz="3200" kern="0" dirty="0">
                <a:solidFill>
                  <a:srgbClr val="00B0F0"/>
                </a:solidFill>
                <a:latin typeface="Arial MT" pitchFamily="50" charset="0"/>
                <a:ea typeface="Times New Roman" panose="02020603050405020304" pitchFamily="18" charset="0"/>
                <a:cs typeface="Arial" panose="020B0604020202020204" pitchFamily="34" charset="0"/>
              </a:rPr>
              <a:t>Partners</a:t>
            </a:r>
          </a:p>
          <a:p>
            <a:pPr>
              <a:lnSpc>
                <a:spcPts val="2000"/>
              </a:lnSpc>
              <a:tabLst>
                <a:tab pos="290513" algn="l"/>
                <a:tab pos="3824288" algn="l"/>
              </a:tabLst>
            </a:pPr>
            <a:r>
              <a:rPr lang="en-GB" sz="2400" dirty="0">
                <a:effectLst/>
                <a:latin typeface="Arial" panose="020B0604020202020204" pitchFamily="34" charset="0"/>
                <a:ea typeface="Meiryo" panose="020B0604030504040204" pitchFamily="34" charset="-128"/>
              </a:rPr>
              <a:t>China Belt and Road Initiatives (BRI), </a:t>
            </a:r>
            <a:r>
              <a:rPr lang="en-GB" sz="2400" kern="0" dirty="0">
                <a:latin typeface="Arial" panose="020B0604020202020204" pitchFamily="34" charset="0"/>
                <a:ea typeface="Meiryo" panose="020B0604030504040204" pitchFamily="34" charset="-128"/>
                <a:cs typeface="Arial" panose="020B0604020202020204" pitchFamily="34" charset="0"/>
                <a:hlinkClick r:id="rId23"/>
              </a:rPr>
              <a:t>English</a:t>
            </a:r>
            <a:r>
              <a:rPr lang="en-GB" sz="2400" kern="0" dirty="0">
                <a:latin typeface="Arial" panose="020B0604020202020204" pitchFamily="34" charset="0"/>
                <a:ea typeface="Meiryo" panose="020B0604030504040204" pitchFamily="34" charset="-128"/>
                <a:cs typeface="Arial" panose="020B0604020202020204" pitchFamily="34" charset="0"/>
              </a:rPr>
              <a:t>, </a:t>
            </a:r>
            <a:r>
              <a:rPr lang="en-GB" sz="2400" kern="0" dirty="0">
                <a:latin typeface="Arial" panose="020B0604020202020204" pitchFamily="34" charset="0"/>
                <a:ea typeface="Meiryo" panose="020B0604030504040204" pitchFamily="34" charset="-128"/>
                <a:cs typeface="Arial" panose="020B0604020202020204" pitchFamily="34" charset="0"/>
                <a:hlinkClick r:id="rId24"/>
              </a:rPr>
              <a:t>German</a:t>
            </a:r>
            <a:r>
              <a:rPr lang="en-GB" sz="2400" kern="0" dirty="0">
                <a:latin typeface="Arial" panose="020B0604020202020204" pitchFamily="34" charset="0"/>
                <a:ea typeface="Meiryo" panose="020B0604030504040204" pitchFamily="34" charset="-128"/>
                <a:cs typeface="Arial" panose="020B0604020202020204" pitchFamily="34" charset="0"/>
              </a:rPr>
              <a:t>.</a:t>
            </a:r>
          </a:p>
          <a:p>
            <a:pPr>
              <a:lnSpc>
                <a:spcPts val="2000"/>
              </a:lnSpc>
              <a:tabLst>
                <a:tab pos="3824288" algn="l"/>
              </a:tabLst>
            </a:pPr>
            <a:endParaRPr lang="en-US" sz="2400" kern="0" dirty="0">
              <a:solidFill>
                <a:srgbClr val="00B0F0"/>
              </a:solidFill>
              <a:latin typeface="Arial MT" pitchFamily="50" charset="0"/>
              <a:ea typeface="Times New Roman" panose="02020603050405020304" pitchFamily="18" charset="0"/>
              <a:cs typeface="Arial" panose="020B0604020202020204" pitchFamily="34" charset="0"/>
            </a:endParaRPr>
          </a:p>
          <a:p>
            <a:pPr>
              <a:lnSpc>
                <a:spcPts val="2000"/>
              </a:lnSpc>
              <a:tabLst>
                <a:tab pos="3824288" algn="l"/>
              </a:tabLst>
            </a:pPr>
            <a:r>
              <a:rPr lang="en-US" sz="2400" kern="0" dirty="0">
                <a:solidFill>
                  <a:srgbClr val="00B0F0"/>
                </a:solidFill>
                <a:latin typeface="Arial MT" pitchFamily="50" charset="0"/>
                <a:ea typeface="Times New Roman" panose="02020603050405020304" pitchFamily="18" charset="0"/>
                <a:cs typeface="Arial" panose="020B0604020202020204" pitchFamily="34" charset="0"/>
              </a:rPr>
              <a:t>Cataclysms classified</a:t>
            </a:r>
            <a:endParaRPr lang="en-GB" sz="2400"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3824288" algn="l"/>
              </a:tabLst>
            </a:pPr>
            <a:r>
              <a:rPr lang="en-GB" sz="1600" kern="0" dirty="0">
                <a:latin typeface="Arial" panose="020B0604020202020204" pitchFamily="34" charset="0"/>
                <a:ea typeface="Meiryo" panose="020B0604030504040204" pitchFamily="34" charset="-128"/>
                <a:cs typeface="Arial" panose="020B0604020202020204" pitchFamily="34" charset="0"/>
                <a:hlinkClick r:id="rId25"/>
              </a:rPr>
              <a:t>CIA declassified history of Cataclysm</a:t>
            </a:r>
            <a:r>
              <a:rPr lang="en-GB" sz="1600" kern="0" dirty="0">
                <a:latin typeface="Arial" panose="020B0604020202020204" pitchFamily="34" charset="0"/>
                <a:ea typeface="Meiryo" panose="020B0604030504040204" pitchFamily="34" charset="-128"/>
                <a:cs typeface="Arial" panose="020B0604020202020204" pitchFamily="34" charset="0"/>
              </a:rPr>
              <a:t>:</a:t>
            </a:r>
          </a:p>
          <a:p>
            <a:pPr>
              <a:lnSpc>
                <a:spcPts val="2000"/>
              </a:lnSpc>
              <a:tabLst>
                <a:tab pos="3824288" algn="l"/>
              </a:tabLst>
            </a:pPr>
            <a:r>
              <a:rPr lang="en-GB" sz="1600" kern="0" dirty="0">
                <a:latin typeface="Arial" panose="020B0604020202020204" pitchFamily="34" charset="0"/>
                <a:ea typeface="Meiryo" panose="020B0604030504040204" pitchFamily="34" charset="-128"/>
                <a:cs typeface="Arial" panose="020B0604020202020204" pitchFamily="34" charset="0"/>
                <a:hlinkClick r:id="rId25"/>
              </a:rPr>
              <a:t>Sanitized</a:t>
            </a:r>
            <a:r>
              <a:rPr lang="en-GB" sz="1600" kern="0" dirty="0">
                <a:latin typeface="Arial" panose="020B0604020202020204" pitchFamily="34" charset="0"/>
                <a:ea typeface="Meiryo" panose="020B0604030504040204" pitchFamily="34" charset="-128"/>
                <a:cs typeface="Arial" panose="020B0604020202020204" pitchFamily="34" charset="0"/>
              </a:rPr>
              <a:t>, </a:t>
            </a:r>
            <a:r>
              <a:rPr lang="en-GB" sz="1600" kern="0" dirty="0">
                <a:latin typeface="Arial" panose="020B0604020202020204" pitchFamily="34" charset="0"/>
                <a:ea typeface="Meiryo" panose="020B0604030504040204" pitchFamily="34" charset="-128"/>
                <a:cs typeface="Arial" panose="020B0604020202020204" pitchFamily="34" charset="0"/>
                <a:hlinkClick r:id="rId26"/>
              </a:rPr>
              <a:t>video</a:t>
            </a:r>
            <a:r>
              <a:rPr lang="en-GB" sz="1600" kern="0" dirty="0">
                <a:latin typeface="Arial" panose="020B0604020202020204" pitchFamily="34" charset="0"/>
                <a:ea typeface="Meiryo" panose="020B0604030504040204" pitchFamily="34" charset="-128"/>
                <a:cs typeface="Arial" panose="020B0604020202020204" pitchFamily="34" charset="0"/>
              </a:rPr>
              <a:t>, Original: </a:t>
            </a:r>
            <a:r>
              <a:rPr lang="en-GB" sz="1600" kern="0" dirty="0">
                <a:latin typeface="Arial" panose="020B0604020202020204" pitchFamily="34" charset="0"/>
                <a:ea typeface="Meiryo" panose="020B0604030504040204" pitchFamily="34" charset="-128"/>
                <a:cs typeface="Arial" panose="020B0604020202020204" pitchFamily="34" charset="0"/>
                <a:hlinkClick r:id="rId11"/>
              </a:rPr>
              <a:t>totrade.co/cataclysm</a:t>
            </a:r>
            <a:endParaRPr lang="en-GB" sz="1600" kern="0" dirty="0">
              <a:latin typeface="Arial" panose="020B0604020202020204" pitchFamily="34" charset="0"/>
              <a:ea typeface="Meiryo" panose="020B0604030504040204" pitchFamily="34" charset="-128"/>
              <a:cs typeface="Arial" panose="020B0604020202020204" pitchFamily="34" charset="0"/>
            </a:endParaRPr>
          </a:p>
          <a:p>
            <a:pPr>
              <a:lnSpc>
                <a:spcPts val="2400"/>
              </a:lnSpc>
              <a:tabLst>
                <a:tab pos="3948113" algn="l"/>
              </a:tabLst>
            </a:pPr>
            <a:endParaRPr lang="en-US" sz="2400"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endParaRPr>
          </a:p>
          <a:p>
            <a:pPr>
              <a:lnSpc>
                <a:spcPts val="2400"/>
              </a:lnSpc>
              <a:tabLst>
                <a:tab pos="3948113" algn="l"/>
              </a:tabLst>
            </a:pPr>
            <a:r>
              <a:rPr lang="en-US" sz="2400"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rPr>
              <a:t>Company</a:t>
            </a:r>
            <a:endParaRPr lang="en-US" sz="2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hlinkClick r:id="rId27"/>
              </a:rPr>
              <a:t>Company Official Records</a:t>
            </a: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hlinkClick r:id="rId28"/>
              </a:rPr>
              <a:t>POA: </a:t>
            </a:r>
            <a:r>
              <a:rPr lang="en-US" kern="0" dirty="0" err="1">
                <a:effectLst/>
                <a:latin typeface="Arial" panose="020B0604020202020204" pitchFamily="34" charset="0"/>
                <a:ea typeface="Times New Roman" panose="02020603050405020304" pitchFamily="18" charset="0"/>
                <a:cs typeface="Arial" panose="020B0604020202020204" pitchFamily="34" charset="0"/>
                <a:hlinkClick r:id="rId28"/>
              </a:rPr>
              <a:t>Totrade</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28"/>
              </a:rPr>
              <a:t> Legal to :man</a:t>
            </a: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r>
              <a:rPr lang="en-US" kern="0" dirty="0">
                <a:latin typeface="Arial" panose="020B0604020202020204" pitchFamily="34" charset="0"/>
                <a:ea typeface="Times New Roman" panose="02020603050405020304" pitchFamily="18" charset="0"/>
                <a:cs typeface="Arial" panose="020B0604020202020204" pitchFamily="34" charset="0"/>
                <a:hlinkClick r:id="rId29"/>
              </a:rPr>
              <a:t>Trademarks</a:t>
            </a: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r>
              <a:rPr lang="en-US" sz="2400" kern="0" dirty="0">
                <a:solidFill>
                  <a:srgbClr val="00B0F0"/>
                </a:solidFill>
                <a:latin typeface="Arial MT" pitchFamily="50" charset="0"/>
                <a:ea typeface="Times New Roman" panose="02020603050405020304" pitchFamily="18" charset="0"/>
                <a:cs typeface="Arial" panose="020B0604020202020204" pitchFamily="34" charset="0"/>
              </a:rPr>
              <a:t>Directors CV</a:t>
            </a:r>
          </a:p>
          <a:p>
            <a:pPr>
              <a:lnSpc>
                <a:spcPts val="2400"/>
              </a:lnSpc>
              <a:tabLst>
                <a:tab pos="234950" algn="l"/>
                <a:tab pos="3657600" algn="l"/>
              </a:tabLst>
            </a:pPr>
            <a:r>
              <a:rPr lang="en-US" b="1" kern="0" dirty="0">
                <a:effectLst/>
                <a:latin typeface="Arial" panose="020B0604020202020204" pitchFamily="34" charset="0"/>
                <a:ea typeface="Times New Roman" panose="02020603050405020304" pitchFamily="18" charset="0"/>
                <a:cs typeface="Arial" panose="020B0604020202020204" pitchFamily="34" charset="0"/>
              </a:rPr>
              <a:t>PDF</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30"/>
              </a:rPr>
              <a:t>: Thone</a:t>
            </a: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endParaRPr lang="en-US" kern="0" dirty="0">
              <a:latin typeface="Arial" panose="020B0604020202020204" pitchFamily="34" charset="0"/>
              <a:ea typeface="Times New Roman" panose="02020603050405020304" pitchFamily="18" charset="0"/>
              <a:cs typeface="Arial" panose="020B0604020202020204" pitchFamily="34" charset="0"/>
            </a:endParaRPr>
          </a:p>
          <a:p>
            <a:pPr>
              <a:lnSpc>
                <a:spcPts val="2000"/>
              </a:lnSpc>
              <a:tabLst>
                <a:tab pos="290513" algn="l"/>
                <a:tab pos="3824288" algn="l"/>
              </a:tabLst>
            </a:pPr>
            <a:r>
              <a:rPr lang="en-US" sz="2400" kern="0" dirty="0">
                <a:solidFill>
                  <a:srgbClr val="00B0F0"/>
                </a:solidFill>
                <a:effectLst/>
                <a:latin typeface="Arial MT" pitchFamily="50" charset="0"/>
                <a:ea typeface="Times New Roman" panose="02020603050405020304" pitchFamily="18" charset="0"/>
                <a:cs typeface="Arial" panose="020B0604020202020204" pitchFamily="34" charset="0"/>
              </a:rPr>
              <a:t>Social Media</a:t>
            </a:r>
            <a:endParaRPr lang="en-GB" sz="1400"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kern="0" dirty="0">
                <a:latin typeface="Arial" panose="020B0604020202020204" pitchFamily="34" charset="0"/>
                <a:ea typeface="Meiryo" panose="020B0604030504040204" pitchFamily="34" charset="-128"/>
                <a:cs typeface="Arial" panose="020B0604020202020204" pitchFamily="34" charset="0"/>
                <a:hlinkClick r:id="rId31"/>
              </a:rPr>
              <a:t>LinkedIn</a:t>
            </a:r>
            <a:endParaRPr lang="en-GB" kern="0" dirty="0">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kern="0" dirty="0">
                <a:effectLst/>
                <a:latin typeface="Arial" panose="020B0604020202020204" pitchFamily="34" charset="0"/>
                <a:ea typeface="Meiryo" panose="020B0604030504040204" pitchFamily="34" charset="-128"/>
                <a:cs typeface="Arial" panose="020B0604020202020204" pitchFamily="34" charset="0"/>
                <a:hlinkClick r:id="rId32"/>
              </a:rPr>
              <a:t>Facebook</a:t>
            </a:r>
            <a:endParaRPr lang="en-GB" kern="0" dirty="0">
              <a:effectLst/>
              <a:latin typeface="Arial" panose="020B0604020202020204" pitchFamily="34" charset="0"/>
              <a:ea typeface="Meiryo" panose="020B0604030504040204" pitchFamily="34" charset="-128"/>
              <a:cs typeface="Arial" panose="020B0604020202020204" pitchFamily="34" charset="0"/>
            </a:endParaRPr>
          </a:p>
          <a:p>
            <a:pPr>
              <a:lnSpc>
                <a:spcPts val="2000"/>
              </a:lnSpc>
              <a:tabLst>
                <a:tab pos="290513" algn="l"/>
                <a:tab pos="3824288" algn="l"/>
              </a:tabLst>
            </a:pPr>
            <a:r>
              <a:rPr lang="en-GB" kern="0" dirty="0">
                <a:latin typeface="Arial" panose="020B0604020202020204" pitchFamily="34" charset="0"/>
                <a:ea typeface="Meiryo" panose="020B0604030504040204" pitchFamily="34" charset="-128"/>
                <a:cs typeface="Arial" panose="020B0604020202020204" pitchFamily="34" charset="0"/>
                <a:hlinkClick r:id="rId33"/>
              </a:rPr>
              <a:t>TikTok</a:t>
            </a:r>
            <a:endParaRPr lang="en-US" kern="0" dirty="0">
              <a:solidFill>
                <a:srgbClr val="00B0F0"/>
              </a:solidFill>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endParaRPr lang="en-US" kern="0" dirty="0">
              <a:effectLst/>
              <a:latin typeface="Arial" panose="020B0604020202020204" pitchFamily="34" charset="0"/>
              <a:ea typeface="Times New Roman" panose="02020603050405020304" pitchFamily="18" charset="0"/>
              <a:cs typeface="Arial" panose="020B0604020202020204" pitchFamily="34" charset="0"/>
            </a:endParaRPr>
          </a:p>
          <a:p>
            <a:pPr>
              <a:lnSpc>
                <a:spcPts val="2400"/>
              </a:lnSpc>
              <a:tabLst>
                <a:tab pos="234950" algn="l"/>
                <a:tab pos="3657600" algn="l"/>
              </a:tabLst>
            </a:pPr>
            <a:endParaRPr lang="en-US" sz="1400" i="1" kern="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5D2B4641-413C-5076-005E-29E22279248C}"/>
              </a:ext>
            </a:extLst>
          </p:cNvPr>
          <p:cNvSpPr txBox="1"/>
          <p:nvPr/>
        </p:nvSpPr>
        <p:spPr>
          <a:xfrm>
            <a:off x="7937500" y="7237434"/>
            <a:ext cx="2168964" cy="338554"/>
          </a:xfrm>
          <a:prstGeom prst="rect">
            <a:avLst/>
          </a:prstGeom>
          <a:noFill/>
        </p:spPr>
        <p:txBody>
          <a:bodyPr wrap="square" rtlCol="0">
            <a:spAutoFit/>
          </a:bodyPr>
          <a:lstStyle/>
          <a:p>
            <a:r>
              <a:rPr lang="en-GB" sz="1600" dirty="0">
                <a:solidFill>
                  <a:srgbClr val="002060"/>
                </a:solidFill>
                <a:hlinkClick r:id="rId34">
                  <a:extLst>
                    <a:ext uri="{A12FA001-AC4F-418D-AE19-62706E023703}">
                      <ahyp:hlinkClr xmlns:ahyp="http://schemas.microsoft.com/office/drawing/2018/hyperlinkcolor" val="tx"/>
                    </a:ext>
                  </a:extLst>
                </a:hlinkClick>
              </a:rPr>
              <a:t>team@365.totrade.co</a:t>
            </a:r>
            <a:endParaRPr lang="en-GB" sz="1600" dirty="0">
              <a:solidFill>
                <a:srgbClr val="002060"/>
              </a:solidFill>
            </a:endParaRPr>
          </a:p>
        </p:txBody>
      </p:sp>
      <p:pic>
        <p:nvPicPr>
          <p:cNvPr id="9" name="Picture 8">
            <a:extLst>
              <a:ext uri="{FF2B5EF4-FFF2-40B4-BE49-F238E27FC236}">
                <a16:creationId xmlns:a16="http://schemas.microsoft.com/office/drawing/2014/main" id="{6CE3C9D3-05F1-7A60-146E-F0AD1A4DBED7}"/>
              </a:ext>
            </a:extLst>
          </p:cNvPr>
          <p:cNvPicPr>
            <a:picLocks noChangeAspect="1"/>
          </p:cNvPicPr>
          <p:nvPr/>
        </p:nvPicPr>
        <p:blipFill>
          <a:blip r:embed="rId35" cstate="print">
            <a:extLst>
              <a:ext uri="{28A0092B-C50C-407E-A947-70E740481C1C}">
                <a14:useLocalDpi xmlns:a14="http://schemas.microsoft.com/office/drawing/2010/main" val="0"/>
              </a:ext>
            </a:extLst>
          </a:blip>
          <a:srcRect/>
          <a:stretch/>
        </p:blipFill>
        <p:spPr>
          <a:xfrm>
            <a:off x="8677496" y="4915592"/>
            <a:ext cx="1744102" cy="1744102"/>
          </a:xfrm>
          <a:prstGeom prst="rect">
            <a:avLst/>
          </a:prstGeom>
        </p:spPr>
      </p:pic>
      <p:sp>
        <p:nvSpPr>
          <p:cNvPr id="8" name="TextBox 7">
            <a:extLst>
              <a:ext uri="{FF2B5EF4-FFF2-40B4-BE49-F238E27FC236}">
                <a16:creationId xmlns:a16="http://schemas.microsoft.com/office/drawing/2014/main" id="{52658775-ED4A-1AA1-1212-C43503ABBF46}"/>
              </a:ext>
            </a:extLst>
          </p:cNvPr>
          <p:cNvSpPr txBox="1"/>
          <p:nvPr/>
        </p:nvSpPr>
        <p:spPr>
          <a:xfrm>
            <a:off x="8026400" y="6640096"/>
            <a:ext cx="2362200" cy="338554"/>
          </a:xfrm>
          <a:prstGeom prst="rect">
            <a:avLst/>
          </a:prstGeom>
          <a:noFill/>
        </p:spPr>
        <p:txBody>
          <a:bodyPr wrap="square" rtlCol="0">
            <a:spAutoFit/>
          </a:bodyPr>
          <a:lstStyle/>
          <a:p>
            <a:pPr algn="r"/>
            <a:r>
              <a:rPr lang="en-GB" sz="1600" b="1" dirty="0"/>
              <a:t>Scan for Latest Update</a:t>
            </a:r>
          </a:p>
        </p:txBody>
      </p:sp>
      <p:sp>
        <p:nvSpPr>
          <p:cNvPr id="7" name="TextBox 6">
            <a:extLst>
              <a:ext uri="{FF2B5EF4-FFF2-40B4-BE49-F238E27FC236}">
                <a16:creationId xmlns:a16="http://schemas.microsoft.com/office/drawing/2014/main" id="{01570FA2-0AEA-B496-C4F0-25DF2C63C4CA}"/>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36"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Tree>
    <p:extLst>
      <p:ext uri="{BB962C8B-B14F-4D97-AF65-F5344CB8AC3E}">
        <p14:creationId xmlns:p14="http://schemas.microsoft.com/office/powerpoint/2010/main" val="397770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t="-21000" b="-21000"/>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4585951A-4DC0-EE7B-C77A-33A523189294}"/>
              </a:ext>
            </a:extLst>
          </p:cNvPr>
          <p:cNvSpPr txBox="1"/>
          <p:nvPr/>
        </p:nvSpPr>
        <p:spPr>
          <a:xfrm>
            <a:off x="728910" y="788279"/>
            <a:ext cx="9235580" cy="551571"/>
          </a:xfrm>
          <a:prstGeom prst="rect">
            <a:avLst/>
          </a:prstGeom>
        </p:spPr>
        <p:txBody>
          <a:bodyPr vert="horz" lIns="80201" tIns="40100" rIns="80201" bIns="40100" rtlCol="0">
            <a:normAutofit/>
          </a:bodyPr>
          <a:lstStyle/>
          <a:p>
            <a:r>
              <a:rPr lang="en-US" sz="2800" b="1" kern="0" dirty="0">
                <a:solidFill>
                  <a:srgbClr val="002060"/>
                </a:solidFill>
                <a:effectLst/>
                <a:latin typeface="Arial Black" panose="020B0A04020102020204" pitchFamily="34" charset="0"/>
                <a:ea typeface="Times New Roman" panose="02020603050405020304" pitchFamily="18" charset="0"/>
              </a:rPr>
              <a:t>Team Workshop: </a:t>
            </a:r>
            <a:r>
              <a:rPr lang="en-US" sz="2800" b="1" kern="0" dirty="0">
                <a:solidFill>
                  <a:srgbClr val="002060"/>
                </a:solidFill>
                <a:effectLst/>
                <a:latin typeface="Arial Black" panose="020B0A040201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MS365 datacenter</a:t>
            </a:r>
            <a:endParaRPr lang="en-US" sz="2800" b="1" kern="0" dirty="0">
              <a:solidFill>
                <a:srgbClr val="002060"/>
              </a:solidFill>
              <a:effectLst/>
              <a:latin typeface="Arial Black" panose="020B0A04020102020204" pitchFamily="34" charset="0"/>
              <a:ea typeface="Times New Roman" panose="02020603050405020304" pitchFamily="18" charset="0"/>
            </a:endParaRPr>
          </a:p>
        </p:txBody>
      </p:sp>
      <p:sp>
        <p:nvSpPr>
          <p:cNvPr id="27" name="!!TextBox 11">
            <a:extLst>
              <a:ext uri="{FF2B5EF4-FFF2-40B4-BE49-F238E27FC236}">
                <a16:creationId xmlns:a16="http://schemas.microsoft.com/office/drawing/2014/main" id="{5C556E9A-0569-8109-C19B-0A855BBF582E}"/>
              </a:ext>
            </a:extLst>
          </p:cNvPr>
          <p:cNvSpPr txBox="1"/>
          <p:nvPr/>
        </p:nvSpPr>
        <p:spPr>
          <a:xfrm>
            <a:off x="728910" y="1187450"/>
            <a:ext cx="9646990" cy="5951880"/>
          </a:xfrm>
          <a:prstGeom prst="rect">
            <a:avLst/>
          </a:prstGeom>
        </p:spPr>
        <p:txBody>
          <a:bodyPr vert="horz" lIns="80201" tIns="40100" rIns="80201" bIns="40100" rtlCol="0">
            <a:normAutofit lnSpcReduction="10000"/>
          </a:bodyPr>
          <a:lstStyle/>
          <a:p>
            <a:pPr>
              <a:lnSpc>
                <a:spcPts val="2400"/>
              </a:lnSpc>
              <a:tabLst>
                <a:tab pos="4114800" algn="l"/>
              </a:tabLst>
            </a:pPr>
            <a:r>
              <a:rPr lang="en-US" sz="2000" b="1" kern="0" dirty="0">
                <a:solidFill>
                  <a:srgbClr val="002060"/>
                </a:solidFill>
                <a:effectLst/>
                <a:latin typeface="Arial Black" panose="020B0A040201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365.totrade.co</a:t>
            </a:r>
            <a:r>
              <a:rPr lang="en-US" sz="2000" b="1"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rPr>
              <a:t> for Enterprises, Government, financiers, investors… </a:t>
            </a:r>
            <a:endParaRPr lang="en-US" sz="2000" kern="0" dirty="0">
              <a:solidFill>
                <a:srgbClr val="0070C0"/>
              </a:solidFill>
              <a:effectLst/>
              <a:latin typeface="Arial Black" panose="020B0A040201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Carbon Negative System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Teams in action across ASEAN for </a:t>
            </a:r>
            <a:b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hlinkClick r:id="rId5"/>
              </a:rPr>
              <a:t>Humanity’s Last Hope</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initiative with a swift progress towards a Type I Civilization:</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AGRI</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Agriculture,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6"/>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7"/>
              </a:rPr>
              <a:t>agri@totrade.co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AHF</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Animal Husbandry and Fisheries,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8"/>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9"/>
              </a:rPr>
              <a:t>ahf@totrade.co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FOR</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Forestry for global Reforestation,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0"/>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u="sng" kern="0" dirty="0">
                <a:solidFill>
                  <a:srgbClr val="467886"/>
                </a:solidFill>
                <a:latin typeface="Arial" panose="020B0604020202020204" pitchFamily="34" charset="0"/>
                <a:ea typeface="Times New Roman" panose="02020603050405020304" pitchFamily="18" charset="0"/>
                <a:cs typeface="Times New Roman" panose="02020603050405020304" pitchFamily="18" charset="0"/>
                <a:hlinkClick r:id="rId11"/>
              </a:rPr>
              <a:t>for</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1"/>
              </a:rPr>
              <a:t>@totrade.co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FIP</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Financial Investment and Procurement,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2"/>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3"/>
              </a:rPr>
              <a:t>fip@totrade.co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ICC</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International Cooperation &amp; Collaboration,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4"/>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5"/>
              </a:rPr>
              <a:t>icc@totrade.co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IEC</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Irrigation, electricity, clean transport,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6"/>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u="sng" kern="0" dirty="0">
                <a:solidFill>
                  <a:srgbClr val="467886"/>
                </a:solidFill>
                <a:latin typeface="Arial" panose="020B0604020202020204" pitchFamily="34" charset="0"/>
                <a:ea typeface="Times New Roman" panose="02020603050405020304" pitchFamily="18" charset="0"/>
                <a:cs typeface="Times New Roman" panose="02020603050405020304" pitchFamily="18" charset="0"/>
                <a:hlinkClick r:id="rId17"/>
              </a:rPr>
              <a:t>iec</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7"/>
              </a:rPr>
              <a:t>@totrade.co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IPO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International Trading, IPO,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8"/>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9"/>
              </a:rPr>
              <a:t>ipo@totrade.co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ITC:</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Information Technology (for Operators Team),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0"/>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1"/>
              </a:rPr>
              <a:t>itc</a:t>
            </a:r>
            <a:r>
              <a:rPr lang="en-US" sz="1800" i="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1"/>
              </a:rPr>
              <a:t>@totrade.co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LMD</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Land Management &amp; Development,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2"/>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3"/>
              </a:rPr>
              <a:t>lmd@totrade.co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tabLst>
                <a:tab pos="180340" algn="l"/>
              </a:tabLst>
            </a:pPr>
            <a:r>
              <a:rPr lang="en-US" b="1" kern="0" dirty="0">
                <a:effectLst/>
                <a:latin typeface="Arial" panose="020B0604020202020204" pitchFamily="34" charset="0"/>
                <a:ea typeface="Times New Roman" panose="02020603050405020304" pitchFamily="18" charset="0"/>
                <a:cs typeface="Arial" panose="020B0604020202020204" pitchFamily="34" charset="0"/>
              </a:rPr>
              <a:t>PIC: </a:t>
            </a:r>
            <a:r>
              <a:rPr lang="en-US" kern="0" dirty="0">
                <a:effectLst/>
                <a:latin typeface="Arial" panose="020B0604020202020204" pitchFamily="34" charset="0"/>
                <a:ea typeface="Times New Roman" panose="02020603050405020304" pitchFamily="18" charset="0"/>
                <a:cs typeface="Arial" panose="020B0604020202020204" pitchFamily="34" charset="0"/>
              </a:rPr>
              <a:t>Projects Inventory &amp; Catalogues, </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24"/>
              </a:rPr>
              <a:t>Team</a:t>
            </a:r>
            <a:r>
              <a:rPr lang="en-US" kern="0" dirty="0">
                <a:effectLst/>
                <a:latin typeface="Arial" panose="020B0604020202020204" pitchFamily="34" charset="0"/>
                <a:ea typeface="Times New Roman" panose="02020603050405020304" pitchFamily="18" charset="0"/>
                <a:cs typeface="Arial" panose="020B0604020202020204" pitchFamily="34" charset="0"/>
              </a:rPr>
              <a:t>, </a:t>
            </a:r>
            <a:r>
              <a:rPr lang="en-US" kern="0" dirty="0">
                <a:effectLst/>
                <a:latin typeface="Arial" panose="020B0604020202020204" pitchFamily="34" charset="0"/>
                <a:ea typeface="Times New Roman" panose="02020603050405020304" pitchFamily="18" charset="0"/>
                <a:cs typeface="Arial" panose="020B0604020202020204" pitchFamily="34" charset="0"/>
                <a:hlinkClick r:id="rId25"/>
              </a:rPr>
              <a:t>pic@totrade.co</a:t>
            </a:r>
            <a:r>
              <a:rPr lang="en-US" kern="0" dirty="0">
                <a:effectLst/>
                <a:latin typeface="Arial" panose="020B0604020202020204" pitchFamily="34" charset="0"/>
                <a:ea typeface="Times New Roman" panose="02020603050405020304" pitchFamily="18" charset="0"/>
                <a:cs typeface="Arial" panose="020B0604020202020204" pitchFamily="34" charset="0"/>
              </a:rPr>
              <a:t>.</a:t>
            </a:r>
          </a:p>
          <a:p>
            <a:pPr marL="342900" lvl="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RDSS</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Research and Development, Scientific Studies,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6"/>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27"/>
              </a:rPr>
              <a:t>rdss</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7"/>
              </a:rPr>
              <a:t>@totrade.co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RDC</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Rural Development and Cooperatives,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8"/>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29"/>
              </a:rPr>
              <a:t>rdc@totrade.co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tabLst>
                <a:tab pos="180340" algn="l"/>
              </a:tabLst>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TPP</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Technical Promotion and Processing,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30"/>
              </a:rPr>
              <a:t>Team</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31"/>
              </a:rPr>
              <a:t>tpp@totrade.co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E0462E-7604-BA43-05D1-50C35FE6DD2B}"/>
              </a:ext>
            </a:extLst>
          </p:cNvPr>
          <p:cNvSpPr txBox="1"/>
          <p:nvPr/>
        </p:nvSpPr>
        <p:spPr>
          <a:xfrm>
            <a:off x="10091931" y="7187168"/>
            <a:ext cx="601469" cy="369332"/>
          </a:xfrm>
          <a:prstGeom prst="rect">
            <a:avLst/>
          </a:prstGeom>
          <a:noFill/>
        </p:spPr>
        <p:txBody>
          <a:bodyPr wrap="square" rtlCol="0">
            <a:spAutoFit/>
          </a:bodyPr>
          <a:lstStyle/>
          <a:p>
            <a:r>
              <a:rPr lang="en-GB" b="1" u="sng" dirty="0" err="1">
                <a:solidFill>
                  <a:srgbClr val="002060"/>
                </a:solidFill>
                <a:hlinkClick r:id="rId32"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4" name="!!TextBox 11">
            <a:extLst>
              <a:ext uri="{FF2B5EF4-FFF2-40B4-BE49-F238E27FC236}">
                <a16:creationId xmlns:a16="http://schemas.microsoft.com/office/drawing/2014/main" id="{2AD36568-D675-4BB6-D8D7-9A4B90567D17}"/>
              </a:ext>
            </a:extLst>
          </p:cNvPr>
          <p:cNvSpPr txBox="1"/>
          <p:nvPr/>
        </p:nvSpPr>
        <p:spPr>
          <a:xfrm>
            <a:off x="8276616" y="2559050"/>
            <a:ext cx="2099284" cy="858711"/>
          </a:xfrm>
          <a:prstGeom prst="rect">
            <a:avLst/>
          </a:prstGeom>
        </p:spPr>
        <p:txBody>
          <a:bodyPr vert="horz" lIns="80201" tIns="40100" rIns="80201" bIns="40100" rtlCol="0">
            <a:normAutofit/>
          </a:bodyPr>
          <a:lstStyle/>
          <a:p>
            <a:r>
              <a:rPr lang="en-US" sz="14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*Email sent to team will be forwarded to members.</a:t>
            </a:r>
            <a:endParaRPr lang="en-US" sz="1400"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45799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03A4486-749C-9A9D-C0CA-B4F68654E9C0}"/>
              </a:ext>
            </a:extLst>
          </p:cNvPr>
          <p:cNvSpPr/>
          <p:nvPr/>
        </p:nvSpPr>
        <p:spPr>
          <a:xfrm>
            <a:off x="546100" y="2330450"/>
            <a:ext cx="1981200" cy="1981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By the Year</a:t>
            </a:r>
          </a:p>
          <a:p>
            <a:pPr algn="ctr"/>
            <a:r>
              <a:rPr lang="en-GB" sz="3600" b="1" dirty="0"/>
              <a:t>2036*</a:t>
            </a:r>
          </a:p>
          <a:p>
            <a:pPr algn="ctr"/>
            <a:r>
              <a:rPr lang="en-GB" sz="2000" dirty="0"/>
              <a:t>*estimate</a:t>
            </a:r>
          </a:p>
        </p:txBody>
      </p:sp>
      <p:sp>
        <p:nvSpPr>
          <p:cNvPr id="8" name="TextBox 7">
            <a:extLst>
              <a:ext uri="{FF2B5EF4-FFF2-40B4-BE49-F238E27FC236}">
                <a16:creationId xmlns:a16="http://schemas.microsoft.com/office/drawing/2014/main" id="{52D5B6FD-8514-84CC-5307-9C1A21617FE5}"/>
              </a:ext>
            </a:extLst>
          </p:cNvPr>
          <p:cNvSpPr txBox="1"/>
          <p:nvPr/>
        </p:nvSpPr>
        <p:spPr>
          <a:xfrm>
            <a:off x="520783" y="4284816"/>
            <a:ext cx="2286000" cy="2985433"/>
          </a:xfrm>
          <a:prstGeom prst="rect">
            <a:avLst/>
          </a:prstGeom>
          <a:noFill/>
        </p:spPr>
        <p:txBody>
          <a:bodyPr wrap="square" rtlCol="0">
            <a:spAutoFit/>
          </a:bodyPr>
          <a:lstStyle/>
          <a:p>
            <a:pPr algn="r"/>
            <a:r>
              <a:rPr lang="en-GB" sz="3200" dirty="0">
                <a:solidFill>
                  <a:schemeClr val="bg1"/>
                </a:solidFill>
                <a:latin typeface="Montserrat Light" panose="00000400000000000000" pitchFamily="2" charset="0"/>
              </a:rPr>
              <a:t>Cyclical</a:t>
            </a:r>
            <a:endParaRPr lang="en-GB" sz="7700" dirty="0">
              <a:solidFill>
                <a:schemeClr val="bg1"/>
              </a:solidFill>
              <a:latin typeface="Montserrat Light" panose="00000400000000000000" pitchFamily="2" charset="0"/>
            </a:endParaRPr>
          </a:p>
          <a:p>
            <a:pPr algn="r"/>
            <a:r>
              <a:rPr lang="en-GB" sz="3600" dirty="0">
                <a:solidFill>
                  <a:srgbClr val="33CCCC"/>
                </a:solidFill>
                <a:latin typeface="Montserrat ExtraBold" panose="00000900000000000000" pitchFamily="2" charset="0"/>
              </a:rPr>
              <a:t>Climate</a:t>
            </a:r>
          </a:p>
          <a:p>
            <a:pPr algn="r"/>
            <a:r>
              <a:rPr lang="en-GB" sz="3600" dirty="0">
                <a:solidFill>
                  <a:schemeClr val="bg1"/>
                </a:solidFill>
                <a:latin typeface="Montserrat ExtraBold" panose="00000900000000000000" pitchFamily="2" charset="0"/>
              </a:rPr>
              <a:t>Collapse</a:t>
            </a:r>
          </a:p>
          <a:p>
            <a:pPr algn="r"/>
            <a:r>
              <a:rPr lang="en-GB" sz="2000" dirty="0">
                <a:solidFill>
                  <a:schemeClr val="bg1"/>
                </a:solidFill>
                <a:latin typeface="Montserrat Light" panose="00000400000000000000" pitchFamily="2" charset="0"/>
              </a:rPr>
              <a:t>From the book:</a:t>
            </a:r>
          </a:p>
          <a:p>
            <a:pPr algn="r"/>
            <a:r>
              <a:rPr lang="en-GB" sz="3200" dirty="0">
                <a:solidFill>
                  <a:schemeClr val="bg1"/>
                </a:solidFill>
                <a:latin typeface="Montserrat Light" panose="00000400000000000000" pitchFamily="2" charset="0"/>
                <a:hlinkClick r:id="rId4">
                  <a:extLst>
                    <a:ext uri="{A12FA001-AC4F-418D-AE19-62706E023703}">
                      <ahyp:hlinkClr xmlns:ahyp="http://schemas.microsoft.com/office/drawing/2018/hyperlinkcolor" val="tx"/>
                    </a:ext>
                  </a:extLst>
                </a:hlinkClick>
              </a:rPr>
              <a:t>History of Cataclysm</a:t>
            </a:r>
            <a:endParaRPr lang="en-GB" sz="3200" dirty="0">
              <a:solidFill>
                <a:schemeClr val="bg1"/>
              </a:solidFill>
              <a:latin typeface="Montserrat ExtraBold" panose="00000900000000000000" pitchFamily="2" charset="0"/>
            </a:endParaRPr>
          </a:p>
        </p:txBody>
      </p:sp>
      <p:sp>
        <p:nvSpPr>
          <p:cNvPr id="9" name="TextBox 8">
            <a:extLst>
              <a:ext uri="{FF2B5EF4-FFF2-40B4-BE49-F238E27FC236}">
                <a16:creationId xmlns:a16="http://schemas.microsoft.com/office/drawing/2014/main" id="{67CD3FEC-601B-2C05-F671-650A477CD1C8}"/>
              </a:ext>
            </a:extLst>
          </p:cNvPr>
          <p:cNvSpPr txBox="1"/>
          <p:nvPr/>
        </p:nvSpPr>
        <p:spPr>
          <a:xfrm>
            <a:off x="2814865" y="4284816"/>
            <a:ext cx="3604260" cy="3139321"/>
          </a:xfrm>
          <a:prstGeom prst="rect">
            <a:avLst/>
          </a:prstGeom>
          <a:noFill/>
        </p:spPr>
        <p:txBody>
          <a:bodyPr wrap="square" rtlCol="0">
            <a:spAutoFit/>
          </a:bodyPr>
          <a:lstStyle/>
          <a:p>
            <a:r>
              <a:rPr lang="en-GB" dirty="0">
                <a:solidFill>
                  <a:schemeClr val="bg1"/>
                </a:solidFill>
                <a:latin typeface="Montserrat Medium" panose="00000600000000000000" pitchFamily="2" charset="0"/>
              </a:rPr>
              <a:t>In less than one day, the Earth undergoes tectonic plate displacement occurring at intervals between ±5,000 and ±35,000 years. The larger the interval, the stronger the destructive forces. We are at the end of a ±12,000 years buildup. This Cataclysmic event could end most human life.</a:t>
            </a:r>
          </a:p>
        </p:txBody>
      </p:sp>
      <p:sp>
        <p:nvSpPr>
          <p:cNvPr id="11" name="TextBox 10">
            <a:extLst>
              <a:ext uri="{FF2B5EF4-FFF2-40B4-BE49-F238E27FC236}">
                <a16:creationId xmlns:a16="http://schemas.microsoft.com/office/drawing/2014/main" id="{CD45CB3F-4F2D-DF9B-8A6B-BA9FAF3FDBF3}"/>
              </a:ext>
            </a:extLst>
          </p:cNvPr>
          <p:cNvSpPr txBox="1"/>
          <p:nvPr/>
        </p:nvSpPr>
        <p:spPr>
          <a:xfrm>
            <a:off x="6489700" y="4311650"/>
            <a:ext cx="3810000" cy="2528256"/>
          </a:xfrm>
          <a:prstGeom prst="rect">
            <a:avLst/>
          </a:prstGeom>
          <a:noFill/>
        </p:spPr>
        <p:txBody>
          <a:bodyPr wrap="square" rtlCol="0">
            <a:spAutoFit/>
          </a:bodyPr>
          <a:lstStyle/>
          <a:p>
            <a:pPr>
              <a:tabLst>
                <a:tab pos="284163" algn="l"/>
              </a:tabLst>
            </a:pPr>
            <a:r>
              <a:rPr lang="en-GB" sz="2000" dirty="0">
                <a:solidFill>
                  <a:schemeClr val="bg1"/>
                </a:solidFill>
                <a:latin typeface="Montserrat ExtraBold" panose="00000900000000000000" pitchFamily="2" charset="0"/>
              </a:rPr>
              <a:t>Buildup Characteristics:</a:t>
            </a: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5">
                  <a:extLst>
                    <a:ext uri="{A12FA001-AC4F-418D-AE19-62706E023703}">
                      <ahyp:hlinkClr xmlns:ahyp="http://schemas.microsoft.com/office/drawing/2018/hyperlinkcolor" val="tx"/>
                    </a:ext>
                  </a:extLst>
                </a:hlinkClick>
              </a:rPr>
              <a:t>Intense flooding</a:t>
            </a:r>
            <a:endParaRPr lang="en-GB" sz="1600" b="1" dirty="0">
              <a:solidFill>
                <a:schemeClr val="bg1"/>
              </a:solidFill>
              <a:latin typeface="Montserrat Medium" panose="00000600000000000000" pitchFamily="2" charset="0"/>
            </a:endParaRP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6">
                  <a:extLst>
                    <a:ext uri="{A12FA001-AC4F-418D-AE19-62706E023703}">
                      <ahyp:hlinkClr xmlns:ahyp="http://schemas.microsoft.com/office/drawing/2018/hyperlinkcolor" val="tx"/>
                    </a:ext>
                  </a:extLst>
                </a:hlinkClick>
              </a:rPr>
              <a:t>Earthquakes</a:t>
            </a:r>
            <a:endParaRPr lang="en-GB" sz="1600" b="1" dirty="0">
              <a:solidFill>
                <a:schemeClr val="bg1"/>
              </a:solidFill>
              <a:latin typeface="Montserrat Medium" panose="00000600000000000000" pitchFamily="2" charset="0"/>
            </a:endParaRP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7">
                  <a:extLst>
                    <a:ext uri="{A12FA001-AC4F-418D-AE19-62706E023703}">
                      <ahyp:hlinkClr xmlns:ahyp="http://schemas.microsoft.com/office/drawing/2018/hyperlinkcolor" val="tx"/>
                    </a:ext>
                  </a:extLst>
                </a:hlinkClick>
              </a:rPr>
              <a:t>Extreme heat</a:t>
            </a:r>
            <a:r>
              <a:rPr lang="en-GB" sz="1600" b="1" dirty="0">
                <a:solidFill>
                  <a:schemeClr val="bg1"/>
                </a:solidFill>
                <a:latin typeface="Montserrat Medium" panose="00000600000000000000" pitchFamily="2" charset="0"/>
              </a:rPr>
              <a:t> and </a:t>
            </a:r>
            <a:r>
              <a:rPr lang="en-GB" sz="1600" b="1" dirty="0">
                <a:solidFill>
                  <a:schemeClr val="bg1"/>
                </a:solidFill>
                <a:latin typeface="Montserrat Medium" panose="00000600000000000000" pitchFamily="2" charset="0"/>
                <a:hlinkClick r:id="rId8">
                  <a:extLst>
                    <a:ext uri="{A12FA001-AC4F-418D-AE19-62706E023703}">
                      <ahyp:hlinkClr xmlns:ahyp="http://schemas.microsoft.com/office/drawing/2018/hyperlinkcolor" val="tx"/>
                    </a:ext>
                  </a:extLst>
                </a:hlinkClick>
              </a:rPr>
              <a:t>wildfire</a:t>
            </a:r>
            <a:endParaRPr lang="en-GB" sz="1600" b="1" dirty="0">
              <a:solidFill>
                <a:schemeClr val="bg1"/>
              </a:solidFill>
              <a:latin typeface="Montserrat Medium" panose="00000600000000000000" pitchFamily="2" charset="0"/>
            </a:endParaRP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9">
                  <a:extLst>
                    <a:ext uri="{A12FA001-AC4F-418D-AE19-62706E023703}">
                      <ahyp:hlinkClr xmlns:ahyp="http://schemas.microsoft.com/office/drawing/2018/hyperlinkcolor" val="tx"/>
                    </a:ext>
                  </a:extLst>
                </a:hlinkClick>
              </a:rPr>
              <a:t>Strong winds</a:t>
            </a:r>
            <a:r>
              <a:rPr lang="en-GB" sz="1600" b="1" dirty="0">
                <a:solidFill>
                  <a:schemeClr val="bg1"/>
                </a:solidFill>
                <a:latin typeface="Montserrat Medium" panose="00000600000000000000" pitchFamily="2" charset="0"/>
              </a:rPr>
              <a:t> and </a:t>
            </a:r>
            <a:r>
              <a:rPr lang="en-GB" sz="1600" b="1" dirty="0">
                <a:solidFill>
                  <a:schemeClr val="bg1"/>
                </a:solidFill>
                <a:latin typeface="Montserrat Medium" panose="00000600000000000000" pitchFamily="2" charset="0"/>
                <a:hlinkClick r:id="rId10">
                  <a:extLst>
                    <a:ext uri="{A12FA001-AC4F-418D-AE19-62706E023703}">
                      <ahyp:hlinkClr xmlns:ahyp="http://schemas.microsoft.com/office/drawing/2018/hyperlinkcolor" val="tx"/>
                    </a:ext>
                  </a:extLst>
                </a:hlinkClick>
              </a:rPr>
              <a:t>tornadoes</a:t>
            </a:r>
            <a:endParaRPr lang="en-GB" sz="1600" b="1" dirty="0">
              <a:solidFill>
                <a:schemeClr val="bg1"/>
              </a:solidFill>
              <a:latin typeface="Montserrat Medium" panose="00000600000000000000" pitchFamily="2" charset="0"/>
            </a:endParaRP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11">
                  <a:extLst>
                    <a:ext uri="{A12FA001-AC4F-418D-AE19-62706E023703}">
                      <ahyp:hlinkClr xmlns:ahyp="http://schemas.microsoft.com/office/drawing/2018/hyperlinkcolor" val="tx"/>
                    </a:ext>
                  </a:extLst>
                </a:hlinkClick>
              </a:rPr>
              <a:t>Hailstorms</a:t>
            </a:r>
            <a:r>
              <a:rPr lang="en-GB" sz="1600" b="1" dirty="0">
                <a:solidFill>
                  <a:schemeClr val="bg1"/>
                </a:solidFill>
                <a:latin typeface="Montserrat Medium" panose="00000600000000000000" pitchFamily="2" charset="0"/>
              </a:rPr>
              <a:t> and </a:t>
            </a:r>
            <a:r>
              <a:rPr lang="en-GB" sz="1600" b="1" dirty="0">
                <a:solidFill>
                  <a:schemeClr val="bg1"/>
                </a:solidFill>
                <a:latin typeface="Montserrat Medium" panose="00000600000000000000" pitchFamily="2" charset="0"/>
                <a:hlinkClick r:id="rId12">
                  <a:extLst>
                    <a:ext uri="{A12FA001-AC4F-418D-AE19-62706E023703}">
                      <ahyp:hlinkClr xmlns:ahyp="http://schemas.microsoft.com/office/drawing/2018/hyperlinkcolor" val="tx"/>
                    </a:ext>
                  </a:extLst>
                </a:hlinkClick>
              </a:rPr>
              <a:t>Snowstorms</a:t>
            </a:r>
            <a:endParaRPr lang="en-GB" sz="1600" b="1" dirty="0">
              <a:solidFill>
                <a:schemeClr val="bg1"/>
              </a:solidFill>
              <a:latin typeface="Montserrat Medium" panose="00000600000000000000" pitchFamily="2" charset="0"/>
            </a:endParaRP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13">
                  <a:extLst>
                    <a:ext uri="{A12FA001-AC4F-418D-AE19-62706E023703}">
                      <ahyp:hlinkClr xmlns:ahyp="http://schemas.microsoft.com/office/drawing/2018/hyperlinkcolor" val="tx"/>
                    </a:ext>
                  </a:extLst>
                </a:hlinkClick>
              </a:rPr>
              <a:t>Volcanic Eruptions</a:t>
            </a:r>
            <a:endParaRPr lang="en-GB" sz="1600" b="1" dirty="0">
              <a:solidFill>
                <a:schemeClr val="bg1"/>
              </a:solidFill>
              <a:latin typeface="Montserrat Medium" panose="00000600000000000000" pitchFamily="2" charset="0"/>
            </a:endParaRPr>
          </a:p>
          <a:p>
            <a:pPr marL="285750" indent="-285750">
              <a:lnSpc>
                <a:spcPts val="2400"/>
              </a:lnSpc>
              <a:buFont typeface="Wingdings 2" panose="05020102010507070707" pitchFamily="18" charset="2"/>
              <a:buChar char="R"/>
              <a:tabLst>
                <a:tab pos="284163" algn="l"/>
              </a:tabLst>
            </a:pPr>
            <a:r>
              <a:rPr lang="en-GB" sz="1600" b="1" dirty="0">
                <a:solidFill>
                  <a:schemeClr val="bg1"/>
                </a:solidFill>
                <a:latin typeface="Montserrat Medium" panose="00000600000000000000" pitchFamily="2" charset="0"/>
                <a:hlinkClick r:id="rId14">
                  <a:extLst>
                    <a:ext uri="{A12FA001-AC4F-418D-AE19-62706E023703}">
                      <ahyp:hlinkClr xmlns:ahyp="http://schemas.microsoft.com/office/drawing/2018/hyperlinkcolor" val="tx"/>
                    </a:ext>
                  </a:extLst>
                </a:hlinkClick>
              </a:rPr>
              <a:t>Concluding with </a:t>
            </a:r>
            <a:r>
              <a:rPr lang="en-GB" sz="1600" b="1" dirty="0" err="1">
                <a:solidFill>
                  <a:schemeClr val="bg1"/>
                </a:solidFill>
                <a:latin typeface="Montserrat Medium" panose="00000600000000000000" pitchFamily="2" charset="0"/>
                <a:hlinkClick r:id="rId14">
                  <a:extLst>
                    <a:ext uri="{A12FA001-AC4F-418D-AE19-62706E023703}">
                      <ahyp:hlinkClr xmlns:ahyp="http://schemas.microsoft.com/office/drawing/2018/hyperlinkcolor" val="tx"/>
                    </a:ext>
                  </a:extLst>
                </a:hlinkClick>
              </a:rPr>
              <a:t>MegaTsunami</a:t>
            </a:r>
            <a:r>
              <a:rPr lang="en-GB" sz="1600" b="1" dirty="0">
                <a:solidFill>
                  <a:schemeClr val="bg1"/>
                </a:solidFill>
                <a:latin typeface="Montserrat Medium" panose="00000600000000000000" pitchFamily="2" charset="0"/>
              </a:rPr>
              <a:t>…</a:t>
            </a:r>
            <a:endParaRPr lang="en-GB" b="1" dirty="0">
              <a:solidFill>
                <a:schemeClr val="bg1"/>
              </a:solidFill>
              <a:latin typeface="Montserrat Medium" panose="00000600000000000000" pitchFamily="2" charset="0"/>
            </a:endParaRPr>
          </a:p>
        </p:txBody>
      </p:sp>
      <p:sp>
        <p:nvSpPr>
          <p:cNvPr id="2" name="TextBox 1">
            <a:hlinkClick r:id="rId15" action="ppaction://hlinksldjump"/>
            <a:extLst>
              <a:ext uri="{FF2B5EF4-FFF2-40B4-BE49-F238E27FC236}">
                <a16:creationId xmlns:a16="http://schemas.microsoft.com/office/drawing/2014/main" id="{D98E3B1C-8208-31A8-EA8C-4793CA009881}"/>
              </a:ext>
            </a:extLst>
          </p:cNvPr>
          <p:cNvSpPr txBox="1"/>
          <p:nvPr/>
        </p:nvSpPr>
        <p:spPr>
          <a:xfrm>
            <a:off x="6858000" y="6837918"/>
            <a:ext cx="622300" cy="369332"/>
          </a:xfrm>
          <a:prstGeom prst="rect">
            <a:avLst/>
          </a:prstGeom>
          <a:solidFill>
            <a:schemeClr val="bg1">
              <a:alpha val="58000"/>
            </a:schemeClr>
          </a:solidFill>
        </p:spPr>
        <p:txBody>
          <a:bodyPr wrap="square" rtlCol="0">
            <a:spAutoFit/>
          </a:bodyPr>
          <a:lstStyle/>
          <a:p>
            <a:r>
              <a:rPr lang="en-GB" b="1" dirty="0">
                <a:solidFill>
                  <a:srgbClr val="002060"/>
                </a:solidFill>
                <a:hlinkClick r:id="rId16" action="ppaction://hlinksldjump"/>
              </a:rPr>
              <a:t>Lao</a:t>
            </a:r>
            <a:endParaRPr lang="en-GB" b="1" dirty="0">
              <a:solidFill>
                <a:srgbClr val="002060"/>
              </a:solidFill>
            </a:endParaRPr>
          </a:p>
        </p:txBody>
      </p:sp>
      <p:sp>
        <p:nvSpPr>
          <p:cNvPr id="3" name="TextBox 2">
            <a:extLst>
              <a:ext uri="{FF2B5EF4-FFF2-40B4-BE49-F238E27FC236}">
                <a16:creationId xmlns:a16="http://schemas.microsoft.com/office/drawing/2014/main" id="{02EC9C45-2DFE-F290-520E-D829F80058BD}"/>
              </a:ext>
            </a:extLst>
          </p:cNvPr>
          <p:cNvSpPr txBox="1"/>
          <p:nvPr/>
        </p:nvSpPr>
        <p:spPr>
          <a:xfrm>
            <a:off x="1993900" y="3535640"/>
            <a:ext cx="7162800" cy="646331"/>
          </a:xfrm>
          <a:prstGeom prst="rect">
            <a:avLst/>
          </a:prstGeom>
          <a:noFill/>
        </p:spPr>
        <p:txBody>
          <a:bodyPr wrap="square" rtlCol="0">
            <a:spAutoFit/>
          </a:bodyPr>
          <a:lstStyle/>
          <a:p>
            <a:pPr algn="r"/>
            <a:r>
              <a:rPr lang="en-GB" sz="3600" dirty="0">
                <a:solidFill>
                  <a:srgbClr val="33CCCC"/>
                </a:solidFill>
                <a:latin typeface="Montserrat ExtraBold" panose="00000900000000000000" pitchFamily="2" charset="0"/>
              </a:rPr>
              <a:t>Cataclysm </a:t>
            </a:r>
            <a:r>
              <a:rPr lang="en-GB" sz="3200" dirty="0">
                <a:solidFill>
                  <a:schemeClr val="bg1"/>
                </a:solidFill>
                <a:latin typeface="Montserrat ExtraBold" panose="00000900000000000000" pitchFamily="2" charset="0"/>
              </a:rPr>
              <a:t>= abrupt event</a:t>
            </a:r>
          </a:p>
        </p:txBody>
      </p:sp>
    </p:spTree>
    <p:extLst>
      <p:ext uri="{BB962C8B-B14F-4D97-AF65-F5344CB8AC3E}">
        <p14:creationId xmlns:p14="http://schemas.microsoft.com/office/powerpoint/2010/main" val="214094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9" name="Freeform: Shape 18">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47" y="-17520"/>
            <a:ext cx="5769749" cy="6407147"/>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landscape with a cloudy sky&#10;&#10;Description automatically generated">
            <a:extLst>
              <a:ext uri="{FF2B5EF4-FFF2-40B4-BE49-F238E27FC236}">
                <a16:creationId xmlns:a16="http://schemas.microsoft.com/office/drawing/2014/main" id="{91D3437F-7F74-957D-4954-5CCC74D946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6" r="28834"/>
          <a:stretch/>
        </p:blipFill>
        <p:spPr>
          <a:xfrm>
            <a:off x="20" y="-2"/>
            <a:ext cx="5545920" cy="616338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20" name="Freeform: Shape 19">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5940" cy="6163384"/>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7666" y="1559485"/>
            <a:ext cx="4969548" cy="6023297"/>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n aerial view of a green island&#10;&#10;Description automatically generated">
            <a:extLst>
              <a:ext uri="{FF2B5EF4-FFF2-40B4-BE49-F238E27FC236}">
                <a16:creationId xmlns:a16="http://schemas.microsoft.com/office/drawing/2014/main" id="{5D65BFC4-BB3A-2A4F-6E27-637CA27A0ACA}"/>
              </a:ext>
            </a:extLst>
          </p:cNvPr>
          <p:cNvPicPr>
            <a:picLocks noChangeAspect="1"/>
          </p:cNvPicPr>
          <p:nvPr/>
        </p:nvPicPr>
        <p:blipFill rotWithShape="1">
          <a:blip r:embed="rId4">
            <a:extLst>
              <a:ext uri="{28A0092B-C50C-407E-A947-70E740481C1C}">
                <a14:useLocalDpi xmlns:a14="http://schemas.microsoft.com/office/drawing/2010/main" val="0"/>
              </a:ext>
            </a:extLst>
          </a:blip>
          <a:srcRect l="24796" r="28494"/>
          <a:stretch/>
        </p:blipFill>
        <p:spPr>
          <a:xfrm>
            <a:off x="5960596" y="1857024"/>
            <a:ext cx="4732804" cy="5699478"/>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0596" y="1857022"/>
            <a:ext cx="4732804" cy="5699478"/>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 name="Shape 0">
            <a:extLst>
              <a:ext uri="{FF2B5EF4-FFF2-40B4-BE49-F238E27FC236}">
                <a16:creationId xmlns:a16="http://schemas.microsoft.com/office/drawing/2014/main" id="{30268985-7C6E-BC2E-13D7-CA548DC81664}"/>
              </a:ext>
            </a:extLst>
          </p:cNvPr>
          <p:cNvSpPr/>
          <p:nvPr/>
        </p:nvSpPr>
        <p:spPr>
          <a:xfrm>
            <a:off x="6108700" y="654050"/>
            <a:ext cx="4572000" cy="1014474"/>
          </a:xfrm>
          <a:prstGeom prst="roundRect">
            <a:avLst>
              <a:gd name="adj" fmla="val 0"/>
            </a:avLst>
          </a:prstGeom>
          <a:gradFill>
            <a:gsLst>
              <a:gs pos="0">
                <a:srgbClr val="002060"/>
              </a:gs>
              <a:gs pos="100000">
                <a:schemeClr val="accent1">
                  <a:lumMod val="30000"/>
                  <a:lumOff val="70000"/>
                </a:schemeClr>
              </a:gs>
            </a:gsLst>
            <a:lin ang="16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ln>
        </p:spPr>
        <p:txBody>
          <a:bodyPr/>
          <a:lstStyle/>
          <a:p>
            <a:pPr defTabSz="802020">
              <a:defRPr/>
            </a:pPr>
            <a:endParaRPr lang="en-GB" sz="1579">
              <a:solidFill>
                <a:prstClr val="black"/>
              </a:solidFill>
              <a:latin typeface="Franklin Gothic Book" panose="020B0502020104020203"/>
            </a:endParaRPr>
          </a:p>
        </p:txBody>
      </p:sp>
      <p:sp>
        <p:nvSpPr>
          <p:cNvPr id="8" name="!!TextBox 11">
            <a:extLst>
              <a:ext uri="{FF2B5EF4-FFF2-40B4-BE49-F238E27FC236}">
                <a16:creationId xmlns:a16="http://schemas.microsoft.com/office/drawing/2014/main" id="{75581614-76A4-5643-4F36-811445EFEC78}"/>
              </a:ext>
            </a:extLst>
          </p:cNvPr>
          <p:cNvSpPr txBox="1"/>
          <p:nvPr/>
        </p:nvSpPr>
        <p:spPr>
          <a:xfrm>
            <a:off x="5651500" y="654050"/>
            <a:ext cx="5562600" cy="1014474"/>
          </a:xfrm>
          <a:prstGeom prst="rect">
            <a:avLst/>
          </a:prstGeom>
        </p:spPr>
        <p:txBody>
          <a:bodyPr vert="horz" lIns="80201" tIns="40100" rIns="80201" bIns="40100" rtlCol="0">
            <a:normAutofit lnSpcReduction="10000"/>
          </a:bodyPr>
          <a:lstStyle/>
          <a:p>
            <a:pPr algn="ctr"/>
            <a:r>
              <a:rPr lang="en-US" sz="3200" b="1" kern="0" dirty="0">
                <a:solidFill>
                  <a:srgbClr val="C00000"/>
                </a:solidFill>
                <a:effectLst>
                  <a:outerShdw blurRad="50800" dist="38100" dir="16200000" rotWithShape="0">
                    <a:schemeClr val="bg1">
                      <a:alpha val="40000"/>
                    </a:schemeClr>
                  </a:outerShdw>
                </a:effectLst>
                <a:latin typeface="Arial Black" panose="020B0A04020102020204" pitchFamily="34" charset="0"/>
                <a:ea typeface="Times New Roman" panose="02020603050405020304" pitchFamily="18" charset="0"/>
              </a:rPr>
              <a:t>3 available options</a:t>
            </a:r>
          </a:p>
          <a:p>
            <a:pPr algn="ctr"/>
            <a:r>
              <a:rPr lang="lo-LA" sz="3200" b="1" kern="0" dirty="0">
                <a:solidFill>
                  <a:schemeClr val="bg1"/>
                </a:solidFill>
                <a:effectLst>
                  <a:glow rad="63500">
                    <a:schemeClr val="accent1">
                      <a:satMod val="175000"/>
                      <a:alpha val="40000"/>
                    </a:schemeClr>
                  </a:glow>
                  <a:outerShdw blurRad="50800" dist="25400" dir="16200000" rotWithShape="0">
                    <a:prstClr val="black">
                      <a:alpha val="40000"/>
                    </a:prstClr>
                  </a:outerShdw>
                </a:effectLst>
                <a:latin typeface="Arial Black" panose="020B0A04020102020204" pitchFamily="34" charset="0"/>
                <a:ea typeface="Times New Roman" panose="02020603050405020304" pitchFamily="18" charset="0"/>
              </a:rPr>
              <a:t>ມີ 3 ທາງເລືອກ</a:t>
            </a:r>
            <a:endParaRPr lang="en-US" sz="3200" b="1" kern="0" dirty="0">
              <a:solidFill>
                <a:schemeClr val="bg1"/>
              </a:solidFill>
              <a:effectLst>
                <a:glow rad="63500">
                  <a:schemeClr val="accent1">
                    <a:satMod val="175000"/>
                    <a:alpha val="40000"/>
                  </a:schemeClr>
                </a:glow>
                <a:outerShdw blurRad="50800" dist="25400" dir="16200000" rotWithShape="0">
                  <a:prstClr val="black">
                    <a:alpha val="40000"/>
                  </a:prstClr>
                </a:outerShdw>
              </a:effectLst>
              <a:latin typeface="Arial Black" panose="020B0A04020102020204" pitchFamily="34" charset="0"/>
              <a:ea typeface="Times New Roman" panose="02020603050405020304" pitchFamily="18" charset="0"/>
            </a:endParaRPr>
          </a:p>
        </p:txBody>
      </p:sp>
      <p:grpSp>
        <p:nvGrpSpPr>
          <p:cNvPr id="26" name="Group 25">
            <a:extLst>
              <a:ext uri="{FF2B5EF4-FFF2-40B4-BE49-F238E27FC236}">
                <a16:creationId xmlns:a16="http://schemas.microsoft.com/office/drawing/2014/main" id="{5A6222DF-907C-4F0C-B989-7B5219C09A0A}"/>
              </a:ext>
            </a:extLst>
          </p:cNvPr>
          <p:cNvGrpSpPr/>
          <p:nvPr/>
        </p:nvGrpSpPr>
        <p:grpSpPr>
          <a:xfrm>
            <a:off x="5919552" y="1718062"/>
            <a:ext cx="4761148" cy="636262"/>
            <a:chOff x="0" y="342"/>
            <a:chExt cx="7263496" cy="1218100"/>
          </a:xfrm>
          <a:gradFill>
            <a:gsLst>
              <a:gs pos="0">
                <a:srgbClr val="003366"/>
              </a:gs>
              <a:gs pos="100000">
                <a:schemeClr val="accent1">
                  <a:hueOff val="0"/>
                  <a:satOff val="0"/>
                  <a:alphaOff val="0"/>
                  <a:tint val="90000"/>
                  <a:lumMod val="78000"/>
                  <a:lumOff val="22000"/>
                </a:schemeClr>
              </a:gs>
            </a:gsLst>
            <a:lin ang="16200000" scaled="0"/>
          </a:gradFill>
          <a:scene3d>
            <a:camera prst="orthographicFront"/>
            <a:lightRig rig="flat" dir="t"/>
          </a:scene3d>
        </p:grpSpPr>
        <p:sp>
          <p:nvSpPr>
            <p:cNvPr id="36" name="Arrow: Pentagon 35">
              <a:extLst>
                <a:ext uri="{FF2B5EF4-FFF2-40B4-BE49-F238E27FC236}">
                  <a16:creationId xmlns:a16="http://schemas.microsoft.com/office/drawing/2014/main" id="{52ED3123-F7E8-986D-5318-2A10A15305F6}"/>
                </a:ext>
              </a:extLst>
            </p:cNvPr>
            <p:cNvSpPr/>
            <p:nvPr/>
          </p:nvSpPr>
          <p:spPr>
            <a:xfrm rot="10800000">
              <a:off x="0" y="342"/>
              <a:ext cx="6821975" cy="1163469"/>
            </a:xfrm>
            <a:prstGeom prst="homePlate">
              <a:avLst/>
            </a:prstGeom>
            <a:grp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a:lstStyle/>
            <a:p>
              <a:endParaRPr lang="en-GB"/>
            </a:p>
          </p:txBody>
        </p:sp>
        <p:sp>
          <p:nvSpPr>
            <p:cNvPr id="37" name="Arrow: Pentagon 4">
              <a:extLst>
                <a:ext uri="{FF2B5EF4-FFF2-40B4-BE49-F238E27FC236}">
                  <a16:creationId xmlns:a16="http://schemas.microsoft.com/office/drawing/2014/main" id="{308AB3A2-1C0A-AC1B-4728-F345F7FFF56D}"/>
                </a:ext>
              </a:extLst>
            </p:cNvPr>
            <p:cNvSpPr txBox="1"/>
            <p:nvPr/>
          </p:nvSpPr>
          <p:spPr>
            <a:xfrm>
              <a:off x="290865" y="342"/>
              <a:ext cx="6972631" cy="1218100"/>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513058" tIns="152400" rIns="284480" bIns="152400" numCol="1" spcCol="1270" anchor="ctr" anchorCtr="0">
              <a:noAutofit/>
            </a:bodyPr>
            <a:lstStyle/>
            <a:p>
              <a:pPr lvl="0" algn="l" defTabSz="1778000">
                <a:lnSpc>
                  <a:spcPts val="2000"/>
                </a:lnSpc>
                <a:spcBef>
                  <a:spcPct val="0"/>
                </a:spcBef>
                <a:spcAft>
                  <a:spcPts val="0"/>
                </a:spcAft>
                <a:buNone/>
              </a:pPr>
              <a:r>
                <a:rPr lang="en-GB" sz="2400" b="0" kern="1200" dirty="0">
                  <a:solidFill>
                    <a:srgbClr val="FF9900"/>
                  </a:solidFill>
                  <a:effectLst>
                    <a:outerShdw blurRad="50800" dist="25400" dir="5400000" algn="ctr" rotWithShape="0">
                      <a:schemeClr val="tx1"/>
                    </a:outerShdw>
                  </a:effectLst>
                  <a:latin typeface="+mj-lt"/>
                </a:rPr>
                <a:t>Wait for 99.9% cataclysm fate</a:t>
              </a:r>
            </a:p>
            <a:p>
              <a:pPr lvl="0" algn="l" defTabSz="1778000">
                <a:lnSpc>
                  <a:spcPts val="2000"/>
                </a:lnSpc>
                <a:spcBef>
                  <a:spcPct val="0"/>
                </a:spcBef>
                <a:spcAft>
                  <a:spcPts val="0"/>
                </a:spcAft>
                <a:buNone/>
              </a:pPr>
              <a:r>
                <a:rPr lang="lo-LA" b="1" kern="1200" dirty="0">
                  <a:solidFill>
                    <a:schemeClr val="bg1"/>
                  </a:solidFill>
                  <a:effectLst>
                    <a:glow rad="63500">
                      <a:schemeClr val="accent1">
                        <a:satMod val="175000"/>
                        <a:alpha val="40000"/>
                      </a:schemeClr>
                    </a:glow>
                    <a:outerShdw blurRad="50800" dist="25400" dir="16200000" rotWithShape="0">
                      <a:prstClr val="black">
                        <a:alpha val="40000"/>
                      </a:prstClr>
                    </a:outerShdw>
                  </a:effectLst>
                  <a:latin typeface="+mj-lt"/>
                </a:rPr>
                <a:t>ລໍຖ້າໂຊກຮ້າຍດິນຟ້າທໍາລາຍຕາຍ</a:t>
              </a:r>
              <a:r>
                <a:rPr lang="en-US" b="1" kern="1200" dirty="0">
                  <a:solidFill>
                    <a:schemeClr val="bg1"/>
                  </a:solidFill>
                  <a:effectLst>
                    <a:glow rad="63500">
                      <a:schemeClr val="accent1">
                        <a:satMod val="175000"/>
                        <a:alpha val="40000"/>
                      </a:schemeClr>
                    </a:glow>
                    <a:outerShdw blurRad="50800" dist="25400" dir="16200000" rotWithShape="0">
                      <a:prstClr val="black">
                        <a:alpha val="40000"/>
                      </a:prstClr>
                    </a:outerShdw>
                  </a:effectLst>
                  <a:latin typeface="+mj-lt"/>
                </a:rPr>
                <a:t> 99.9%</a:t>
              </a:r>
              <a:endParaRPr lang="en-GB" sz="800" kern="1200" dirty="0">
                <a:solidFill>
                  <a:schemeClr val="bg1"/>
                </a:solidFill>
                <a:effectLst>
                  <a:glow rad="63500">
                    <a:schemeClr val="accent1">
                      <a:satMod val="175000"/>
                      <a:alpha val="40000"/>
                    </a:schemeClr>
                  </a:glow>
                  <a:outerShdw blurRad="50800" dist="25400" dir="16200000" rotWithShape="0">
                    <a:prstClr val="black">
                      <a:alpha val="40000"/>
                    </a:prstClr>
                  </a:outerShdw>
                </a:effectLst>
                <a:latin typeface="+mj-lt"/>
              </a:endParaRPr>
            </a:p>
          </p:txBody>
        </p:sp>
      </p:grpSp>
      <p:sp>
        <p:nvSpPr>
          <p:cNvPr id="27" name="Oval 26">
            <a:extLst>
              <a:ext uri="{FF2B5EF4-FFF2-40B4-BE49-F238E27FC236}">
                <a16:creationId xmlns:a16="http://schemas.microsoft.com/office/drawing/2014/main" id="{4BFDE304-CA29-2CC0-D856-5A78A6D884BC}"/>
              </a:ext>
            </a:extLst>
          </p:cNvPr>
          <p:cNvSpPr/>
          <p:nvPr/>
        </p:nvSpPr>
        <p:spPr>
          <a:xfrm>
            <a:off x="5919551" y="1784519"/>
            <a:ext cx="434263" cy="417405"/>
          </a:xfrm>
          <a:prstGeom prst="ellipse">
            <a:avLst/>
          </a:prstGeom>
          <a:blipFill>
            <a:blip r:embed="rId5">
              <a:extLst>
                <a:ext uri="{837473B0-CC2E-450A-ABE3-18F120FF3D39}">
                  <a1611:picAttrSrcUrl xmlns:a1611="http://schemas.microsoft.com/office/drawing/2016/11/main" r:id="rId6"/>
                </a:ext>
              </a:extLst>
            </a:blip>
            <a:srcRect/>
            <a:stretch>
              <a:fillRect/>
            </a:stretch>
          </a:blipFill>
          <a:effectLst>
            <a:outerShdw blurRad="127000" dist="368300" dir="4560000" sx="16000" sy="16000" algn="ctr" rotWithShape="0">
              <a:srgbClr val="000000">
                <a:alpha val="85000"/>
              </a:srgbClr>
            </a:outerShdw>
          </a:effectLst>
        </p:spPr>
        <p:style>
          <a:lnRef idx="1">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txBody>
          <a:bodyPr/>
          <a:lstStyle/>
          <a:p>
            <a:endParaRPr lang="en-GB"/>
          </a:p>
        </p:txBody>
      </p:sp>
      <p:grpSp>
        <p:nvGrpSpPr>
          <p:cNvPr id="28" name="Group 27">
            <a:extLst>
              <a:ext uri="{FF2B5EF4-FFF2-40B4-BE49-F238E27FC236}">
                <a16:creationId xmlns:a16="http://schemas.microsoft.com/office/drawing/2014/main" id="{344CFA1D-3D23-B2C3-9757-66E4F0A7B1D0}"/>
              </a:ext>
            </a:extLst>
          </p:cNvPr>
          <p:cNvGrpSpPr/>
          <p:nvPr/>
        </p:nvGrpSpPr>
        <p:grpSpPr>
          <a:xfrm>
            <a:off x="5974312" y="2454397"/>
            <a:ext cx="4706388" cy="607726"/>
            <a:chOff x="0" y="1511116"/>
            <a:chExt cx="6821975" cy="1163469"/>
          </a:xfrm>
          <a:scene3d>
            <a:camera prst="orthographicFront"/>
            <a:lightRig rig="flat" dir="t"/>
          </a:scene3d>
        </p:grpSpPr>
        <p:sp>
          <p:nvSpPr>
            <p:cNvPr id="34" name="Arrow: Pentagon 33">
              <a:extLst>
                <a:ext uri="{FF2B5EF4-FFF2-40B4-BE49-F238E27FC236}">
                  <a16:creationId xmlns:a16="http://schemas.microsoft.com/office/drawing/2014/main" id="{7AB04754-B0B4-07CD-BB63-D82873242B83}"/>
                </a:ext>
              </a:extLst>
            </p:cNvPr>
            <p:cNvSpPr/>
            <p:nvPr/>
          </p:nvSpPr>
          <p:spPr>
            <a:xfrm rot="10800000">
              <a:off x="0" y="1511116"/>
              <a:ext cx="6821975" cy="1163469"/>
            </a:xfrm>
            <a:prstGeom prst="homePlate">
              <a:avLst/>
            </a:prstGeom>
            <a:gradFill rotWithShape="0">
              <a:gsLst>
                <a:gs pos="0">
                  <a:srgbClr val="003366"/>
                </a:gs>
                <a:gs pos="100000">
                  <a:schemeClr val="accent1">
                    <a:hueOff val="0"/>
                    <a:satOff val="0"/>
                    <a:lumOff val="0"/>
                    <a:alphaOff val="0"/>
                    <a:tint val="90000"/>
                    <a:lumMod val="95000"/>
                  </a:schemeClr>
                </a:gs>
              </a:gsLst>
            </a:gra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a:lstStyle/>
            <a:p>
              <a:endParaRPr lang="en-GB"/>
            </a:p>
          </p:txBody>
        </p:sp>
        <p:sp>
          <p:nvSpPr>
            <p:cNvPr id="35" name="Arrow: Pentagon 7">
              <a:extLst>
                <a:ext uri="{FF2B5EF4-FFF2-40B4-BE49-F238E27FC236}">
                  <a16:creationId xmlns:a16="http://schemas.microsoft.com/office/drawing/2014/main" id="{E5E72F32-ADCC-5F0E-BA64-D753A096AE15}"/>
                </a:ext>
              </a:extLst>
            </p:cNvPr>
            <p:cNvSpPr txBox="1"/>
            <p:nvPr/>
          </p:nvSpPr>
          <p:spPr>
            <a:xfrm>
              <a:off x="290863" y="1511116"/>
              <a:ext cx="6229032" cy="116346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13058" tIns="137160" rIns="256032" bIns="137160" numCol="1" spcCol="1270" anchor="ctr" anchorCtr="0">
              <a:noAutofit/>
            </a:bodyPr>
            <a:lstStyle/>
            <a:p>
              <a:pPr lvl="0" algn="l" defTabSz="1600200">
                <a:lnSpc>
                  <a:spcPts val="2000"/>
                </a:lnSpc>
                <a:spcBef>
                  <a:spcPct val="0"/>
                </a:spcBef>
                <a:spcAft>
                  <a:spcPts val="0"/>
                </a:spcAft>
                <a:buNone/>
              </a:pPr>
              <a:r>
                <a:rPr lang="en-GB" sz="2400" b="0" kern="1200" dirty="0">
                  <a:solidFill>
                    <a:srgbClr val="FF9900"/>
                  </a:solidFill>
                  <a:effectLst>
                    <a:outerShdw blurRad="50800" dist="25400" dir="5400000" algn="ctr" rotWithShape="0">
                      <a:schemeClr val="tx1"/>
                    </a:outerShdw>
                  </a:effectLst>
                  <a:latin typeface="+mj-lt"/>
                </a:rPr>
                <a:t>Cataclysm Preparedness</a:t>
              </a:r>
            </a:p>
            <a:p>
              <a:pPr lvl="0" algn="l" defTabSz="1600200">
                <a:lnSpc>
                  <a:spcPts val="2000"/>
                </a:lnSpc>
                <a:spcBef>
                  <a:spcPct val="0"/>
                </a:spcBef>
                <a:spcAft>
                  <a:spcPts val="0"/>
                </a:spcAft>
                <a:buNone/>
              </a:pPr>
              <a:r>
                <a:rPr lang="lo-LA" b="1" kern="1200" dirty="0">
                  <a:solidFill>
                    <a:schemeClr val="bg1"/>
                  </a:solidFill>
                  <a:effectLst>
                    <a:glow rad="63500">
                      <a:schemeClr val="accent1">
                        <a:satMod val="175000"/>
                        <a:alpha val="40000"/>
                      </a:schemeClr>
                    </a:glow>
                    <a:outerShdw blurRad="50800" dist="38100" dir="16200000" rotWithShape="0">
                      <a:prstClr val="black">
                        <a:alpha val="40000"/>
                      </a:prstClr>
                    </a:outerShdw>
                  </a:effectLst>
                  <a:latin typeface="+mj-lt"/>
                </a:rPr>
                <a:t>ກະກຽມຮັບໄພພິບັດ</a:t>
              </a:r>
              <a:r>
                <a:rPr lang="en-US" b="1" kern="1200" dirty="0">
                  <a:solidFill>
                    <a:schemeClr val="bg1"/>
                  </a:solidFill>
                  <a:effectLst>
                    <a:glow rad="63500">
                      <a:schemeClr val="accent1">
                        <a:satMod val="175000"/>
                        <a:alpha val="40000"/>
                      </a:schemeClr>
                    </a:glow>
                    <a:outerShdw blurRad="50800" dist="38100" dir="16200000" rotWithShape="0">
                      <a:prstClr val="black">
                        <a:alpha val="40000"/>
                      </a:prstClr>
                    </a:outerShdw>
                  </a:effectLst>
                  <a:latin typeface="+mj-lt"/>
                </a:rPr>
                <a:t> </a:t>
              </a:r>
              <a:r>
                <a:rPr lang="lo-LA" b="1" kern="1200" dirty="0">
                  <a:solidFill>
                    <a:schemeClr val="bg1"/>
                  </a:solidFill>
                  <a:effectLst>
                    <a:glow rad="63500">
                      <a:schemeClr val="accent1">
                        <a:satMod val="175000"/>
                        <a:alpha val="40000"/>
                      </a:schemeClr>
                    </a:glow>
                    <a:outerShdw blurRad="50800" dist="38100" dir="16200000" rotWithShape="0">
                      <a:prstClr val="black">
                        <a:alpha val="40000"/>
                      </a:prstClr>
                    </a:outerShdw>
                  </a:effectLst>
                  <a:latin typeface="+mj-lt"/>
                </a:rPr>
                <a:t>ລອດ</a:t>
              </a:r>
              <a:r>
                <a:rPr lang="en-US" b="1" kern="1200" dirty="0">
                  <a:solidFill>
                    <a:schemeClr val="bg1"/>
                  </a:solidFill>
                  <a:effectLst>
                    <a:glow rad="63500">
                      <a:schemeClr val="accent1">
                        <a:satMod val="175000"/>
                        <a:alpha val="40000"/>
                      </a:schemeClr>
                    </a:glow>
                    <a:outerShdw blurRad="50800" dist="38100" dir="16200000" rotWithShape="0">
                      <a:prstClr val="black">
                        <a:alpha val="40000"/>
                      </a:prstClr>
                    </a:outerShdw>
                  </a:effectLst>
                  <a:latin typeface="+mj-lt"/>
                </a:rPr>
                <a:t> </a:t>
              </a:r>
              <a:r>
                <a:rPr lang="lo-LA" b="1" kern="1200" dirty="0">
                  <a:solidFill>
                    <a:schemeClr val="bg1"/>
                  </a:solidFill>
                  <a:effectLst>
                    <a:glow rad="63500">
                      <a:schemeClr val="accent1">
                        <a:satMod val="175000"/>
                        <a:alpha val="40000"/>
                      </a:schemeClr>
                    </a:glow>
                    <a:outerShdw blurRad="50800" dist="38100" dir="16200000" rotWithShape="0">
                      <a:prstClr val="black">
                        <a:alpha val="40000"/>
                      </a:prstClr>
                    </a:outerShdw>
                  </a:effectLst>
                  <a:latin typeface="+mj-lt"/>
                </a:rPr>
                <a:t>5% </a:t>
              </a:r>
              <a:endParaRPr lang="en-GB" kern="1200" dirty="0">
                <a:solidFill>
                  <a:schemeClr val="bg1"/>
                </a:solidFill>
                <a:effectLst>
                  <a:glow rad="63500">
                    <a:schemeClr val="accent1">
                      <a:satMod val="175000"/>
                      <a:alpha val="40000"/>
                    </a:schemeClr>
                  </a:glow>
                  <a:outerShdw blurRad="50800" dist="38100" dir="16200000" rotWithShape="0">
                    <a:prstClr val="black">
                      <a:alpha val="40000"/>
                    </a:prstClr>
                  </a:outerShdw>
                </a:effectLst>
                <a:latin typeface="+mj-lt"/>
              </a:endParaRPr>
            </a:p>
          </p:txBody>
        </p:sp>
      </p:grpSp>
      <p:grpSp>
        <p:nvGrpSpPr>
          <p:cNvPr id="30" name="Group 29">
            <a:extLst>
              <a:ext uri="{FF2B5EF4-FFF2-40B4-BE49-F238E27FC236}">
                <a16:creationId xmlns:a16="http://schemas.microsoft.com/office/drawing/2014/main" id="{FC62F45A-0070-1DAD-2157-BB10ADA668AB}"/>
              </a:ext>
            </a:extLst>
          </p:cNvPr>
          <p:cNvGrpSpPr/>
          <p:nvPr/>
        </p:nvGrpSpPr>
        <p:grpSpPr>
          <a:xfrm>
            <a:off x="5956300" y="3163619"/>
            <a:ext cx="4732804" cy="607726"/>
            <a:chOff x="0" y="2985579"/>
            <a:chExt cx="6821975" cy="1163469"/>
          </a:xfrm>
          <a:scene3d>
            <a:camera prst="orthographicFront"/>
            <a:lightRig rig="flat" dir="t"/>
          </a:scene3d>
        </p:grpSpPr>
        <p:sp>
          <p:nvSpPr>
            <p:cNvPr id="32" name="Arrow: Pentagon 31">
              <a:extLst>
                <a:ext uri="{FF2B5EF4-FFF2-40B4-BE49-F238E27FC236}">
                  <a16:creationId xmlns:a16="http://schemas.microsoft.com/office/drawing/2014/main" id="{28755498-4ECA-AA2B-EC44-6CB851E1B4AD}"/>
                </a:ext>
              </a:extLst>
            </p:cNvPr>
            <p:cNvSpPr/>
            <p:nvPr/>
          </p:nvSpPr>
          <p:spPr>
            <a:xfrm rot="10800000">
              <a:off x="0" y="2985579"/>
              <a:ext cx="6821975" cy="1163469"/>
            </a:xfrm>
            <a:prstGeom prst="homePlate">
              <a:avLst/>
            </a:prstGeom>
            <a:gradFill rotWithShape="0">
              <a:gsLst>
                <a:gs pos="0">
                  <a:srgbClr val="002060"/>
                </a:gs>
                <a:gs pos="100000">
                  <a:schemeClr val="accent1">
                    <a:hueOff val="0"/>
                    <a:satOff val="0"/>
                    <a:lumOff val="0"/>
                    <a:alphaOff val="0"/>
                    <a:tint val="90000"/>
                    <a:lumMod val="95000"/>
                  </a:schemeClr>
                </a:gs>
              </a:gsLst>
            </a:gra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a:lstStyle/>
            <a:p>
              <a:endParaRPr lang="en-GB"/>
            </a:p>
          </p:txBody>
        </p:sp>
        <p:sp>
          <p:nvSpPr>
            <p:cNvPr id="33" name="Arrow: Pentagon 10">
              <a:extLst>
                <a:ext uri="{FF2B5EF4-FFF2-40B4-BE49-F238E27FC236}">
                  <a16:creationId xmlns:a16="http://schemas.microsoft.com/office/drawing/2014/main" id="{F677473F-6FF8-02C9-85CE-E896CA49D6BC}"/>
                </a:ext>
              </a:extLst>
            </p:cNvPr>
            <p:cNvSpPr txBox="1"/>
            <p:nvPr/>
          </p:nvSpPr>
          <p:spPr>
            <a:xfrm>
              <a:off x="32201" y="2985579"/>
              <a:ext cx="6574015" cy="116346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13058" tIns="137160" rIns="256032" bIns="137160" numCol="1" spcCol="1270" anchor="ctr" anchorCtr="0">
              <a:noAutofit/>
            </a:bodyPr>
            <a:lstStyle/>
            <a:p>
              <a:pPr lvl="0" algn="l" defTabSz="1600200">
                <a:lnSpc>
                  <a:spcPts val="2000"/>
                </a:lnSpc>
                <a:spcBef>
                  <a:spcPct val="0"/>
                </a:spcBef>
                <a:spcAft>
                  <a:spcPts val="0"/>
                </a:spcAft>
                <a:buNone/>
              </a:pPr>
              <a:r>
                <a:rPr lang="en-GB" sz="2400" b="0" kern="1200" dirty="0">
                  <a:solidFill>
                    <a:srgbClr val="FF9900"/>
                  </a:solidFill>
                  <a:effectLst>
                    <a:outerShdw blurRad="50800" dist="25400" dir="16200000" rotWithShape="0">
                      <a:prstClr val="black">
                        <a:alpha val="40000"/>
                      </a:prstClr>
                    </a:outerShdw>
                  </a:effectLst>
                  <a:latin typeface="+mj-lt"/>
                </a:rPr>
                <a:t>Prevent to survive &amp; Prosper</a:t>
              </a:r>
            </a:p>
            <a:p>
              <a:pPr lvl="0" algn="l" defTabSz="1600200">
                <a:lnSpc>
                  <a:spcPts val="2000"/>
                </a:lnSpc>
                <a:spcBef>
                  <a:spcPct val="0"/>
                </a:spcBef>
                <a:spcAft>
                  <a:spcPts val="0"/>
                </a:spcAft>
                <a:buNone/>
              </a:pPr>
              <a:r>
                <a:rPr lang="lo-LA" b="1" kern="1200" dirty="0">
                  <a:solidFill>
                    <a:schemeClr val="bg1"/>
                  </a:solidFill>
                  <a:effectLst>
                    <a:outerShdw blurRad="50800" dist="38100" dir="16200000" rotWithShape="0">
                      <a:schemeClr val="tx1">
                        <a:alpha val="40000"/>
                      </a:schemeClr>
                    </a:outerShdw>
                  </a:effectLst>
                  <a:latin typeface="+mj-lt"/>
                </a:rPr>
                <a:t>ປ້ອງກັນ</a:t>
              </a:r>
              <a:r>
                <a:rPr lang="en-US" b="1" kern="1200" dirty="0">
                  <a:solidFill>
                    <a:schemeClr val="bg1"/>
                  </a:solidFill>
                  <a:effectLst>
                    <a:outerShdw blurRad="50800" dist="38100" dir="16200000" rotWithShape="0">
                      <a:schemeClr val="tx1">
                        <a:alpha val="40000"/>
                      </a:schemeClr>
                    </a:outerShdw>
                  </a:effectLst>
                  <a:latin typeface="+mj-lt"/>
                </a:rPr>
                <a:t> </a:t>
              </a:r>
              <a:r>
                <a:rPr lang="lo-LA" b="1" kern="1200" dirty="0">
                  <a:solidFill>
                    <a:schemeClr val="bg1"/>
                  </a:solidFill>
                  <a:effectLst>
                    <a:outerShdw blurRad="50800" dist="38100" dir="16200000" rotWithShape="0">
                      <a:schemeClr val="tx1">
                        <a:alpha val="40000"/>
                      </a:schemeClr>
                    </a:outerShdw>
                  </a:effectLst>
                  <a:latin typeface="+mj-lt"/>
                </a:rPr>
                <a:t>ລອດໄພ</a:t>
              </a:r>
              <a:r>
                <a:rPr lang="en-US" b="1" kern="1200" dirty="0">
                  <a:solidFill>
                    <a:schemeClr val="bg1"/>
                  </a:solidFill>
                  <a:effectLst>
                    <a:outerShdw blurRad="50800" dist="38100" dir="16200000" rotWithShape="0">
                      <a:schemeClr val="tx1">
                        <a:alpha val="40000"/>
                      </a:schemeClr>
                    </a:outerShdw>
                  </a:effectLst>
                  <a:latin typeface="+mj-lt"/>
                </a:rPr>
                <a:t> </a:t>
              </a:r>
              <a:r>
                <a:rPr lang="lo-LA" b="1" kern="1200" dirty="0">
                  <a:solidFill>
                    <a:schemeClr val="bg1"/>
                  </a:solidFill>
                  <a:effectLst>
                    <a:outerShdw blurRad="50800" dist="38100" dir="16200000" rotWithShape="0">
                      <a:schemeClr val="tx1">
                        <a:alpha val="40000"/>
                      </a:schemeClr>
                    </a:outerShdw>
                  </a:effectLst>
                  <a:latin typeface="+mj-lt"/>
                </a:rPr>
                <a:t>ແລະ</a:t>
              </a:r>
              <a:r>
                <a:rPr lang="en-US" b="1" kern="1200" dirty="0">
                  <a:solidFill>
                    <a:schemeClr val="bg1"/>
                  </a:solidFill>
                  <a:effectLst>
                    <a:outerShdw blurRad="50800" dist="38100" dir="16200000" rotWithShape="0">
                      <a:schemeClr val="tx1">
                        <a:alpha val="40000"/>
                      </a:schemeClr>
                    </a:outerShdw>
                  </a:effectLst>
                  <a:latin typeface="+mj-lt"/>
                </a:rPr>
                <a:t> </a:t>
              </a:r>
              <a:r>
                <a:rPr lang="lo-LA" b="1" kern="1200" dirty="0">
                  <a:solidFill>
                    <a:schemeClr val="bg1"/>
                  </a:solidFill>
                  <a:effectLst>
                    <a:outerShdw blurRad="50800" dist="38100" dir="16200000" rotWithShape="0">
                      <a:schemeClr val="tx1">
                        <a:alpha val="40000"/>
                      </a:schemeClr>
                    </a:outerShdw>
                  </a:effectLst>
                  <a:latin typeface="+mj-lt"/>
                </a:rPr>
                <a:t>ພັດທະນາ</a:t>
              </a:r>
              <a:r>
                <a:rPr lang="en-US" b="1" dirty="0">
                  <a:solidFill>
                    <a:schemeClr val="bg1"/>
                  </a:solidFill>
                  <a:effectLst>
                    <a:outerShdw blurRad="50800" dist="38100" dir="16200000" rotWithShape="0">
                      <a:schemeClr val="tx1">
                        <a:alpha val="40000"/>
                      </a:schemeClr>
                    </a:outerShdw>
                  </a:effectLst>
                  <a:latin typeface="+mj-lt"/>
                </a:rPr>
                <a:t>:</a:t>
              </a:r>
              <a:r>
                <a:rPr lang="en-US" b="1" kern="1200" dirty="0">
                  <a:solidFill>
                    <a:schemeClr val="bg1"/>
                  </a:solidFill>
                  <a:effectLst>
                    <a:outerShdw blurRad="50800" dist="38100" dir="16200000" rotWithShape="0">
                      <a:schemeClr val="tx1">
                        <a:alpha val="40000"/>
                      </a:schemeClr>
                    </a:outerShdw>
                  </a:effectLst>
                  <a:latin typeface="+mj-lt"/>
                </a:rPr>
                <a:t>  </a:t>
              </a:r>
              <a:endParaRPr lang="en-GB" kern="1200" dirty="0">
                <a:solidFill>
                  <a:schemeClr val="bg1"/>
                </a:solidFill>
                <a:effectLst>
                  <a:outerShdw blurRad="50800" dist="38100" dir="16200000" rotWithShape="0">
                    <a:schemeClr val="tx1">
                      <a:alpha val="40000"/>
                    </a:schemeClr>
                  </a:outerShdw>
                </a:effectLst>
                <a:latin typeface="+mj-lt"/>
              </a:endParaRPr>
            </a:p>
          </p:txBody>
        </p:sp>
      </p:grpSp>
      <p:sp>
        <p:nvSpPr>
          <p:cNvPr id="41" name="Oval 40">
            <a:extLst>
              <a:ext uri="{FF2B5EF4-FFF2-40B4-BE49-F238E27FC236}">
                <a16:creationId xmlns:a16="http://schemas.microsoft.com/office/drawing/2014/main" id="{7DB5FD7A-C384-5CFF-A9BA-44753DA3B355}"/>
              </a:ext>
            </a:extLst>
          </p:cNvPr>
          <p:cNvSpPr/>
          <p:nvPr/>
        </p:nvSpPr>
        <p:spPr>
          <a:xfrm>
            <a:off x="5919551" y="2540997"/>
            <a:ext cx="452920" cy="446800"/>
          </a:xfrm>
          <a:prstGeom prst="ellipse">
            <a:avLst/>
          </a:prstGeom>
          <a:blipFill>
            <a:blip r:embed="rId7">
              <a:extLst>
                <a:ext uri="{837473B0-CC2E-450A-ABE3-18F120FF3D39}">
                  <a1611:picAttrSrcUrl xmlns:a1611="http://schemas.microsoft.com/office/drawing/2016/11/main" r:id="rId8"/>
                </a:ext>
              </a:extLst>
            </a:blip>
            <a:srcRect/>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45" name="Oval 44">
            <a:extLst>
              <a:ext uri="{FF2B5EF4-FFF2-40B4-BE49-F238E27FC236}">
                <a16:creationId xmlns:a16="http://schemas.microsoft.com/office/drawing/2014/main" id="{41B5C7D1-E49F-A334-46A5-8178B04972E8}"/>
              </a:ext>
            </a:extLst>
          </p:cNvPr>
          <p:cNvSpPr/>
          <p:nvPr/>
        </p:nvSpPr>
        <p:spPr>
          <a:xfrm>
            <a:off x="5919551" y="3207803"/>
            <a:ext cx="434263" cy="423701"/>
          </a:xfrm>
          <a:prstGeom prst="ellipse">
            <a:avLst/>
          </a:prstGeom>
          <a: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46" name="TextBox 45">
            <a:extLst>
              <a:ext uri="{FF2B5EF4-FFF2-40B4-BE49-F238E27FC236}">
                <a16:creationId xmlns:a16="http://schemas.microsoft.com/office/drawing/2014/main" id="{B7E686B4-B6C1-2FD8-773F-2B7C1287E159}"/>
              </a:ext>
            </a:extLst>
          </p:cNvPr>
          <p:cNvSpPr txBox="1"/>
          <p:nvPr/>
        </p:nvSpPr>
        <p:spPr>
          <a:xfrm>
            <a:off x="200115" y="519985"/>
            <a:ext cx="5181599" cy="2185214"/>
          </a:xfrm>
          <a:prstGeom prst="rect">
            <a:avLst/>
          </a:prstGeom>
          <a:noFill/>
        </p:spPr>
        <p:txBody>
          <a:bodyPr wrap="square" rtlCol="0">
            <a:spAutoFit/>
          </a:bodyPr>
          <a:lstStyle/>
          <a:p>
            <a:pPr algn="ctr"/>
            <a:r>
              <a:rPr lang="en-US" sz="4400" b="1" dirty="0">
                <a:solidFill>
                  <a:schemeClr val="accent6">
                    <a:lumMod val="75000"/>
                    <a:alpha val="93000"/>
                  </a:schemeClr>
                </a:solidFill>
                <a:effectLst>
                  <a:glow rad="127000">
                    <a:srgbClr val="002060"/>
                  </a:glow>
                  <a:outerShdw blurRad="50800" dist="25400" dir="16200000" rotWithShape="0">
                    <a:schemeClr val="bg1">
                      <a:alpha val="40000"/>
                    </a:schemeClr>
                  </a:outerShdw>
                </a:effectLst>
                <a:latin typeface="PB Melon" panose="020B0502040504020204" pitchFamily="34" charset="0"/>
                <a:ea typeface="Cambria Math" panose="02040503050406030204" pitchFamily="18" charset="0"/>
                <a:cs typeface="PB Melon" panose="020B0502040504020204" pitchFamily="34" charset="0"/>
              </a:rPr>
              <a:t>Cataclysm</a:t>
            </a:r>
          </a:p>
          <a:p>
            <a:pPr algn="ctr"/>
            <a:r>
              <a:rPr lang="en-US" sz="2400" dirty="0">
                <a:solidFill>
                  <a:schemeClr val="bg1"/>
                </a:solidFill>
                <a:effectLst>
                  <a:glow rad="127000">
                    <a:srgbClr val="002060"/>
                  </a:glow>
                  <a:outerShdw blurRad="50800" dist="25400" dir="16200000" rotWithShape="0">
                    <a:prstClr val="black">
                      <a:alpha val="40000"/>
                    </a:prstClr>
                  </a:outerShdw>
                </a:effectLst>
                <a:latin typeface="PB Champasak" panose="020B0502040504020204" pitchFamily="34" charset="0"/>
                <a:ea typeface="Cambria Math" panose="02040503050406030204" pitchFamily="18" charset="0"/>
                <a:cs typeface="PB Champasak" panose="020B0502040504020204" pitchFamily="34" charset="0"/>
              </a:rPr>
              <a:t>Nothing survives</a:t>
            </a:r>
          </a:p>
          <a:p>
            <a:pPr algn="ctr"/>
            <a:r>
              <a:rPr lang="lo-LA" sz="4400" b="1" dirty="0">
                <a:solidFill>
                  <a:schemeClr val="accent6">
                    <a:lumMod val="75000"/>
                    <a:alpha val="93000"/>
                  </a:schemeClr>
                </a:solidFill>
                <a:effectLst>
                  <a:glow rad="127000">
                    <a:srgbClr val="002060"/>
                  </a:glow>
                  <a:outerShdw blurRad="50800" dist="25400" dir="16200000" rotWithShape="0">
                    <a:schemeClr val="bg1">
                      <a:alpha val="40000"/>
                    </a:schemeClr>
                  </a:outerShdw>
                </a:effectLst>
                <a:latin typeface="PB Melon" panose="020B0502040504020204" pitchFamily="34" charset="0"/>
                <a:ea typeface="Cambria Math" panose="02040503050406030204" pitchFamily="18" charset="0"/>
                <a:cs typeface="PB Melon" panose="020B0502040504020204" pitchFamily="34" charset="0"/>
              </a:rPr>
              <a:t>ໂລກພັງທະລາຍ</a:t>
            </a:r>
            <a:endParaRPr lang="en-US" sz="4400" b="1" dirty="0">
              <a:solidFill>
                <a:schemeClr val="accent6">
                  <a:lumMod val="75000"/>
                  <a:alpha val="93000"/>
                </a:schemeClr>
              </a:solidFill>
              <a:effectLst>
                <a:glow rad="127000">
                  <a:srgbClr val="002060"/>
                </a:glow>
                <a:outerShdw blurRad="50800" dist="25400" dir="16200000" rotWithShape="0">
                  <a:schemeClr val="bg1">
                    <a:alpha val="40000"/>
                  </a:schemeClr>
                </a:outerShdw>
              </a:effectLst>
              <a:latin typeface="PB Melon" panose="020B0502040504020204" pitchFamily="34" charset="0"/>
              <a:ea typeface="Cambria Math" panose="02040503050406030204" pitchFamily="18" charset="0"/>
              <a:cs typeface="PB Melon" panose="020B0502040504020204" pitchFamily="34" charset="0"/>
            </a:endParaRPr>
          </a:p>
          <a:p>
            <a:pPr algn="ctr"/>
            <a:r>
              <a:rPr lang="lo-LA" sz="2400" dirty="0">
                <a:solidFill>
                  <a:schemeClr val="bg1"/>
                </a:solidFill>
                <a:effectLst>
                  <a:glow rad="127000">
                    <a:srgbClr val="002060"/>
                  </a:glow>
                  <a:outerShdw blurRad="50800" dist="25400" dir="16200000" rotWithShape="0">
                    <a:prstClr val="black">
                      <a:alpha val="40000"/>
                    </a:prstClr>
                  </a:outerShdw>
                </a:effectLst>
                <a:latin typeface="PB Champasak" panose="020B0502040504020204" pitchFamily="34" charset="0"/>
                <a:ea typeface="Cambria Math" panose="02040503050406030204" pitchFamily="18" charset="0"/>
                <a:cs typeface="PB Champasak" panose="020B0502040504020204" pitchFamily="34" charset="0"/>
              </a:rPr>
              <a:t>ບໍ່ມີສິ່ງໃດລອດ</a:t>
            </a:r>
            <a:endParaRPr lang="en-GB" sz="2400" dirty="0">
              <a:solidFill>
                <a:schemeClr val="bg1"/>
              </a:solidFill>
              <a:effectLst>
                <a:glow rad="127000">
                  <a:srgbClr val="002060"/>
                </a:glow>
                <a:outerShdw blurRad="50800" dist="25400" dir="16200000" rotWithShape="0">
                  <a:prstClr val="black">
                    <a:alpha val="40000"/>
                  </a:prstClr>
                </a:outerShdw>
              </a:effectLst>
              <a:latin typeface="PB Champasak" panose="020B0502040504020204" pitchFamily="34" charset="0"/>
              <a:ea typeface="Cambria Math" panose="02040503050406030204" pitchFamily="18" charset="0"/>
              <a:cs typeface="PB Champasak" panose="020B0502040504020204" pitchFamily="34" charset="0"/>
            </a:endParaRPr>
          </a:p>
        </p:txBody>
      </p:sp>
      <p:sp>
        <p:nvSpPr>
          <p:cNvPr id="47" name="TextBox 46">
            <a:extLst>
              <a:ext uri="{FF2B5EF4-FFF2-40B4-BE49-F238E27FC236}">
                <a16:creationId xmlns:a16="http://schemas.microsoft.com/office/drawing/2014/main" id="{6FFCC6E6-ECE5-9635-63C8-5B4D050734C0}"/>
              </a:ext>
            </a:extLst>
          </p:cNvPr>
          <p:cNvSpPr txBox="1"/>
          <p:nvPr/>
        </p:nvSpPr>
        <p:spPr>
          <a:xfrm>
            <a:off x="6184900" y="4333498"/>
            <a:ext cx="4419600" cy="830997"/>
          </a:xfrm>
          <a:prstGeom prst="rect">
            <a:avLst/>
          </a:prstGeom>
          <a:noFill/>
        </p:spPr>
        <p:txBody>
          <a:bodyPr wrap="square" rtlCol="0">
            <a:spAutoFit/>
          </a:bodyPr>
          <a:lstStyle/>
          <a:p>
            <a:pPr algn="ctr"/>
            <a:r>
              <a:rPr lang="en-GB" sz="2800" dirty="0">
                <a:solidFill>
                  <a:schemeClr val="bg1"/>
                </a:solidFill>
                <a:effectLst>
                  <a:glow rad="101600">
                    <a:schemeClr val="tx1">
                      <a:alpha val="40000"/>
                    </a:schemeClr>
                  </a:glow>
                  <a:outerShdw blurRad="101600" dist="38100" dir="16200000" rotWithShape="0">
                    <a:srgbClr val="002060">
                      <a:alpha val="40000"/>
                    </a:srgbClr>
                  </a:outerShdw>
                </a:effectLst>
                <a:latin typeface="Montserrat Black" panose="00000A00000000000000" pitchFamily="2" charset="0"/>
                <a:ea typeface="Cambria Math" panose="02040503050406030204" pitchFamily="18" charset="0"/>
              </a:rPr>
              <a:t>TYPE I CIVILISATION</a:t>
            </a:r>
          </a:p>
          <a:p>
            <a:pPr algn="ctr"/>
            <a:r>
              <a:rPr lang="en-GB" sz="2000" dirty="0">
                <a:solidFill>
                  <a:schemeClr val="bg1"/>
                </a:solidFill>
                <a:effectLst>
                  <a:glow rad="101600">
                    <a:schemeClr val="tx1">
                      <a:alpha val="40000"/>
                    </a:schemeClr>
                  </a:glow>
                  <a:outerShdw blurRad="101600" dist="38100" dir="16200000" rotWithShape="0">
                    <a:srgbClr val="002060">
                      <a:alpha val="40000"/>
                    </a:srgbClr>
                  </a:outerShdw>
                </a:effectLst>
                <a:latin typeface="Cambria Math" panose="02040503050406030204" pitchFamily="18" charset="0"/>
                <a:ea typeface="Cambria Math" panose="02040503050406030204" pitchFamily="18" charset="0"/>
              </a:rPr>
              <a:t>A Beacon of Abundance and Prosperity</a:t>
            </a:r>
            <a:endParaRPr lang="en-GB" sz="3200" dirty="0">
              <a:solidFill>
                <a:schemeClr val="bg1"/>
              </a:solidFill>
              <a:effectLst>
                <a:glow rad="101600">
                  <a:schemeClr val="tx1">
                    <a:alpha val="40000"/>
                  </a:schemeClr>
                </a:glow>
                <a:outerShdw blurRad="101600" dist="38100" dir="16200000" rotWithShape="0">
                  <a:srgbClr val="002060">
                    <a:alpha val="40000"/>
                  </a:srgbClr>
                </a:outerShdw>
              </a:effectLst>
              <a:latin typeface="Cambria Math" panose="02040503050406030204" pitchFamily="18" charset="0"/>
              <a:ea typeface="Cambria Math" panose="02040503050406030204" pitchFamily="18" charset="0"/>
            </a:endParaRPr>
          </a:p>
        </p:txBody>
      </p:sp>
      <p:sp>
        <p:nvSpPr>
          <p:cNvPr id="2" name="TextBox 1">
            <a:extLst>
              <a:ext uri="{FF2B5EF4-FFF2-40B4-BE49-F238E27FC236}">
                <a16:creationId xmlns:a16="http://schemas.microsoft.com/office/drawing/2014/main" id="{876D90A6-D24D-E494-1709-AFC20993E95D}"/>
              </a:ext>
            </a:extLst>
          </p:cNvPr>
          <p:cNvSpPr txBox="1"/>
          <p:nvPr/>
        </p:nvSpPr>
        <p:spPr>
          <a:xfrm>
            <a:off x="317500" y="5827188"/>
            <a:ext cx="2286000" cy="1692771"/>
          </a:xfrm>
          <a:prstGeom prst="rect">
            <a:avLst/>
          </a:prstGeom>
          <a:solidFill>
            <a:schemeClr val="accent1">
              <a:alpha val="70000"/>
            </a:schemeClr>
          </a:solidFill>
          <a:ln w="12700">
            <a:solidFill>
              <a:schemeClr val="accent1">
                <a:shade val="15000"/>
              </a:schemeClr>
            </a:solidFill>
          </a:ln>
        </p:spPr>
        <p:txBody>
          <a:bodyPr wrap="square" rtlCol="0">
            <a:spAutoFit/>
          </a:bodyPr>
          <a:lstStyle/>
          <a:p>
            <a:pPr algn="r"/>
            <a:r>
              <a:rPr lang="en-GB" sz="3200" dirty="0">
                <a:solidFill>
                  <a:schemeClr val="bg1"/>
                </a:solidFill>
                <a:effectLst>
                  <a:outerShdw blurRad="50800" dist="50800" dir="5400000" algn="ctr" rotWithShape="0">
                    <a:schemeClr val="tx1"/>
                  </a:outerShdw>
                </a:effectLst>
                <a:latin typeface="Montserrat Light" panose="00000400000000000000" pitchFamily="2" charset="0"/>
              </a:rPr>
              <a:t>Cyclical</a:t>
            </a:r>
            <a:endParaRPr lang="en-GB" sz="7700" dirty="0">
              <a:solidFill>
                <a:schemeClr val="bg1"/>
              </a:solidFill>
              <a:effectLst>
                <a:outerShdw blurRad="50800" dist="50800" dir="5400000" algn="ctr" rotWithShape="0">
                  <a:schemeClr val="tx1"/>
                </a:outerShdw>
              </a:effectLst>
              <a:latin typeface="Montserrat Light" panose="00000400000000000000" pitchFamily="2" charset="0"/>
            </a:endParaRPr>
          </a:p>
          <a:p>
            <a:pPr algn="r"/>
            <a:r>
              <a:rPr lang="en-GB" sz="3600" dirty="0">
                <a:solidFill>
                  <a:srgbClr val="33CCCC"/>
                </a:solidFill>
                <a:effectLst>
                  <a:outerShdw blurRad="50800" dist="50800" dir="5400000" algn="ctr" rotWithShape="0">
                    <a:schemeClr val="tx1"/>
                  </a:outerShdw>
                </a:effectLst>
                <a:latin typeface="Montserrat ExtraBold" panose="00000900000000000000" pitchFamily="2" charset="0"/>
              </a:rPr>
              <a:t>Climate</a:t>
            </a:r>
          </a:p>
          <a:p>
            <a:pPr algn="r"/>
            <a:r>
              <a:rPr lang="en-GB" sz="3600" dirty="0">
                <a:solidFill>
                  <a:schemeClr val="bg1"/>
                </a:solidFill>
                <a:effectLst>
                  <a:outerShdw blurRad="50800" dist="50800" dir="5400000" algn="ctr" rotWithShape="0">
                    <a:schemeClr val="tx1"/>
                  </a:outerShdw>
                </a:effectLst>
                <a:latin typeface="Montserrat ExtraBold" panose="00000900000000000000" pitchFamily="2" charset="0"/>
              </a:rPr>
              <a:t>Collapse</a:t>
            </a:r>
          </a:p>
        </p:txBody>
      </p:sp>
      <p:sp>
        <p:nvSpPr>
          <p:cNvPr id="4" name="TextBox 3">
            <a:extLst>
              <a:ext uri="{FF2B5EF4-FFF2-40B4-BE49-F238E27FC236}">
                <a16:creationId xmlns:a16="http://schemas.microsoft.com/office/drawing/2014/main" id="{FD29AF6B-D482-C9EF-9A5A-7577D5FC3C5E}"/>
              </a:ext>
            </a:extLst>
          </p:cNvPr>
          <p:cNvSpPr txBox="1"/>
          <p:nvPr/>
        </p:nvSpPr>
        <p:spPr>
          <a:xfrm>
            <a:off x="2603500" y="5839626"/>
            <a:ext cx="3810000" cy="1676806"/>
          </a:xfrm>
          <a:prstGeom prst="rect">
            <a:avLst/>
          </a:prstGeom>
          <a:solidFill>
            <a:schemeClr val="tx1">
              <a:alpha val="70000"/>
            </a:schemeClr>
          </a:solidFill>
        </p:spPr>
        <p:txBody>
          <a:bodyPr wrap="square" rtlCol="0">
            <a:spAutoFit/>
          </a:bodyPr>
          <a:lstStyle/>
          <a:p>
            <a:pPr>
              <a:lnSpc>
                <a:spcPts val="2500"/>
              </a:lnSpc>
            </a:pPr>
            <a:r>
              <a:rPr lang="lo-LA" dirty="0">
                <a:solidFill>
                  <a:schemeClr val="bg1"/>
                </a:solidFill>
                <a:effectLst>
                  <a:outerShdw blurRad="50800" dist="25400" dir="5400000" algn="ctr" rotWithShape="0">
                    <a:schemeClr val="tx1"/>
                  </a:outerShdw>
                </a:effectLst>
              </a:rPr>
              <a:t>ທຸກໆ</a:t>
            </a:r>
            <a:r>
              <a:rPr lang="en-GB" baseline="30000" dirty="0">
                <a:solidFill>
                  <a:schemeClr val="bg1"/>
                </a:solidFill>
                <a:latin typeface="Montserrat Medium" panose="00000600000000000000" pitchFamily="2" charset="0"/>
              </a:rPr>
              <a:t>(1)</a:t>
            </a:r>
            <a:r>
              <a:rPr lang="lo-LA" dirty="0">
                <a:solidFill>
                  <a:schemeClr val="bg1"/>
                </a:solidFill>
                <a:effectLst>
                  <a:outerShdw blurRad="50800" dist="25400" dir="5400000" algn="ctr" rotWithShape="0">
                    <a:schemeClr val="tx1"/>
                  </a:outerShdw>
                </a:effectLst>
              </a:rPr>
              <a:t> ±</a:t>
            </a:r>
            <a:r>
              <a:rPr lang="en-US" dirty="0">
                <a:solidFill>
                  <a:schemeClr val="bg1"/>
                </a:solidFill>
                <a:effectLst>
                  <a:outerShdw blurRad="50800" dist="25400" dir="5400000" algn="ctr" rotWithShape="0">
                    <a:schemeClr val="tx1"/>
                  </a:outerShdw>
                </a:effectLst>
              </a:rPr>
              <a:t>5</a:t>
            </a:r>
            <a:r>
              <a:rPr lang="lo-LA" dirty="0">
                <a:solidFill>
                  <a:schemeClr val="bg1"/>
                </a:solidFill>
                <a:effectLst>
                  <a:outerShdw blurRad="50800" dist="25400" dir="5400000" algn="ctr" rotWithShape="0">
                    <a:schemeClr val="tx1"/>
                  </a:outerShdw>
                </a:effectLst>
              </a:rPr>
              <a:t>,</a:t>
            </a:r>
            <a:r>
              <a:rPr lang="en-US" dirty="0">
                <a:solidFill>
                  <a:schemeClr val="bg1"/>
                </a:solidFill>
                <a:effectLst>
                  <a:outerShdw blurRad="50800" dist="25400" dir="5400000" algn="ctr" rotWithShape="0">
                    <a:schemeClr val="tx1"/>
                  </a:outerShdw>
                </a:effectLst>
              </a:rPr>
              <a:t>0</a:t>
            </a:r>
            <a:r>
              <a:rPr lang="lo-LA" dirty="0">
                <a:solidFill>
                  <a:schemeClr val="bg1"/>
                </a:solidFill>
                <a:effectLst>
                  <a:outerShdw blurRad="50800" dist="25400" dir="5400000" algn="ctr" rotWithShape="0">
                    <a:schemeClr val="tx1"/>
                  </a:outerShdw>
                </a:effectLst>
              </a:rPr>
              <a:t>00</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ຫາ</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a:t>
            </a:r>
            <a:r>
              <a:rPr lang="en-US" dirty="0">
                <a:solidFill>
                  <a:schemeClr val="bg1"/>
                </a:solidFill>
                <a:effectLst>
                  <a:outerShdw blurRad="50800" dist="25400" dir="5400000" algn="ctr" rotWithShape="0">
                    <a:schemeClr val="tx1"/>
                  </a:outerShdw>
                </a:effectLst>
              </a:rPr>
              <a:t>35</a:t>
            </a:r>
            <a:r>
              <a:rPr lang="lo-LA" dirty="0">
                <a:solidFill>
                  <a:schemeClr val="bg1"/>
                </a:solidFill>
                <a:effectLst>
                  <a:outerShdw blurRad="50800" dist="25400" dir="5400000" algn="ctr" rotWithShape="0">
                    <a:schemeClr val="tx1"/>
                  </a:outerShdw>
                </a:effectLst>
              </a:rPr>
              <a:t>,000 ປີ ໂລກປະເຊີນຫນ້າກັບການລົ້ມລະລາຍຂອງດິນຟ້າອາກາດ</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ແບບທໍາລາຍຊີວິດສ່ວນໃຫຍ່</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ຮູ້ກັນໃນຊື່</a:t>
            </a:r>
            <a:r>
              <a:rPr lang="en-US" dirty="0">
                <a:solidFill>
                  <a:schemeClr val="bg1"/>
                </a:solidFill>
                <a:effectLst>
                  <a:outerShdw blurRad="50800" dist="25400" dir="5400000" algn="ctr" rotWithShape="0">
                    <a:schemeClr val="tx1"/>
                  </a:outerShdw>
                </a:effectLst>
              </a:rPr>
              <a:t>:</a:t>
            </a:r>
            <a:r>
              <a:rPr lang="en-US" dirty="0">
                <a:effectLst>
                  <a:outerShdw blurRad="50800" dist="25400" dir="5400000" algn="ctr" rotWithShape="0">
                    <a:schemeClr val="tx1"/>
                  </a:outerShdw>
                </a:effectLst>
              </a:rPr>
              <a:t> </a:t>
            </a:r>
            <a:r>
              <a:rPr lang="lo-LA" sz="1800" b="1" dirty="0">
                <a:solidFill>
                  <a:schemeClr val="accent6">
                    <a:lumMod val="75000"/>
                  </a:schemeClr>
                </a:solidFill>
                <a:effectLst>
                  <a:outerShdw blurRad="50800" dist="25400" dir="5400000" algn="ctr" rotWithShape="0">
                    <a:schemeClr val="tx1"/>
                  </a:outerShdw>
                </a:effectLst>
                <a:latin typeface="DokChampa" panose="020B0604020202020204" pitchFamily="34" charset="-34"/>
                <a:cs typeface="+mj-cs"/>
              </a:rPr>
              <a:t>ໂລກພັງທະລາຍ</a:t>
            </a:r>
            <a:r>
              <a:rPr lang="en-US" dirty="0">
                <a:solidFill>
                  <a:schemeClr val="bg1"/>
                </a:solidFill>
                <a:effectLst>
                  <a:outerShdw blurRad="50800" dist="25400" dir="5400000" algn="ctr" rotWithShape="0">
                    <a:schemeClr val="tx1"/>
                  </a:outerShdw>
                </a:effectLst>
              </a:rPr>
              <a:t> </a:t>
            </a:r>
            <a:r>
              <a:rPr lang="lo-LA" dirty="0">
                <a:solidFill>
                  <a:schemeClr val="bg1"/>
                </a:solidFill>
                <a:effectLst>
                  <a:outerShdw blurRad="50800" dist="25400" dir="5400000" algn="ctr" rotWithShape="0">
                    <a:schemeClr val="tx1"/>
                  </a:outerShdw>
                </a:effectLst>
              </a:rPr>
              <a:t>ພາຍໃນຫນຶ່ງມື້</a:t>
            </a:r>
            <a:r>
              <a:rPr lang="en-US" dirty="0">
                <a:solidFill>
                  <a:schemeClr val="bg1"/>
                </a:solidFill>
                <a:effectLst>
                  <a:outerShdw blurRad="50800" dist="25400" dir="5400000" algn="ctr" rotWithShape="0">
                    <a:schemeClr val="tx1"/>
                  </a:outerShdw>
                </a:effectLst>
              </a:rPr>
              <a:t>. </a:t>
            </a:r>
            <a:r>
              <a:rPr lang="lo-LA" dirty="0">
                <a:solidFill>
                  <a:schemeClr val="bg1"/>
                </a:solidFill>
              </a:rPr>
              <a:t>ຈະແລຶອກ </a:t>
            </a:r>
            <a:r>
              <a:rPr lang="en-GB" sz="2000" dirty="0">
                <a:solidFill>
                  <a:schemeClr val="bg1"/>
                </a:solidFill>
                <a:latin typeface="Wingdings 2" panose="05020102010507070707" pitchFamily="18" charset="2"/>
              </a:rPr>
              <a:t>u</a:t>
            </a:r>
            <a:r>
              <a:rPr lang="lo-LA" sz="1800" dirty="0">
                <a:solidFill>
                  <a:schemeClr val="bg1"/>
                </a:solidFill>
                <a:latin typeface="Wingdings 2" panose="05020102010507070707" pitchFamily="18" charset="2"/>
              </a:rPr>
              <a:t>,</a:t>
            </a:r>
            <a:r>
              <a:rPr lang="en-GB" sz="2000" dirty="0">
                <a:solidFill>
                  <a:schemeClr val="bg1"/>
                </a:solidFill>
                <a:latin typeface="Wingdings 2" panose="05020102010507070707" pitchFamily="18" charset="2"/>
              </a:rPr>
              <a:t>v</a:t>
            </a:r>
            <a:r>
              <a:rPr lang="lo-LA" sz="1800" dirty="0">
                <a:solidFill>
                  <a:schemeClr val="bg1"/>
                </a:solidFill>
                <a:latin typeface="Wingdings 2" panose="05020102010507070707" pitchFamily="18" charset="2"/>
              </a:rPr>
              <a:t> ຫຼື </a:t>
            </a:r>
            <a:r>
              <a:rPr lang="en-GB" sz="2000" dirty="0">
                <a:solidFill>
                  <a:schemeClr val="bg1"/>
                </a:solidFill>
                <a:latin typeface="Wingdings 2" panose="05020102010507070707" pitchFamily="18" charset="2"/>
              </a:rPr>
              <a:t>w</a:t>
            </a:r>
          </a:p>
        </p:txBody>
      </p:sp>
      <p:sp>
        <p:nvSpPr>
          <p:cNvPr id="6" name="TextBox 5">
            <a:extLst>
              <a:ext uri="{FF2B5EF4-FFF2-40B4-BE49-F238E27FC236}">
                <a16:creationId xmlns:a16="http://schemas.microsoft.com/office/drawing/2014/main" id="{3FD2A665-B909-1B02-58BE-DFA93F3DC6B5}"/>
              </a:ext>
            </a:extLst>
          </p:cNvPr>
          <p:cNvSpPr txBox="1"/>
          <p:nvPr/>
        </p:nvSpPr>
        <p:spPr>
          <a:xfrm>
            <a:off x="1003300" y="2678005"/>
            <a:ext cx="3810000" cy="2624245"/>
          </a:xfrm>
          <a:prstGeom prst="rect">
            <a:avLst/>
          </a:prstGeom>
          <a:noFill/>
        </p:spPr>
        <p:txBody>
          <a:bodyPr wrap="square" rtlCol="0">
            <a:spAutoFit/>
          </a:bodyPr>
          <a:lstStyle/>
          <a:p>
            <a:pPr>
              <a:lnSpc>
                <a:spcPts val="1800"/>
              </a:lnSpc>
              <a:tabLst>
                <a:tab pos="284163" algn="l"/>
              </a:tabLst>
            </a:pPr>
            <a:r>
              <a:rPr lang="lo-LA" sz="1600" b="1" dirty="0">
                <a:solidFill>
                  <a:schemeClr val="bg1"/>
                </a:solidFill>
                <a:latin typeface="DokChampa" panose="020B0604020202020204" pitchFamily="34" charset="-34"/>
              </a:rPr>
              <a:t>ລັກສະນະ</a:t>
            </a:r>
            <a:r>
              <a:rPr lang="en-US" sz="1600" b="1" dirty="0">
                <a:solidFill>
                  <a:schemeClr val="bg1"/>
                </a:solidFill>
                <a:latin typeface="DokChampa" panose="020B0604020202020204" pitchFamily="34" charset="-34"/>
              </a:rPr>
              <a:t> </a:t>
            </a:r>
            <a:r>
              <a:rPr lang="lo-LA" sz="1600" b="1" dirty="0">
                <a:solidFill>
                  <a:schemeClr val="bg1"/>
                </a:solidFill>
                <a:latin typeface="DokChampa" panose="020B0604020202020204" pitchFamily="34" charset="-34"/>
              </a:rPr>
              <a:t>ຈະເກີດ</a:t>
            </a:r>
            <a:r>
              <a:rPr lang="en-US" sz="1600" b="1" dirty="0">
                <a:solidFill>
                  <a:schemeClr val="bg1"/>
                </a:solidFill>
                <a:latin typeface="DokChampa" panose="020B0604020202020204" pitchFamily="34" charset="-34"/>
              </a:rPr>
              <a:t> </a:t>
            </a:r>
            <a:r>
              <a:rPr lang="lo-LA" sz="1600" b="1" dirty="0">
                <a:solidFill>
                  <a:schemeClr val="bg1"/>
                </a:solidFill>
                <a:latin typeface="DokChampa" panose="020B0604020202020204" pitchFamily="34" charset="-34"/>
              </a:rPr>
              <a:t>ໂລກພັງທະລາຍ</a:t>
            </a:r>
            <a:r>
              <a:rPr lang="en-US" sz="1600" b="1" dirty="0">
                <a:solidFill>
                  <a:schemeClr val="bg1"/>
                </a:solidFill>
                <a:latin typeface="DokChampa" panose="020B0604020202020204" pitchFamily="34" charset="-34"/>
              </a:rPr>
              <a:t> </a:t>
            </a:r>
            <a:endParaRPr lang="en-GB" sz="1600" b="1" dirty="0">
              <a:solidFill>
                <a:schemeClr val="bg1"/>
              </a:solidFill>
              <a:latin typeface="DokChampa" panose="020B0604020202020204" pitchFamily="34" charset="-34"/>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ນໍ້າຖ້ວມ</a:t>
            </a:r>
            <a:r>
              <a:rPr lang="en-GB" sz="1600" b="1" dirty="0">
                <a:solidFill>
                  <a:schemeClr val="bg1"/>
                </a:solidFill>
                <a:effectLst>
                  <a:outerShdw blurRad="50800" dist="25400" dir="5400000" algn="ctr" rotWithShape="0">
                    <a:schemeClr val="tx1"/>
                  </a:outerShdw>
                </a:effectLst>
                <a:latin typeface="Montserrat Medium" panose="00000600000000000000" pitchFamily="2" charset="0"/>
              </a:rPr>
              <a:t> </a:t>
            </a: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ຫນັກຂຶ້ນ</a:t>
            </a:r>
            <a:endParaRPr lang="en-GB" sz="1600" b="1" dirty="0">
              <a:solidFill>
                <a:schemeClr val="bg1"/>
              </a:solidFill>
              <a:effectLst>
                <a:outerShdw blurRad="50800" dist="25400" dir="5400000" algn="ctr" rotWithShape="0">
                  <a:schemeClr val="tx1"/>
                </a:outerShdw>
              </a:effectLst>
              <a:latin typeface="Montserrat Medium" panose="00000600000000000000" pitchFamily="2" charset="0"/>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ແຜ່ນດິນໄຫວຫຼາຍຂຶ້ນ</a:t>
            </a:r>
            <a:endParaRPr lang="en-GB" sz="1600" b="1" dirty="0">
              <a:solidFill>
                <a:schemeClr val="bg1"/>
              </a:solidFill>
              <a:effectLst>
                <a:outerShdw blurRad="50800" dist="25400" dir="5400000" algn="ctr" rotWithShape="0">
                  <a:schemeClr val="tx1"/>
                </a:outerShdw>
              </a:effectLst>
              <a:latin typeface="Montserrat Medium" panose="00000600000000000000" pitchFamily="2" charset="0"/>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ອາກາດຮ້ອນ</a:t>
            </a:r>
            <a:r>
              <a:rPr lang="en-US" sz="1600" b="1" dirty="0">
                <a:solidFill>
                  <a:schemeClr val="bg1"/>
                </a:solidFill>
                <a:effectLst>
                  <a:outerShdw blurRad="50800" dist="25400" dir="5400000" algn="ctr" rotWithShape="0">
                    <a:schemeClr val="tx1"/>
                  </a:outerShdw>
                </a:effectLst>
                <a:latin typeface="Montserrat Medium" panose="00000600000000000000" pitchFamily="2" charset="0"/>
              </a:rPr>
              <a:t>, </a:t>
            </a: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ໄຟໄຫມ້ຫຼາຍຂຶ້ນ</a:t>
            </a:r>
            <a:endParaRPr lang="en-GB" sz="1600" b="1" dirty="0">
              <a:solidFill>
                <a:schemeClr val="bg1"/>
              </a:solidFill>
              <a:effectLst>
                <a:outerShdw blurRad="50800" dist="25400" dir="5400000" algn="ctr" rotWithShape="0">
                  <a:schemeClr val="tx1"/>
                </a:outerShdw>
              </a:effectLst>
              <a:latin typeface="Montserrat Medium" panose="00000600000000000000" pitchFamily="2" charset="0"/>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ລົມພາຍຸ</a:t>
            </a:r>
            <a:r>
              <a:rPr lang="en-US" sz="1600" b="1" dirty="0">
                <a:solidFill>
                  <a:schemeClr val="bg1"/>
                </a:solidFill>
                <a:effectLst>
                  <a:outerShdw blurRad="50800" dist="25400" dir="5400000" algn="ctr" rotWithShape="0">
                    <a:schemeClr val="tx1"/>
                  </a:outerShdw>
                </a:effectLst>
                <a:latin typeface="Montserrat Medium" panose="00000600000000000000" pitchFamily="2" charset="0"/>
              </a:rPr>
              <a:t>, </a:t>
            </a: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ຕອກນາໂດ້ ແຮງຂຶ້ນ</a:t>
            </a:r>
            <a:endParaRPr lang="en-GB" sz="1600" b="1" dirty="0">
              <a:solidFill>
                <a:schemeClr val="bg1"/>
              </a:solidFill>
              <a:effectLst>
                <a:outerShdw blurRad="50800" dist="25400" dir="5400000" algn="ctr" rotWithShape="0">
                  <a:schemeClr val="tx1"/>
                </a:outerShdw>
              </a:effectLst>
              <a:latin typeface="Montserrat Medium" panose="00000600000000000000" pitchFamily="2" charset="0"/>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ຫມາກເຫັບ</a:t>
            </a:r>
            <a:r>
              <a:rPr lang="en-US" sz="1600" b="1" dirty="0">
                <a:solidFill>
                  <a:schemeClr val="bg1"/>
                </a:solidFill>
                <a:effectLst>
                  <a:outerShdw blurRad="50800" dist="25400" dir="5400000" algn="ctr" rotWithShape="0">
                    <a:schemeClr val="tx1"/>
                  </a:outerShdw>
                </a:effectLst>
                <a:latin typeface="Montserrat Medium" panose="00000600000000000000" pitchFamily="2" charset="0"/>
              </a:rPr>
              <a:t> </a:t>
            </a: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ພາຍຸຫິມະ ຫຼາຍຂຶ້ນ</a:t>
            </a:r>
            <a:endParaRPr lang="en-GB" sz="1600" b="1" dirty="0">
              <a:solidFill>
                <a:schemeClr val="bg1"/>
              </a:solidFill>
              <a:effectLst>
                <a:outerShdw blurRad="50800" dist="25400" dir="5400000" algn="ctr" rotWithShape="0">
                  <a:schemeClr val="tx1"/>
                </a:outerShdw>
              </a:effectLst>
              <a:latin typeface="Montserrat Medium" panose="00000600000000000000" pitchFamily="2" charset="0"/>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ພູເຂົາໄຟລະເບີດແຮງຂຶ້ນ</a:t>
            </a:r>
            <a:endParaRPr lang="en-GB" sz="1600" b="1" dirty="0">
              <a:solidFill>
                <a:schemeClr val="bg1"/>
              </a:solidFill>
              <a:effectLst>
                <a:outerShdw blurRad="50800" dist="25400" dir="5400000" algn="ctr" rotWithShape="0">
                  <a:schemeClr val="tx1"/>
                </a:outerShdw>
              </a:effectLst>
              <a:latin typeface="Montserrat Medium" panose="00000600000000000000" pitchFamily="2" charset="0"/>
            </a:endParaRPr>
          </a:p>
          <a:p>
            <a:pPr marL="285750" indent="-285750">
              <a:lnSpc>
                <a:spcPts val="2600"/>
              </a:lnSpc>
              <a:buFont typeface="Wingdings 2" panose="05020102010507070707" pitchFamily="18" charset="2"/>
              <a:buChar char="R"/>
              <a:tabLst>
                <a:tab pos="284163" algn="l"/>
              </a:tabLst>
            </a:pP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ຕອນທ້າຍ</a:t>
            </a:r>
            <a:r>
              <a:rPr lang="en-US" sz="1600" b="1" dirty="0">
                <a:solidFill>
                  <a:schemeClr val="bg1"/>
                </a:solidFill>
                <a:effectLst>
                  <a:outerShdw blurRad="50800" dist="25400" dir="5400000" algn="ctr" rotWithShape="0">
                    <a:schemeClr val="tx1"/>
                  </a:outerShdw>
                </a:effectLst>
                <a:latin typeface="Montserrat Medium" panose="00000600000000000000" pitchFamily="2" charset="0"/>
              </a:rPr>
              <a:t> </a:t>
            </a:r>
            <a:r>
              <a:rPr lang="lo-LA" sz="1600" b="1" dirty="0">
                <a:solidFill>
                  <a:schemeClr val="bg1"/>
                </a:solidFill>
                <a:effectLst>
                  <a:outerShdw blurRad="50800" dist="25400" dir="5400000" algn="ctr" rotWithShape="0">
                    <a:schemeClr val="tx1"/>
                  </a:outerShdw>
                </a:effectLst>
                <a:latin typeface="Montserrat Medium" panose="00000600000000000000" pitchFamily="2" charset="0"/>
              </a:rPr>
              <a:t>ສຸນາມິ ຟອງຍັກຂຶ້ນ</a:t>
            </a:r>
            <a:r>
              <a:rPr lang="en-GB" sz="1600" b="1" dirty="0">
                <a:solidFill>
                  <a:schemeClr val="bg1"/>
                </a:solidFill>
                <a:effectLst>
                  <a:outerShdw blurRad="50800" dist="25400" dir="5400000" algn="ctr" rotWithShape="0">
                    <a:schemeClr val="tx1"/>
                  </a:outerShdw>
                </a:effectLst>
                <a:latin typeface="Montserrat Medium" panose="00000600000000000000" pitchFamily="2" charset="0"/>
              </a:rPr>
              <a:t>…</a:t>
            </a:r>
            <a:endParaRPr lang="en-GB" b="1" dirty="0">
              <a:solidFill>
                <a:schemeClr val="bg1"/>
              </a:solidFill>
              <a:effectLst>
                <a:outerShdw blurRad="50800" dist="25400" dir="5400000" algn="ctr" rotWithShape="0">
                  <a:schemeClr val="tx1"/>
                </a:outerShdw>
              </a:effectLst>
              <a:latin typeface="Montserrat Medium" panose="00000600000000000000" pitchFamily="2" charset="0"/>
            </a:endParaRPr>
          </a:p>
        </p:txBody>
      </p:sp>
      <p:sp>
        <p:nvSpPr>
          <p:cNvPr id="9" name="Rectangle 8">
            <a:hlinkClick r:id="rId11"/>
            <a:extLst>
              <a:ext uri="{FF2B5EF4-FFF2-40B4-BE49-F238E27FC236}">
                <a16:creationId xmlns:a16="http://schemas.microsoft.com/office/drawing/2014/main" id="{44D7C50E-0EF8-2867-EB4B-4ADD11076DE7}"/>
              </a:ext>
            </a:extLst>
          </p:cNvPr>
          <p:cNvSpPr/>
          <p:nvPr/>
        </p:nvSpPr>
        <p:spPr>
          <a:xfrm>
            <a:off x="1384300" y="3016250"/>
            <a:ext cx="1600200"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12"/>
            <a:extLst>
              <a:ext uri="{FF2B5EF4-FFF2-40B4-BE49-F238E27FC236}">
                <a16:creationId xmlns:a16="http://schemas.microsoft.com/office/drawing/2014/main" id="{EA13F982-8A5F-6745-CB8B-304783ACDD2F}"/>
              </a:ext>
            </a:extLst>
          </p:cNvPr>
          <p:cNvSpPr/>
          <p:nvPr/>
        </p:nvSpPr>
        <p:spPr>
          <a:xfrm>
            <a:off x="1460500" y="3393443"/>
            <a:ext cx="1828800"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3"/>
            <a:extLst>
              <a:ext uri="{FF2B5EF4-FFF2-40B4-BE49-F238E27FC236}">
                <a16:creationId xmlns:a16="http://schemas.microsoft.com/office/drawing/2014/main" id="{87836839-3912-1D0D-2461-7147724B204D}"/>
              </a:ext>
            </a:extLst>
          </p:cNvPr>
          <p:cNvSpPr/>
          <p:nvPr/>
        </p:nvSpPr>
        <p:spPr>
          <a:xfrm>
            <a:off x="1460500" y="3702050"/>
            <a:ext cx="976745" cy="2247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14"/>
            <a:extLst>
              <a:ext uri="{FF2B5EF4-FFF2-40B4-BE49-F238E27FC236}">
                <a16:creationId xmlns:a16="http://schemas.microsoft.com/office/drawing/2014/main" id="{70F7706A-7F50-CD23-4069-8156BBE76874}"/>
              </a:ext>
            </a:extLst>
          </p:cNvPr>
          <p:cNvSpPr/>
          <p:nvPr/>
        </p:nvSpPr>
        <p:spPr>
          <a:xfrm>
            <a:off x="1387293" y="4012185"/>
            <a:ext cx="759007" cy="266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5"/>
            <a:extLst>
              <a:ext uri="{FF2B5EF4-FFF2-40B4-BE49-F238E27FC236}">
                <a16:creationId xmlns:a16="http://schemas.microsoft.com/office/drawing/2014/main" id="{96A84D1A-7385-8679-5BC8-D01CBE611859}"/>
              </a:ext>
            </a:extLst>
          </p:cNvPr>
          <p:cNvSpPr/>
          <p:nvPr/>
        </p:nvSpPr>
        <p:spPr>
          <a:xfrm>
            <a:off x="1384300" y="4311650"/>
            <a:ext cx="947385" cy="2247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hlinkClick r:id="rId16"/>
            <a:extLst>
              <a:ext uri="{FF2B5EF4-FFF2-40B4-BE49-F238E27FC236}">
                <a16:creationId xmlns:a16="http://schemas.microsoft.com/office/drawing/2014/main" id="{E64DC558-281F-33C6-2262-41D2879F90BB}"/>
              </a:ext>
            </a:extLst>
          </p:cNvPr>
          <p:cNvSpPr/>
          <p:nvPr/>
        </p:nvSpPr>
        <p:spPr>
          <a:xfrm>
            <a:off x="1460500" y="4692650"/>
            <a:ext cx="2057400"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hlinkClick r:id="rId17"/>
            <a:extLst>
              <a:ext uri="{FF2B5EF4-FFF2-40B4-BE49-F238E27FC236}">
                <a16:creationId xmlns:a16="http://schemas.microsoft.com/office/drawing/2014/main" id="{4A908DBA-F7D9-32C0-06B5-685BAEE5A09C}"/>
              </a:ext>
            </a:extLst>
          </p:cNvPr>
          <p:cNvSpPr/>
          <p:nvPr/>
        </p:nvSpPr>
        <p:spPr>
          <a:xfrm>
            <a:off x="1384300" y="5001257"/>
            <a:ext cx="2667000" cy="3009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8"/>
            <a:extLst>
              <a:ext uri="{FF2B5EF4-FFF2-40B4-BE49-F238E27FC236}">
                <a16:creationId xmlns:a16="http://schemas.microsoft.com/office/drawing/2014/main" id="{F6509941-23C8-5AD8-510D-3A8A13F53DA5}"/>
              </a:ext>
            </a:extLst>
          </p:cNvPr>
          <p:cNvSpPr/>
          <p:nvPr/>
        </p:nvSpPr>
        <p:spPr>
          <a:xfrm>
            <a:off x="2222500" y="4014464"/>
            <a:ext cx="1676400" cy="2247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19"/>
            <a:extLst>
              <a:ext uri="{FF2B5EF4-FFF2-40B4-BE49-F238E27FC236}">
                <a16:creationId xmlns:a16="http://schemas.microsoft.com/office/drawing/2014/main" id="{7A99AABB-64DA-1034-F70B-F0E53ABB9203}"/>
              </a:ext>
            </a:extLst>
          </p:cNvPr>
          <p:cNvSpPr/>
          <p:nvPr/>
        </p:nvSpPr>
        <p:spPr>
          <a:xfrm>
            <a:off x="2437245" y="4311650"/>
            <a:ext cx="1614055" cy="2247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hlinkClick r:id="rId20"/>
            <a:extLst>
              <a:ext uri="{FF2B5EF4-FFF2-40B4-BE49-F238E27FC236}">
                <a16:creationId xmlns:a16="http://schemas.microsoft.com/office/drawing/2014/main" id="{11C54308-13EF-A0AD-FD59-A00F210CCD22}"/>
              </a:ext>
            </a:extLst>
          </p:cNvPr>
          <p:cNvSpPr/>
          <p:nvPr/>
        </p:nvSpPr>
        <p:spPr>
          <a:xfrm>
            <a:off x="2603500" y="3625850"/>
            <a:ext cx="1295400" cy="2450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D1409F8-C6FB-5914-63B5-4818066678EB}"/>
              </a:ext>
            </a:extLst>
          </p:cNvPr>
          <p:cNvSpPr txBox="1"/>
          <p:nvPr/>
        </p:nvSpPr>
        <p:spPr>
          <a:xfrm>
            <a:off x="10071100" y="7207250"/>
            <a:ext cx="622300" cy="369332"/>
          </a:xfrm>
          <a:prstGeom prst="rect">
            <a:avLst/>
          </a:prstGeom>
          <a:solidFill>
            <a:schemeClr val="bg1">
              <a:alpha val="58000"/>
            </a:schemeClr>
          </a:solidFill>
        </p:spPr>
        <p:txBody>
          <a:bodyPr wrap="square" rtlCol="0">
            <a:spAutoFit/>
          </a:bodyPr>
          <a:lstStyle/>
          <a:p>
            <a:r>
              <a:rPr lang="en-GB" b="1" dirty="0">
                <a:solidFill>
                  <a:srgbClr val="002060"/>
                </a:solidFill>
                <a:hlinkClick r:id="rId21">
                  <a:extLst>
                    <a:ext uri="{A12FA001-AC4F-418D-AE19-62706E023703}">
                      <ahyp:hlinkClr xmlns:ahyp="http://schemas.microsoft.com/office/drawing/2018/hyperlinkcolor" val="tx"/>
                    </a:ext>
                  </a:extLst>
                </a:hlinkClick>
              </a:rPr>
              <a:t>V06</a:t>
            </a:r>
            <a:endParaRPr lang="en-GB" b="1" dirty="0">
              <a:solidFill>
                <a:srgbClr val="002060"/>
              </a:solidFill>
            </a:endParaRPr>
          </a:p>
        </p:txBody>
      </p:sp>
      <p:sp>
        <p:nvSpPr>
          <p:cNvPr id="25" name="TextBox 24">
            <a:hlinkClick r:id="rId22" action="ppaction://hlinksldjump"/>
            <a:extLst>
              <a:ext uri="{FF2B5EF4-FFF2-40B4-BE49-F238E27FC236}">
                <a16:creationId xmlns:a16="http://schemas.microsoft.com/office/drawing/2014/main" id="{634A7EBD-DC30-031F-8E63-A804BF193BED}"/>
              </a:ext>
            </a:extLst>
          </p:cNvPr>
          <p:cNvSpPr txBox="1"/>
          <p:nvPr/>
        </p:nvSpPr>
        <p:spPr>
          <a:xfrm>
            <a:off x="2374900" y="5302250"/>
            <a:ext cx="622300" cy="369332"/>
          </a:xfrm>
          <a:prstGeom prst="rect">
            <a:avLst/>
          </a:prstGeom>
          <a:solidFill>
            <a:schemeClr val="bg1">
              <a:alpha val="58000"/>
            </a:schemeClr>
          </a:solidFill>
        </p:spPr>
        <p:txBody>
          <a:bodyPr wrap="square" rtlCol="0">
            <a:spAutoFit/>
          </a:bodyPr>
          <a:lstStyle/>
          <a:p>
            <a:r>
              <a:rPr lang="en-GB" b="1" dirty="0">
                <a:solidFill>
                  <a:srgbClr val="002060"/>
                </a:solidFill>
                <a:hlinkClick r:id="rId22" action="ppaction://hlinksldjump"/>
              </a:rPr>
              <a:t>Eng</a:t>
            </a:r>
            <a:endParaRPr lang="en-GB" b="1" dirty="0">
              <a:solidFill>
                <a:srgbClr val="002060"/>
              </a:solidFill>
            </a:endParaRPr>
          </a:p>
        </p:txBody>
      </p:sp>
    </p:spTree>
    <p:extLst>
      <p:ext uri="{BB962C8B-B14F-4D97-AF65-F5344CB8AC3E}">
        <p14:creationId xmlns:p14="http://schemas.microsoft.com/office/powerpoint/2010/main" val="240752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volcano&#10;&#10;Description automatically generated">
            <a:extLst>
              <a:ext uri="{FF2B5EF4-FFF2-40B4-BE49-F238E27FC236}">
                <a16:creationId xmlns:a16="http://schemas.microsoft.com/office/drawing/2014/main" id="{0314E3BA-DA08-F97F-FE29-C7E6E6AD6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899" y="0"/>
            <a:ext cx="10909300" cy="7588250"/>
          </a:xfrm>
          <a:prstGeom prst="rect">
            <a:avLst/>
          </a:prstGeom>
        </p:spPr>
      </p:pic>
      <p:pic>
        <p:nvPicPr>
          <p:cNvPr id="6" name="Picture 5">
            <a:extLst>
              <a:ext uri="{FF2B5EF4-FFF2-40B4-BE49-F238E27FC236}">
                <a16:creationId xmlns:a16="http://schemas.microsoft.com/office/drawing/2014/main" id="{57650EFE-D662-6615-556E-62A2F2BAAE7F}"/>
              </a:ext>
            </a:extLst>
          </p:cNvPr>
          <p:cNvPicPr>
            <a:picLocks noChangeAspect="1"/>
          </p:cNvPicPr>
          <p:nvPr/>
        </p:nvPicPr>
        <p:blipFill>
          <a:blip r:embed="rId4"/>
          <a:stretch>
            <a:fillRect/>
          </a:stretch>
        </p:blipFill>
        <p:spPr>
          <a:xfrm>
            <a:off x="2749727" y="5454650"/>
            <a:ext cx="7943673" cy="1946497"/>
          </a:xfrm>
          <a:prstGeom prst="rect">
            <a:avLst/>
          </a:prstGeom>
        </p:spPr>
      </p:pic>
      <p:sp>
        <p:nvSpPr>
          <p:cNvPr id="7" name="TextBox 6">
            <a:extLst>
              <a:ext uri="{FF2B5EF4-FFF2-40B4-BE49-F238E27FC236}">
                <a16:creationId xmlns:a16="http://schemas.microsoft.com/office/drawing/2014/main" id="{6867A285-E977-2435-2DE2-245744D6F77A}"/>
              </a:ext>
            </a:extLst>
          </p:cNvPr>
          <p:cNvSpPr txBox="1"/>
          <p:nvPr/>
        </p:nvSpPr>
        <p:spPr>
          <a:xfrm>
            <a:off x="2832099" y="5667232"/>
            <a:ext cx="7861299" cy="1384995"/>
          </a:xfrm>
          <a:prstGeom prst="rect">
            <a:avLst/>
          </a:prstGeom>
          <a:noFill/>
        </p:spPr>
        <p:txBody>
          <a:bodyPr wrap="square" rtlCol="0">
            <a:spAutoFit/>
          </a:bodyPr>
          <a:lstStyle/>
          <a:p>
            <a:pPr marL="285750" indent="-285750">
              <a:buFont typeface="+mj-lt"/>
              <a:buAutoNum type="arabicPeriod"/>
            </a:pPr>
            <a:r>
              <a:rPr lang="en-GB" sz="2000" dirty="0">
                <a:solidFill>
                  <a:srgbClr val="0070C0"/>
                </a:solidFill>
                <a:latin typeface="Arial" panose="020B0604020202020204" pitchFamily="34" charset="0"/>
                <a:cs typeface="Arial" panose="020B0604020202020204" pitchFamily="34" charset="0"/>
              </a:rPr>
              <a:t>Use Secondary Water Cycle (SWC)</a:t>
            </a:r>
          </a:p>
          <a:p>
            <a:pPr marL="285750" indent="-285750">
              <a:buFont typeface="+mj-lt"/>
              <a:buAutoNum type="arabicPeriod"/>
            </a:pPr>
            <a:r>
              <a:rPr lang="en-GB" sz="1900" dirty="0">
                <a:solidFill>
                  <a:srgbClr val="0070C0"/>
                </a:solidFill>
                <a:latin typeface="Arial" panose="020B0604020202020204" pitchFamily="34" charset="0"/>
                <a:cs typeface="Arial" panose="020B0604020202020204" pitchFamily="34" charset="0"/>
              </a:rPr>
              <a:t>Top up with </a:t>
            </a:r>
            <a:r>
              <a:rPr lang="en-GB" sz="19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Primary Water Cycle</a:t>
            </a:r>
            <a:r>
              <a:rPr lang="en-GB" sz="1900" dirty="0">
                <a:solidFill>
                  <a:srgbClr val="0070C0"/>
                </a:solidFill>
                <a:latin typeface="Arial" panose="020B0604020202020204" pitchFamily="34" charset="0"/>
                <a:cs typeface="Arial" panose="020B0604020202020204" pitchFamily="34" charset="0"/>
              </a:rPr>
              <a:t> (PWC),</a:t>
            </a:r>
            <a:r>
              <a:rPr lang="en-GB" sz="2000" dirty="0">
                <a:solidFill>
                  <a:srgbClr val="0070C0"/>
                </a:solidFill>
                <a:latin typeface="Arial" panose="020B0604020202020204" pitchFamily="34" charset="0"/>
                <a:cs typeface="Arial" panose="020B0604020202020204" pitchFamily="34" charset="0"/>
              </a:rPr>
              <a:t> </a:t>
            </a:r>
            <a:r>
              <a:rPr lang="en-GB" sz="2400" dirty="0">
                <a:solidFill>
                  <a:srgbClr val="0070C0"/>
                </a:solidFill>
              </a:rPr>
              <a:t>±</a:t>
            </a:r>
            <a:r>
              <a:rPr lang="en-GB" dirty="0">
                <a:solidFill>
                  <a:srgbClr val="0070C0"/>
                </a:solidFill>
                <a:latin typeface="Arial" panose="020B0604020202020204" pitchFamily="34" charset="0"/>
                <a:cs typeface="Arial" panose="020B0604020202020204" pitchFamily="34" charset="0"/>
              </a:rPr>
              <a:t>5 x more than SWC</a:t>
            </a:r>
            <a:endParaRPr lang="en-GB" sz="1600" dirty="0">
              <a:solidFill>
                <a:srgbClr val="0070C0"/>
              </a:solidFill>
              <a:latin typeface="Arial" panose="020B0604020202020204" pitchFamily="34" charset="0"/>
              <a:cs typeface="Arial" panose="020B0604020202020204" pitchFamily="34" charset="0"/>
            </a:endParaRPr>
          </a:p>
          <a:p>
            <a:pPr marL="285750" indent="-285750">
              <a:buFont typeface="+mj-lt"/>
              <a:buAutoNum type="arabicPeriod"/>
            </a:pPr>
            <a:r>
              <a:rPr lang="en-GB" sz="2000" dirty="0">
                <a:solidFill>
                  <a:srgbClr val="0070C0"/>
                </a:solidFill>
                <a:latin typeface="Arial" panose="020B0604020202020204" pitchFamily="34" charset="0"/>
                <a:cs typeface="Arial" panose="020B0604020202020204" pitchFamily="34" charset="0"/>
              </a:rPr>
              <a:t>Spread water across Earth Crust, lakes, trees, &amp; atmosphere</a:t>
            </a:r>
          </a:p>
          <a:p>
            <a:pPr marL="285750" indent="-285750">
              <a:buFont typeface="+mj-lt"/>
              <a:buAutoNum type="arabicPeriod"/>
            </a:pPr>
            <a:r>
              <a:rPr lang="en-GB" sz="2000" dirty="0">
                <a:solidFill>
                  <a:srgbClr val="0070C0"/>
                </a:solidFill>
                <a:latin typeface="Arial" panose="020B0604020202020204" pitchFamily="34" charset="0"/>
                <a:cs typeface="Arial" panose="020B0604020202020204" pitchFamily="34" charset="0"/>
              </a:rPr>
              <a:t>If not sufficient, export to lower space, spaceships, and beyond</a:t>
            </a:r>
          </a:p>
        </p:txBody>
      </p:sp>
      <p:sp>
        <p:nvSpPr>
          <p:cNvPr id="4" name="Arrow: Left 3">
            <a:extLst>
              <a:ext uri="{FF2B5EF4-FFF2-40B4-BE49-F238E27FC236}">
                <a16:creationId xmlns:a16="http://schemas.microsoft.com/office/drawing/2014/main" id="{39CE5667-67DE-706A-59B0-DB737FE43B14}"/>
              </a:ext>
            </a:extLst>
          </p:cNvPr>
          <p:cNvSpPr/>
          <p:nvPr/>
        </p:nvSpPr>
        <p:spPr>
          <a:xfrm>
            <a:off x="3365500" y="4528862"/>
            <a:ext cx="685800" cy="232785"/>
          </a:xfrm>
          <a:prstGeom prst="leftArrow">
            <a:avLst/>
          </a:prstGeom>
          <a:gradFill flip="none" rotWithShape="1">
            <a:gsLst>
              <a:gs pos="0">
                <a:srgbClr val="C00000"/>
              </a:gs>
              <a:gs pos="100000">
                <a:srgbClr val="00B0F0"/>
              </a:gs>
            </a:gsLst>
            <a:lin ang="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B91AD1-E3DA-7CFF-3908-AEB48EDEB92D}"/>
              </a:ext>
            </a:extLst>
          </p:cNvPr>
          <p:cNvSpPr txBox="1"/>
          <p:nvPr/>
        </p:nvSpPr>
        <p:spPr>
          <a:xfrm>
            <a:off x="4127500" y="4235450"/>
            <a:ext cx="5257800" cy="1015663"/>
          </a:xfrm>
          <a:prstGeom prst="rect">
            <a:avLst/>
          </a:prstGeom>
          <a:solidFill>
            <a:srgbClr val="002060">
              <a:alpha val="54000"/>
            </a:srgbClr>
          </a:solidFill>
        </p:spPr>
        <p:txBody>
          <a:bodyPr wrap="square" rtlCol="0">
            <a:spAutoFit/>
          </a:bodyPr>
          <a:lstStyle/>
          <a:p>
            <a:pPr algn="ctr"/>
            <a:r>
              <a:rPr lang="en-US" sz="2400" dirty="0">
                <a:solidFill>
                  <a:schemeClr val="bg1"/>
                </a:solidFill>
                <a:effectLst>
                  <a:outerShdw blurRad="165100" dist="38100" dir="13380000" sx="54000" sy="54000" algn="br" rotWithShape="0">
                    <a:prstClr val="black">
                      <a:alpha val="65000"/>
                    </a:prstClr>
                  </a:outerShdw>
                </a:effectLst>
                <a:latin typeface="Arial Black" panose="020B0A04020102020204" pitchFamily="34" charset="0"/>
              </a:rPr>
              <a:t>The Trigger</a:t>
            </a:r>
          </a:p>
          <a:p>
            <a:pPr algn="ctr"/>
            <a:r>
              <a:rPr lang="en-US" dirty="0">
                <a:solidFill>
                  <a:schemeClr val="bg1"/>
                </a:solidFill>
                <a:effectLst>
                  <a:outerShdw blurRad="165100" dist="38100" dir="13380000" sx="54000" sy="54000" algn="br" rotWithShape="0">
                    <a:prstClr val="black">
                      <a:alpha val="65000"/>
                    </a:prstClr>
                  </a:outerShdw>
                </a:effectLst>
                <a:latin typeface="Arial Black" panose="020B0A04020102020204" pitchFamily="34" charset="0"/>
              </a:rPr>
              <a:t>Pressure increases with temperature: Earth crust uplift &amp; displacement.</a:t>
            </a:r>
          </a:p>
        </p:txBody>
      </p:sp>
      <p:sp>
        <p:nvSpPr>
          <p:cNvPr id="9" name="Arrow: Left 8">
            <a:extLst>
              <a:ext uri="{FF2B5EF4-FFF2-40B4-BE49-F238E27FC236}">
                <a16:creationId xmlns:a16="http://schemas.microsoft.com/office/drawing/2014/main" id="{C4C82013-617E-837B-D395-D51DF24AC326}"/>
              </a:ext>
            </a:extLst>
          </p:cNvPr>
          <p:cNvSpPr/>
          <p:nvPr/>
        </p:nvSpPr>
        <p:spPr>
          <a:xfrm flipH="1">
            <a:off x="9593748" y="4528862"/>
            <a:ext cx="629752" cy="232785"/>
          </a:xfrm>
          <a:prstGeom prst="leftArrow">
            <a:avLst/>
          </a:prstGeom>
          <a:gradFill>
            <a:gsLst>
              <a:gs pos="0">
                <a:srgbClr val="C00000"/>
              </a:gs>
              <a:gs pos="100000">
                <a:srgbClr val="00B0F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Alternate Process 1">
            <a:extLst>
              <a:ext uri="{FF2B5EF4-FFF2-40B4-BE49-F238E27FC236}">
                <a16:creationId xmlns:a16="http://schemas.microsoft.com/office/drawing/2014/main" id="{E957C3E2-443A-4F4C-45AD-A79E265CB8DB}"/>
              </a:ext>
            </a:extLst>
          </p:cNvPr>
          <p:cNvSpPr/>
          <p:nvPr/>
        </p:nvSpPr>
        <p:spPr>
          <a:xfrm>
            <a:off x="0" y="7131050"/>
            <a:ext cx="10693399" cy="457200"/>
          </a:xfrm>
          <a:prstGeom prst="flowChartAlternateProcess">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kern="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Solutions to prevent cataclysm</a:t>
            </a:r>
          </a:p>
        </p:txBody>
      </p:sp>
      <p:sp>
        <p:nvSpPr>
          <p:cNvPr id="3" name="TextBox 2">
            <a:extLst>
              <a:ext uri="{FF2B5EF4-FFF2-40B4-BE49-F238E27FC236}">
                <a16:creationId xmlns:a16="http://schemas.microsoft.com/office/drawing/2014/main" id="{EE4ABA38-31C8-812F-036E-5C1E86D0F632}"/>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6"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10" name="!!TextBox 11">
            <a:extLst>
              <a:ext uri="{FF2B5EF4-FFF2-40B4-BE49-F238E27FC236}">
                <a16:creationId xmlns:a16="http://schemas.microsoft.com/office/drawing/2014/main" id="{4AFEA41F-39F7-4131-FFA3-09FEF7E8F2F8}"/>
              </a:ext>
            </a:extLst>
          </p:cNvPr>
          <p:cNvSpPr txBox="1"/>
          <p:nvPr/>
        </p:nvSpPr>
        <p:spPr>
          <a:xfrm>
            <a:off x="533932" y="4815981"/>
            <a:ext cx="2007347" cy="694204"/>
          </a:xfrm>
          <a:prstGeom prst="rect">
            <a:avLst/>
          </a:prstGeom>
          <a:solidFill>
            <a:srgbClr val="002060">
              <a:alpha val="58000"/>
            </a:srgbClr>
          </a:solidFill>
          <a:ln w="38100" cap="rnd">
            <a:solidFill>
              <a:srgbClr val="002060">
                <a:alpha val="83000"/>
              </a:srgbClr>
            </a:solidFill>
          </a:ln>
        </p:spPr>
        <p:txBody>
          <a:bodyPr vert="horz" lIns="80201" tIns="40100" rIns="80201" bIns="40100" rtlCol="0">
            <a:normAutofit fontScale="77500" lnSpcReduction="20000"/>
          </a:bodyPr>
          <a:lstStyle/>
          <a:p>
            <a:pPr algn="ctr">
              <a:lnSpc>
                <a:spcPts val="2000"/>
              </a:lnSpc>
            </a:pPr>
            <a:r>
              <a:rPr lang="en-GB" b="1" kern="0" noProof="1">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PWC</a:t>
            </a:r>
            <a:r>
              <a:rPr lang="en-GB" kern="0" noProof="1">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 up to 5 times more water than </a:t>
            </a:r>
            <a:r>
              <a:rPr lang="en-GB" b="1" kern="0" noProof="1">
                <a:solidFill>
                  <a:schemeClr val="bg1"/>
                </a:solidFill>
                <a:effectLst>
                  <a:outerShdw blurRad="101600" dist="50800" dir="13500000" algn="br" rotWithShape="0">
                    <a:schemeClr val="tx1">
                      <a:alpha val="40000"/>
                    </a:schemeClr>
                  </a:outerShdw>
                </a:effectLst>
                <a:latin typeface="Arial" panose="020B0604020202020204" pitchFamily="34" charset="0"/>
                <a:ea typeface="Times New Roman" panose="02020603050405020304" pitchFamily="18" charset="0"/>
                <a:cs typeface="Arial" panose="020B0604020202020204" pitchFamily="34" charset="0"/>
              </a:rPr>
              <a:t>SWC</a:t>
            </a:r>
          </a:p>
        </p:txBody>
      </p:sp>
    </p:spTree>
    <p:extLst>
      <p:ext uri="{BB962C8B-B14F-4D97-AF65-F5344CB8AC3E}">
        <p14:creationId xmlns:p14="http://schemas.microsoft.com/office/powerpoint/2010/main" val="350677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A1188-26A5-961E-A8E2-3C7DF79767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99" y="661679"/>
            <a:ext cx="10715241" cy="4030971"/>
          </a:xfrm>
          <a:prstGeom prst="rect">
            <a:avLst/>
          </a:prstGeom>
        </p:spPr>
      </p:pic>
      <p:pic>
        <p:nvPicPr>
          <p:cNvPr id="7" name="Picture 6">
            <a:extLst>
              <a:ext uri="{FF2B5EF4-FFF2-40B4-BE49-F238E27FC236}">
                <a16:creationId xmlns:a16="http://schemas.microsoft.com/office/drawing/2014/main" id="{D11989C9-EE85-59BE-C5EA-E912C797946B}"/>
              </a:ext>
            </a:extLst>
          </p:cNvPr>
          <p:cNvPicPr>
            <a:picLocks noChangeAspect="1"/>
          </p:cNvPicPr>
          <p:nvPr/>
        </p:nvPicPr>
        <p:blipFill>
          <a:blip r:embed="rId4"/>
          <a:stretch>
            <a:fillRect/>
          </a:stretch>
        </p:blipFill>
        <p:spPr>
          <a:xfrm>
            <a:off x="12700" y="4666290"/>
            <a:ext cx="10680700" cy="2890210"/>
          </a:xfrm>
          <a:prstGeom prst="rect">
            <a:avLst/>
          </a:prstGeom>
        </p:spPr>
      </p:pic>
      <p:sp>
        <p:nvSpPr>
          <p:cNvPr id="8" name="TextBox 7">
            <a:extLst>
              <a:ext uri="{FF2B5EF4-FFF2-40B4-BE49-F238E27FC236}">
                <a16:creationId xmlns:a16="http://schemas.microsoft.com/office/drawing/2014/main" id="{75416807-8D44-BA2A-11F3-5E3D0E595586}"/>
              </a:ext>
            </a:extLst>
          </p:cNvPr>
          <p:cNvSpPr txBox="1"/>
          <p:nvPr/>
        </p:nvSpPr>
        <p:spPr>
          <a:xfrm>
            <a:off x="88900" y="4651216"/>
            <a:ext cx="6705600" cy="2769989"/>
          </a:xfrm>
          <a:prstGeom prst="rect">
            <a:avLst/>
          </a:prstGeom>
          <a:noFill/>
        </p:spPr>
        <p:txBody>
          <a:bodyPr wrap="square" rtlCol="0">
            <a:spAutoFit/>
          </a:bodyPr>
          <a:lstStyle/>
          <a:p>
            <a:r>
              <a:rPr lang="en-GB" sz="2800" b="1" dirty="0">
                <a:solidFill>
                  <a:srgbClr val="002060"/>
                </a:solidFill>
                <a:latin typeface="Arial" panose="020B0604020202020204" pitchFamily="34" charset="0"/>
                <a:cs typeface="Arial" panose="020B0604020202020204" pitchFamily="34" charset="0"/>
              </a:rPr>
              <a:t>Freshwater scarce regions / month</a:t>
            </a: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N&amp;S Africa</a:t>
            </a: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SW &amp; South Asia, East &amp; North China, and Mongolia</a:t>
            </a: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South America, Australia, US West Coast</a:t>
            </a: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South Europe + Belgium!</a:t>
            </a:r>
          </a:p>
          <a:p>
            <a:r>
              <a:rPr lang="en-GB" sz="2000" b="1" dirty="0">
                <a:solidFill>
                  <a:srgbClr val="002060"/>
                </a:solidFill>
                <a:latin typeface="Arial" panose="020B0604020202020204" pitchFamily="34" charset="0"/>
                <a:cs typeface="Arial" panose="020B0604020202020204" pitchFamily="34" charset="0"/>
              </a:rPr>
              <a:t>Bad Freshwater &amp; resources management</a:t>
            </a: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Water for cheap electricity, but lack for developments </a:t>
            </a:r>
            <a:endParaRPr lang="en-GB"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Resource curse</a:t>
            </a:r>
            <a:r>
              <a:rPr lang="en-GB" dirty="0">
                <a:solidFill>
                  <a:srgbClr val="002060"/>
                </a:solidFill>
                <a:latin typeface="Arial" panose="020B0604020202020204" pitchFamily="34" charset="0"/>
                <a:cs typeface="Arial" panose="020B0604020202020204" pitchFamily="34" charset="0"/>
              </a:rPr>
              <a:t> victim, heavily </a:t>
            </a:r>
            <a:r>
              <a:rPr lang="en-GB" dirty="0">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indebted to foreigners</a:t>
            </a:r>
            <a:endParaRPr lang="en-GB" dirty="0">
              <a:solidFill>
                <a:srgbClr val="002060"/>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Rampant corruption</a:t>
            </a:r>
            <a:r>
              <a:rPr lang="en-GB" dirty="0">
                <a:solidFill>
                  <a:srgbClr val="002060"/>
                </a:solidFill>
                <a:latin typeface="Arial" panose="020B0604020202020204" pitchFamily="34" charset="0"/>
                <a:cs typeface="Arial" panose="020B0604020202020204" pitchFamily="34" charset="0"/>
              </a:rPr>
              <a:t>, import high-value goods…</a:t>
            </a:r>
            <a:endParaRPr lang="en-GB" sz="1600" dirty="0">
              <a:solidFill>
                <a:srgbClr val="002060"/>
              </a:solidFill>
              <a:latin typeface="Arial" panose="020B0604020202020204" pitchFamily="34" charset="0"/>
              <a:cs typeface="Arial" panose="020B0604020202020204" pitchFamily="34" charset="0"/>
            </a:endParaRPr>
          </a:p>
        </p:txBody>
      </p:sp>
      <p:pic>
        <p:nvPicPr>
          <p:cNvPr id="14" name="Picture 13" descr="A screenshot of a computer&#10;&#10;Description automatically generated">
            <a:extLst>
              <a:ext uri="{FF2B5EF4-FFF2-40B4-BE49-F238E27FC236}">
                <a16:creationId xmlns:a16="http://schemas.microsoft.com/office/drawing/2014/main" id="{8B8590EF-AD83-D701-AC38-FA9D7C08CA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09" t="9181" r="59829" b="10049"/>
          <a:stretch/>
        </p:blipFill>
        <p:spPr>
          <a:xfrm>
            <a:off x="6642100" y="4387850"/>
            <a:ext cx="4114800" cy="3201670"/>
          </a:xfrm>
          <a:prstGeom prst="rect">
            <a:avLst/>
          </a:prstGeom>
        </p:spPr>
      </p:pic>
      <p:pic>
        <p:nvPicPr>
          <p:cNvPr id="16" name="Graphic 15" descr="Arrow: Slight curve with solid fill">
            <a:extLst>
              <a:ext uri="{FF2B5EF4-FFF2-40B4-BE49-F238E27FC236}">
                <a16:creationId xmlns:a16="http://schemas.microsoft.com/office/drawing/2014/main" id="{6FEECCF3-B3BE-1460-22F9-AC4EFCE7C41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7175500" y="7083293"/>
            <a:ext cx="308487" cy="352557"/>
          </a:xfrm>
          <a:prstGeom prst="rect">
            <a:avLst/>
          </a:prstGeom>
        </p:spPr>
      </p:pic>
      <p:sp>
        <p:nvSpPr>
          <p:cNvPr id="3" name="Shape 0">
            <a:extLst>
              <a:ext uri="{FF2B5EF4-FFF2-40B4-BE49-F238E27FC236}">
                <a16:creationId xmlns:a16="http://schemas.microsoft.com/office/drawing/2014/main" id="{8CBE1FB8-BE3A-E8F2-CB50-BA29BC0EBF55}"/>
              </a:ext>
            </a:extLst>
          </p:cNvPr>
          <p:cNvSpPr/>
          <p:nvPr/>
        </p:nvSpPr>
        <p:spPr>
          <a:xfrm>
            <a:off x="1329939" y="4047435"/>
            <a:ext cx="5312159" cy="642869"/>
          </a:xfrm>
          <a:prstGeom prst="roundRect">
            <a:avLst>
              <a:gd name="adj" fmla="val 0"/>
            </a:avLst>
          </a:prstGeom>
          <a:gradFill flip="none" rotWithShape="1">
            <a:gsLst>
              <a:gs pos="28000">
                <a:srgbClr val="E0DDD4">
                  <a:shade val="30000"/>
                  <a:satMod val="115000"/>
                  <a:lumMod val="40000"/>
                  <a:lumOff val="60000"/>
                  <a:alpha val="25000"/>
                </a:srgbClr>
              </a:gs>
              <a:gs pos="95000">
                <a:srgbClr val="E0DDD4">
                  <a:shade val="67500"/>
                  <a:satMod val="115000"/>
                </a:srgbClr>
              </a:gs>
              <a:gs pos="100000">
                <a:srgbClr val="E0DDD4">
                  <a:shade val="100000"/>
                  <a:satMod val="115000"/>
                </a:srgbClr>
              </a:gs>
            </a:gsLst>
            <a:path path="circle">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ln>
        </p:spPr>
        <p:txBody>
          <a:bodyPr/>
          <a:lstStyle/>
          <a:p>
            <a:pPr defTabSz="802020">
              <a:defRPr/>
            </a:pPr>
            <a:endParaRPr lang="en-GB" sz="1579">
              <a:solidFill>
                <a:prstClr val="black"/>
              </a:solidFill>
              <a:latin typeface="Franklin Gothic Book" panose="020B0502020104020203"/>
            </a:endParaRPr>
          </a:p>
        </p:txBody>
      </p:sp>
      <p:sp>
        <p:nvSpPr>
          <p:cNvPr id="4" name="!!TextBox 11">
            <a:extLst>
              <a:ext uri="{FF2B5EF4-FFF2-40B4-BE49-F238E27FC236}">
                <a16:creationId xmlns:a16="http://schemas.microsoft.com/office/drawing/2014/main" id="{D49B8392-901C-25CF-DE16-370400F5BBB8}"/>
              </a:ext>
            </a:extLst>
          </p:cNvPr>
          <p:cNvSpPr txBox="1"/>
          <p:nvPr/>
        </p:nvSpPr>
        <p:spPr>
          <a:xfrm>
            <a:off x="1329938" y="4169429"/>
            <a:ext cx="5312158" cy="523221"/>
          </a:xfrm>
          <a:prstGeom prst="rect">
            <a:avLst/>
          </a:prstGeom>
        </p:spPr>
        <p:txBody>
          <a:bodyPr vert="horz" lIns="80201" tIns="40100" rIns="80201" bIns="40100" rtlCol="0">
            <a:normAutofit/>
          </a:bodyPr>
          <a:lstStyle/>
          <a:p>
            <a:pPr algn="ctr"/>
            <a:r>
              <a:rPr lang="en-US" sz="2400" b="1" kern="0" dirty="0">
                <a:solidFill>
                  <a:srgbClr val="002060"/>
                </a:solidFill>
                <a:effectLst>
                  <a:outerShdw blurRad="50800" dist="50800" dir="5400000" algn="ctr" rotWithShape="0">
                    <a:schemeClr val="bg2"/>
                  </a:outerShdw>
                </a:effectLst>
                <a:latin typeface="Arial Black" panose="020B0A04020102020204" pitchFamily="34" charset="0"/>
                <a:ea typeface="Times New Roman" panose="02020603050405020304" pitchFamily="18" charset="0"/>
              </a:rPr>
              <a:t>Cataclysm: 100% Water Crisis</a:t>
            </a:r>
          </a:p>
        </p:txBody>
      </p:sp>
      <p:sp>
        <p:nvSpPr>
          <p:cNvPr id="5" name="TextBox 4">
            <a:extLst>
              <a:ext uri="{FF2B5EF4-FFF2-40B4-BE49-F238E27FC236}">
                <a16:creationId xmlns:a16="http://schemas.microsoft.com/office/drawing/2014/main" id="{A6337B71-F7D1-E45C-DCF3-7342CC3EFFA0}"/>
              </a:ext>
            </a:extLst>
          </p:cNvPr>
          <p:cNvSpPr txBox="1"/>
          <p:nvPr/>
        </p:nvSpPr>
        <p:spPr>
          <a:xfrm>
            <a:off x="10091931" y="7187168"/>
            <a:ext cx="601469" cy="369332"/>
          </a:xfrm>
          <a:prstGeom prst="rect">
            <a:avLst/>
          </a:prstGeom>
          <a:solidFill>
            <a:schemeClr val="bg1"/>
          </a:solidFill>
        </p:spPr>
        <p:txBody>
          <a:bodyPr wrap="square" rtlCol="0">
            <a:spAutoFit/>
          </a:bodyPr>
          <a:lstStyle/>
          <a:p>
            <a:r>
              <a:rPr lang="en-GB" b="1" u="sng" dirty="0" err="1">
                <a:solidFill>
                  <a:srgbClr val="002060"/>
                </a:solidFill>
                <a:hlinkClick r:id="rId11" action="ppaction://hlinksldjump">
                  <a:extLst>
                    <a:ext uri="{A12FA001-AC4F-418D-AE19-62706E023703}">
                      <ahyp:hlinkClr xmlns:ahyp="http://schemas.microsoft.com/office/drawing/2018/hyperlinkcolor" val="tx"/>
                    </a:ext>
                  </a:extLst>
                </a:hlinkClick>
              </a:rPr>
              <a:t>ToC</a:t>
            </a:r>
            <a:endParaRPr lang="en-GB" b="1" u="sng" dirty="0">
              <a:solidFill>
                <a:srgbClr val="002060"/>
              </a:solidFill>
            </a:endParaRPr>
          </a:p>
        </p:txBody>
      </p:sp>
      <p:sp>
        <p:nvSpPr>
          <p:cNvPr id="9" name="Flowchart: Alternate Process 8">
            <a:extLst>
              <a:ext uri="{FF2B5EF4-FFF2-40B4-BE49-F238E27FC236}">
                <a16:creationId xmlns:a16="http://schemas.microsoft.com/office/drawing/2014/main" id="{89F5C877-A34B-3A84-6BB3-039B07DBC5FE}"/>
              </a:ext>
            </a:extLst>
          </p:cNvPr>
          <p:cNvSpPr/>
          <p:nvPr/>
        </p:nvSpPr>
        <p:spPr>
          <a:xfrm>
            <a:off x="165100" y="730250"/>
            <a:ext cx="10210800" cy="838200"/>
          </a:xfrm>
          <a:prstGeom prst="flowChartAlternateProcess">
            <a:avLst/>
          </a:prstGeom>
          <a:solidFill>
            <a:srgbClr val="002060">
              <a:alpha val="93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kern="0" dirty="0">
                <a:solidFill>
                  <a:schemeClr val="accent6">
                    <a:alpha val="66000"/>
                  </a:schemeClr>
                </a:solidFill>
                <a:effectLst>
                  <a:outerShdw blurRad="38100" dist="50800" dir="5400000" algn="ctr" rotWithShape="0">
                    <a:schemeClr val="tx1"/>
                  </a:outerShdw>
                </a:effectLst>
                <a:latin typeface="Arial Black" panose="020B0A04020102020204" pitchFamily="34" charset="0"/>
                <a:ea typeface="Times New Roman" panose="02020603050405020304" pitchFamily="18" charset="0"/>
              </a:rPr>
              <a:t>Solution: </a:t>
            </a:r>
            <a:r>
              <a:rPr lang="en-GB" sz="2800" b="1" kern="0" dirty="0">
                <a:solidFill>
                  <a:schemeClr val="bg1">
                    <a:alpha val="66000"/>
                  </a:schemeClr>
                </a:solidFill>
                <a:effectLst>
                  <a:outerShdw blurRad="38100" dist="50800" dir="5400000" algn="ctr" rotWithShape="0">
                    <a:schemeClr val="tx1"/>
                  </a:outerShdw>
                </a:effectLst>
                <a:latin typeface="Arial Black" panose="020B0A04020102020204" pitchFamily="34" charset="0"/>
                <a:ea typeface="Times New Roman" panose="02020603050405020304" pitchFamily="18" charset="0"/>
              </a:rPr>
              <a:t>Distribute water, 24/7, 365 days/year. </a:t>
            </a:r>
            <a:r>
              <a:rPr lang="en-GB" sz="2600" kern="0" dirty="0">
                <a:solidFill>
                  <a:schemeClr val="bg1">
                    <a:alpha val="66000"/>
                  </a:schemeClr>
                </a:solidFill>
                <a:effectLst>
                  <a:outerShdw blurRad="38100" dist="50800" dir="5400000" algn="ctr" rotWithShape="0">
                    <a:schemeClr val="tx1"/>
                  </a:outerShdw>
                </a:effectLst>
                <a:latin typeface="Arial Black" panose="020B0A04020102020204" pitchFamily="34" charset="0"/>
                <a:ea typeface="Times New Roman" panose="02020603050405020304" pitchFamily="18" charset="0"/>
              </a:rPr>
              <a:t>Store it across world landmass and air, before 2036</a:t>
            </a:r>
          </a:p>
        </p:txBody>
      </p:sp>
    </p:spTree>
    <p:extLst>
      <p:ext uri="{BB962C8B-B14F-4D97-AF65-F5344CB8AC3E}">
        <p14:creationId xmlns:p14="http://schemas.microsoft.com/office/powerpoint/2010/main" val="2932481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54000"/>
          </a:schemeClr>
        </a:solidFill>
      </a:spPr>
      <a:bodyPr rtlCol="0" anchor="ctr"/>
      <a:lstStyle>
        <a:defPPr algn="l">
          <a:defRPr sz="3600" b="1" kern="0" dirty="0">
            <a:solidFill>
              <a:srgbClr val="002060"/>
            </a:solidFill>
            <a:effectLst>
              <a:glow rad="139700">
                <a:schemeClr val="accent1">
                  <a:alpha val="40000"/>
                </a:schemeClr>
              </a:glow>
              <a:innerShdw blurRad="127000" dist="88900" dir="2400000">
                <a:schemeClr val="bg1">
                  <a:alpha val="70000"/>
                </a:schemeClr>
              </a:innerShdw>
            </a:effectLst>
            <a:latin typeface="Arial Black" panose="020B0A04020102020204" pitchFamily="34" charset="0"/>
            <a:ea typeface="Times New Roman" panose="02020603050405020304" pitchFamily="18"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B063E4-9AF4-4137-91D9-03033C092326}">
  <we:reference id="a3b40b4f-8edf-490e-9df1-7e66f93912bf" version="1.0.33.0" store="EXCatalog" storeType="EXCatalog"/>
  <we:alternateReferences>
    <we:reference id="WA104380526" version="1.0.33.0" store="en-SG"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8A4D7D039A6F48A908B5560E760407" ma:contentTypeVersion="15" ma:contentTypeDescription="Create a new document." ma:contentTypeScope="" ma:versionID="687cc75303e259fc196fddab44915b4d">
  <xsd:schema xmlns:xsd="http://www.w3.org/2001/XMLSchema" xmlns:xs="http://www.w3.org/2001/XMLSchema" xmlns:p="http://schemas.microsoft.com/office/2006/metadata/properties" xmlns:ns2="c5258fdf-1556-4b67-84cf-e4b46ec5efb3" xmlns:ns3="1fffd816-3a2a-4aef-ae76-3dd1d9e7ece7" targetNamespace="http://schemas.microsoft.com/office/2006/metadata/properties" ma:root="true" ma:fieldsID="abe3b9fdecf12d3aa51698c240e29def" ns2:_="" ns3:_="">
    <xsd:import namespace="c5258fdf-1556-4b67-84cf-e4b46ec5efb3"/>
    <xsd:import namespace="1fffd816-3a2a-4aef-ae76-3dd1d9e7ec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Good_x003f_"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58fdf-1556-4b67-84cf-e4b46ec5e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cd13b5-418e-4e61-a484-8d0b9841fb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Good_x003f_" ma:index="20" nillable="true" ma:displayName="Good?" ma:default="1" ma:description="Select Yes or No." ma:format="Dropdown" ma:internalName="Good_x003f_">
      <xsd:simpleType>
        <xsd:restriction base="dms:Boolea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ffd816-3a2a-4aef-ae76-3dd1d9e7ec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0968e86-5fb0-4b9e-bca9-a6dad5ad5b32}" ma:internalName="TaxCatchAll" ma:showField="CatchAllData" ma:web="1fffd816-3a2a-4aef-ae76-3dd1d9e7e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258fdf-1556-4b67-84cf-e4b46ec5efb3">
      <Terms xmlns="http://schemas.microsoft.com/office/infopath/2007/PartnerControls"/>
    </lcf76f155ced4ddcb4097134ff3c332f>
    <TaxCatchAll xmlns="1fffd816-3a2a-4aef-ae76-3dd1d9e7ece7" xsi:nil="true"/>
    <Good_x003f_ xmlns="c5258fdf-1556-4b67-84cf-e4b46ec5efb3">true</Good_x003f_>
  </documentManagement>
</p:properties>
</file>

<file path=customXml/itemProps1.xml><?xml version="1.0" encoding="utf-8"?>
<ds:datastoreItem xmlns:ds="http://schemas.openxmlformats.org/officeDocument/2006/customXml" ds:itemID="{B016B32B-5287-4DEE-95D5-E014107F4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58fdf-1556-4b67-84cf-e4b46ec5efb3"/>
    <ds:schemaRef ds:uri="1fffd816-3a2a-4aef-ae76-3dd1d9e7e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2F891B-C7F7-44EE-944E-E0466E6845C3}">
  <ds:schemaRefs>
    <ds:schemaRef ds:uri="http://schemas.microsoft.com/sharepoint/v3/contenttype/forms"/>
  </ds:schemaRefs>
</ds:datastoreItem>
</file>

<file path=customXml/itemProps3.xml><?xml version="1.0" encoding="utf-8"?>
<ds:datastoreItem xmlns:ds="http://schemas.openxmlformats.org/officeDocument/2006/customXml" ds:itemID="{B4BAE668-013E-4D2E-94B5-C1EF413D6205}">
  <ds:schemaRef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1fffd816-3a2a-4aef-ae76-3dd1d9e7ece7"/>
    <ds:schemaRef ds:uri="c5258fdf-1556-4b67-84cf-e4b46ec5efb3"/>
    <ds:schemaRef ds:uri="http://purl.org/dc/term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20597</Words>
  <Application>Microsoft Office PowerPoint</Application>
  <PresentationFormat>Custom</PresentationFormat>
  <Paragraphs>1625</Paragraphs>
  <Slides>54</Slides>
  <Notes>54</Notes>
  <HiddenSlides>0</HiddenSlides>
  <MMClips>0</MMClips>
  <ScaleCrop>false</ScaleCrop>
  <HeadingPairs>
    <vt:vector size="6" baseType="variant">
      <vt:variant>
        <vt:lpstr>Fonts Used</vt:lpstr>
      </vt:variant>
      <vt:variant>
        <vt:i4>32</vt:i4>
      </vt:variant>
      <vt:variant>
        <vt:lpstr>Theme</vt:lpstr>
      </vt:variant>
      <vt:variant>
        <vt:i4>2</vt:i4>
      </vt:variant>
      <vt:variant>
        <vt:lpstr>Slide Titles</vt:lpstr>
      </vt:variant>
      <vt:variant>
        <vt:i4>54</vt:i4>
      </vt:variant>
    </vt:vector>
  </HeadingPairs>
  <TitlesOfParts>
    <vt:vector size="88" baseType="lpstr">
      <vt:lpstr>Times New Roman</vt:lpstr>
      <vt:lpstr>Roboto</vt:lpstr>
      <vt:lpstr>Courier New</vt:lpstr>
      <vt:lpstr>Bodoni MT Poster Compressed</vt:lpstr>
      <vt:lpstr>Wingdings 3</vt:lpstr>
      <vt:lpstr>Montserrat Light</vt:lpstr>
      <vt:lpstr>Abadi</vt:lpstr>
      <vt:lpstr>Calibri</vt:lpstr>
      <vt:lpstr>Symbol</vt:lpstr>
      <vt:lpstr>Aptos</vt:lpstr>
      <vt:lpstr>Segoe UI Emoji</vt:lpstr>
      <vt:lpstr>Montserrat ExtraBold</vt:lpstr>
      <vt:lpstr>DokChampa</vt:lpstr>
      <vt:lpstr>Browallia New</vt:lpstr>
      <vt:lpstr>Helvetica</vt:lpstr>
      <vt:lpstr>Montserrat Medium</vt:lpstr>
      <vt:lpstr>PB Melon</vt:lpstr>
      <vt:lpstr>Arial</vt:lpstr>
      <vt:lpstr>Meiryo</vt:lpstr>
      <vt:lpstr>Arial MT</vt:lpstr>
      <vt:lpstr>Arial Nova</vt:lpstr>
      <vt:lpstr>Arial MT Extra Bold</vt:lpstr>
      <vt:lpstr>Wingdings 2</vt:lpstr>
      <vt:lpstr>Franklin Gothic Demi</vt:lpstr>
      <vt:lpstr>Montserrat Black</vt:lpstr>
      <vt:lpstr>Cambria Math</vt:lpstr>
      <vt:lpstr>PB Champasak</vt:lpstr>
      <vt:lpstr>Montserrat-Regular</vt:lpstr>
      <vt:lpstr>Franklin Gothic Book</vt:lpstr>
      <vt:lpstr>Wingdings</vt:lpstr>
      <vt:lpstr>Arial Black</vt:lpstr>
      <vt:lpstr>Aptos Narrow</vt:lpstr>
      <vt:lpstr>Office Theme</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Last use of Oil for Food, Energy, Water, Solution for UNSDG, and quick progress to Type I civilisation.</dc:title>
  <dc:creator>Hydroloop .org</dc:creator>
  <cp:lastModifiedBy>Totrade Team</cp:lastModifiedBy>
  <cp:revision>360</cp:revision>
  <cp:lastPrinted>2024-06-19T07:13:45Z</cp:lastPrinted>
  <dcterms:created xsi:type="dcterms:W3CDTF">2006-08-16T00:00:00Z</dcterms:created>
  <dcterms:modified xsi:type="dcterms:W3CDTF">2024-07-25T08:51:14Z</dcterms:modified>
  <dc:identifier>DAF2oh3RMwM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0x010100A48A4D7D039A6F48A908B5560E760407</vt:lpwstr>
  </property>
</Properties>
</file>